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405" r:id="rId2"/>
    <p:sldId id="259" r:id="rId3"/>
    <p:sldId id="406" r:id="rId4"/>
    <p:sldId id="287" r:id="rId5"/>
    <p:sldId id="361" r:id="rId6"/>
    <p:sldId id="390" r:id="rId7"/>
    <p:sldId id="302" r:id="rId8"/>
    <p:sldId id="303" r:id="rId9"/>
    <p:sldId id="394" r:id="rId10"/>
    <p:sldId id="309" r:id="rId11"/>
    <p:sldId id="351" r:id="rId12"/>
    <p:sldId id="304" r:id="rId13"/>
    <p:sldId id="398" r:id="rId14"/>
    <p:sldId id="313" r:id="rId15"/>
    <p:sldId id="316" r:id="rId16"/>
    <p:sldId id="305" r:id="rId17"/>
    <p:sldId id="318" r:id="rId18"/>
    <p:sldId id="311" r:id="rId19"/>
    <p:sldId id="379" r:id="rId20"/>
    <p:sldId id="400" r:id="rId21"/>
    <p:sldId id="395" r:id="rId22"/>
    <p:sldId id="306" r:id="rId23"/>
    <p:sldId id="399" r:id="rId24"/>
    <p:sldId id="312" r:id="rId25"/>
    <p:sldId id="355" r:id="rId26"/>
    <p:sldId id="397" r:id="rId27"/>
    <p:sldId id="375" r:id="rId28"/>
    <p:sldId id="307" r:id="rId29"/>
    <p:sldId id="320" r:id="rId30"/>
    <p:sldId id="396" r:id="rId31"/>
    <p:sldId id="382" r:id="rId32"/>
    <p:sldId id="383" r:id="rId33"/>
    <p:sldId id="385" r:id="rId34"/>
    <p:sldId id="384" r:id="rId35"/>
    <p:sldId id="381" r:id="rId36"/>
    <p:sldId id="325" r:id="rId37"/>
    <p:sldId id="308" r:id="rId38"/>
    <p:sldId id="321" r:id="rId39"/>
    <p:sldId id="377" r:id="rId40"/>
    <p:sldId id="376" r:id="rId41"/>
    <p:sldId id="326" r:id="rId42"/>
    <p:sldId id="327" r:id="rId43"/>
    <p:sldId id="322" r:id="rId44"/>
    <p:sldId id="387" r:id="rId45"/>
    <p:sldId id="401" r:id="rId46"/>
    <p:sldId id="386" r:id="rId47"/>
    <p:sldId id="323" r:id="rId48"/>
    <p:sldId id="324" r:id="rId49"/>
    <p:sldId id="402" r:id="rId50"/>
    <p:sldId id="356" r:id="rId51"/>
    <p:sldId id="358" r:id="rId52"/>
    <p:sldId id="391" r:id="rId53"/>
    <p:sldId id="328" r:id="rId54"/>
    <p:sldId id="329" r:id="rId55"/>
    <p:sldId id="359" r:id="rId56"/>
    <p:sldId id="331" r:id="rId57"/>
    <p:sldId id="333" r:id="rId58"/>
    <p:sldId id="332" r:id="rId59"/>
    <p:sldId id="336" r:id="rId60"/>
    <p:sldId id="338" r:id="rId61"/>
    <p:sldId id="342" r:id="rId62"/>
    <p:sldId id="343" r:id="rId63"/>
    <p:sldId id="344" r:id="rId64"/>
    <p:sldId id="345" r:id="rId65"/>
    <p:sldId id="346" r:id="rId66"/>
    <p:sldId id="388" r:id="rId67"/>
    <p:sldId id="334" r:id="rId68"/>
    <p:sldId id="364" r:id="rId69"/>
    <p:sldId id="360" r:id="rId70"/>
    <p:sldId id="363" r:id="rId71"/>
    <p:sldId id="335" r:id="rId72"/>
    <p:sldId id="392" r:id="rId73"/>
    <p:sldId id="330" r:id="rId74"/>
    <p:sldId id="370" r:id="rId75"/>
    <p:sldId id="374" r:id="rId76"/>
    <p:sldId id="372" r:id="rId77"/>
    <p:sldId id="373" r:id="rId78"/>
    <p:sldId id="350" r:id="rId79"/>
    <p:sldId id="366" r:id="rId80"/>
    <p:sldId id="368" r:id="rId81"/>
    <p:sldId id="369" r:id="rId82"/>
    <p:sldId id="367" r:id="rId83"/>
  </p:sldIdLst>
  <p:sldSz cx="9144000" cy="6858000" type="screen4x3"/>
  <p:notesSz cx="6761163" cy="99425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0" autoAdjust="0"/>
    <p:restoredTop sz="63734" autoAdjust="0"/>
  </p:normalViewPr>
  <p:slideViewPr>
    <p:cSldViewPr>
      <p:cViewPr varScale="1">
        <p:scale>
          <a:sx n="70" d="100"/>
          <a:sy n="70" d="100"/>
        </p:scale>
        <p:origin x="-23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5" d="100"/>
          <a:sy n="125" d="100"/>
        </p:scale>
        <p:origin x="-1092" y="3702"/>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1"/>
            <a:ext cx="2929837" cy="49712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29765" y="1"/>
            <a:ext cx="2929837" cy="497126"/>
          </a:xfrm>
          <a:prstGeom prst="rect">
            <a:avLst/>
          </a:prstGeom>
        </p:spPr>
        <p:txBody>
          <a:bodyPr vert="horz" lIns="91440" tIns="45720" rIns="91440" bIns="45720" rtlCol="0"/>
          <a:lstStyle>
            <a:lvl1pPr algn="r">
              <a:defRPr sz="1200"/>
            </a:lvl1pPr>
          </a:lstStyle>
          <a:p>
            <a:fld id="{4AC937E4-8306-4256-98BE-2853E1A1DDAD}" type="datetimeFigureOut">
              <a:rPr lang="de-DE" smtClean="0"/>
              <a:pPr/>
              <a:t>30.06.2017</a:t>
            </a:fld>
            <a:endParaRPr lang="de-DE"/>
          </a:p>
        </p:txBody>
      </p:sp>
      <p:sp>
        <p:nvSpPr>
          <p:cNvPr id="4" name="Fußzeilenplatzhalter 3"/>
          <p:cNvSpPr>
            <a:spLocks noGrp="1"/>
          </p:cNvSpPr>
          <p:nvPr>
            <p:ph type="ftr" sz="quarter" idx="2"/>
          </p:nvPr>
        </p:nvSpPr>
        <p:spPr>
          <a:xfrm>
            <a:off x="4" y="9443663"/>
            <a:ext cx="2929837" cy="49712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29765" y="9443663"/>
            <a:ext cx="2929837" cy="497126"/>
          </a:xfrm>
          <a:prstGeom prst="rect">
            <a:avLst/>
          </a:prstGeom>
        </p:spPr>
        <p:txBody>
          <a:bodyPr vert="horz" lIns="91440" tIns="45720" rIns="91440" bIns="45720" rtlCol="0" anchor="b"/>
          <a:lstStyle>
            <a:lvl1pPr algn="r">
              <a:defRPr sz="1200"/>
            </a:lvl1pPr>
          </a:lstStyle>
          <a:p>
            <a:fld id="{69DCA550-704A-4CEF-B7C9-46B62E56443F}" type="slidenum">
              <a:rPr lang="de-DE" smtClean="0"/>
              <a:pPr/>
              <a:t>‹Nr.›</a:t>
            </a:fld>
            <a:endParaRPr lang="de-DE"/>
          </a:p>
        </p:txBody>
      </p:sp>
    </p:spTree>
    <p:extLst>
      <p:ext uri="{BB962C8B-B14F-4D97-AF65-F5344CB8AC3E}">
        <p14:creationId xmlns:p14="http://schemas.microsoft.com/office/powerpoint/2010/main" val="4193529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1"/>
            <a:ext cx="2929837" cy="49712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29765" y="1"/>
            <a:ext cx="2929837" cy="497126"/>
          </a:xfrm>
          <a:prstGeom prst="rect">
            <a:avLst/>
          </a:prstGeom>
        </p:spPr>
        <p:txBody>
          <a:bodyPr vert="horz" lIns="91440" tIns="45720" rIns="91440" bIns="45720" rtlCol="0"/>
          <a:lstStyle>
            <a:lvl1pPr algn="r">
              <a:defRPr sz="1200"/>
            </a:lvl1pPr>
          </a:lstStyle>
          <a:p>
            <a:fld id="{F5EDB1F4-BB4F-44BD-AC26-B758B395BD23}" type="datetimeFigureOut">
              <a:rPr lang="de-DE" smtClean="0"/>
              <a:pPr/>
              <a:t>30.06.2017</a:t>
            </a:fld>
            <a:endParaRPr lang="de-DE"/>
          </a:p>
        </p:txBody>
      </p:sp>
      <p:sp>
        <p:nvSpPr>
          <p:cNvPr id="4" name="Folienbildplatzhalt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6117" y="4722698"/>
            <a:ext cx="5408930" cy="447413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4" y="9443663"/>
            <a:ext cx="2929837" cy="49712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29765" y="9443663"/>
            <a:ext cx="2929837" cy="497126"/>
          </a:xfrm>
          <a:prstGeom prst="rect">
            <a:avLst/>
          </a:prstGeom>
        </p:spPr>
        <p:txBody>
          <a:bodyPr vert="horz" lIns="91440" tIns="45720" rIns="91440" bIns="45720" rtlCol="0" anchor="b"/>
          <a:lstStyle>
            <a:lvl1pPr algn="r">
              <a:defRPr sz="1200"/>
            </a:lvl1pPr>
          </a:lstStyle>
          <a:p>
            <a:fld id="{5F9F8FF6-6F64-48B5-AF7B-675846B3447E}" type="slidenum">
              <a:rPr lang="de-DE" smtClean="0"/>
              <a:pPr/>
              <a:t>‹Nr.›</a:t>
            </a:fld>
            <a:endParaRPr lang="de-DE"/>
          </a:p>
        </p:txBody>
      </p:sp>
    </p:spTree>
    <p:extLst>
      <p:ext uri="{BB962C8B-B14F-4D97-AF65-F5344CB8AC3E}">
        <p14:creationId xmlns:p14="http://schemas.microsoft.com/office/powerpoint/2010/main" val="272020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399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008DAF-D963-4700-99B3-C42D4B33FF6D}" type="slidenum">
              <a:rPr lang="de-DE" altLang="de-DE">
                <a:solidFill>
                  <a:prstClr val="black"/>
                </a:solidFill>
              </a:rPr>
              <a:pPr eaLnBrk="1" hangingPunct="1">
                <a:spcBef>
                  <a:spcPct val="0"/>
                </a:spcBef>
              </a:pPr>
              <a:t>1</a:t>
            </a:fld>
            <a:endParaRPr lang="de-DE" altLang="de-DE">
              <a:solidFill>
                <a:prstClr val="black"/>
              </a:solidFill>
            </a:endParaRPr>
          </a:p>
        </p:txBody>
      </p:sp>
    </p:spTree>
    <p:extLst>
      <p:ext uri="{BB962C8B-B14F-4D97-AF65-F5344CB8AC3E}">
        <p14:creationId xmlns:p14="http://schemas.microsoft.com/office/powerpoint/2010/main" val="127557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10</a:t>
            </a:fld>
            <a:endParaRPr lang="de-DE"/>
          </a:p>
        </p:txBody>
      </p:sp>
    </p:spTree>
    <p:extLst>
      <p:ext uri="{BB962C8B-B14F-4D97-AF65-F5344CB8AC3E}">
        <p14:creationId xmlns:p14="http://schemas.microsoft.com/office/powerpoint/2010/main" val="2505844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dirty="0" smtClean="0"/>
              <a:t>Ist nur ein Kopftitel vorhanden, so wird er als Haupttitel angegeben.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11</a:t>
            </a:fld>
            <a:endParaRPr lang="de-DE"/>
          </a:p>
        </p:txBody>
      </p:sp>
    </p:spTree>
    <p:extLst>
      <p:ext uri="{BB962C8B-B14F-4D97-AF65-F5344CB8AC3E}">
        <p14:creationId xmlns:p14="http://schemas.microsoft.com/office/powerpoint/2010/main" val="3308133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dirty="0" smtClean="0"/>
              <a:t>Bei spezifischen Titeln werden Besetzung, Tonart, Datum des Musikstücks und/oder Nummern als Titelzusatz</a:t>
            </a:r>
            <a:r>
              <a:rPr lang="de-DE" baseline="0" dirty="0" smtClean="0"/>
              <a:t> erfasst.</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12</a:t>
            </a:fld>
            <a:endParaRPr lang="de-DE"/>
          </a:p>
        </p:txBody>
      </p:sp>
    </p:spTree>
    <p:extLst>
      <p:ext uri="{BB962C8B-B14F-4D97-AF65-F5344CB8AC3E}">
        <p14:creationId xmlns:p14="http://schemas.microsoft.com/office/powerpoint/2010/main" val="929350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dirty="0" smtClean="0"/>
              <a:t>Wenn der Titel</a:t>
            </a:r>
            <a:r>
              <a:rPr lang="de-DE" baseline="0" dirty="0" smtClean="0"/>
              <a:t> eines Musikdrucks </a:t>
            </a:r>
            <a:r>
              <a:rPr lang="de-DE" dirty="0" smtClean="0"/>
              <a:t>nur aus Angaben zur Besetzung, der Tonart, dem Datum des Musikstücks, der/den</a:t>
            </a:r>
            <a:r>
              <a:rPr lang="de-DE" baseline="0" dirty="0" smtClean="0"/>
              <a:t> Nummer/n</a:t>
            </a:r>
            <a:r>
              <a:rPr lang="de-DE" dirty="0" smtClean="0"/>
              <a:t> und/oder aus dem Namen oder den Namen von einer oder mehreren Kompositionsarten besteht, gelten alle Angaben in der Reihenfolge ihres Erscheinens auf der Informationsquelle</a:t>
            </a:r>
            <a:r>
              <a:rPr lang="de-DE" baseline="0" dirty="0" smtClean="0"/>
              <a:t> </a:t>
            </a:r>
            <a:r>
              <a:rPr lang="de-DE" dirty="0" smtClean="0"/>
              <a:t>als Haupttitel. Ansonsten werden Besetzung, Tonart, Datum des Musikstücks als Titelzusatz erfasst. In Zweifelsfällen werden sie als Teil des Haupttitels behandelt. (RDA 2.3.2.8.1 + 2.3.4.3 + 2.3.4.4).</a:t>
            </a:r>
          </a:p>
          <a:p>
            <a:endParaRPr lang="de-DE" dirty="0" smtClean="0"/>
          </a:p>
          <a:p>
            <a:pPr algn="just"/>
            <a:r>
              <a:rPr lang="de-DE" dirty="0" smtClean="0"/>
              <a:t>Kompositionsarten sind in RDA 2.3.2.8.1 D-A-CH definiert. Die „Liste der maßgeblichen Begriffe für die Kompositionsart“ enthält die verbindlichen, ausschließlich zu verwendenden Termini.</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13</a:t>
            </a:fld>
            <a:endParaRPr lang="de-DE"/>
          </a:p>
        </p:txBody>
      </p:sp>
    </p:spTree>
    <p:extLst>
      <p:ext uri="{BB962C8B-B14F-4D97-AF65-F5344CB8AC3E}">
        <p14:creationId xmlns:p14="http://schemas.microsoft.com/office/powerpoint/2010/main" val="1555840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dirty="0" smtClean="0"/>
              <a:t>Werden Besetzung, Tonart, Datum des Musikstücks und Nummer als Teil des Haupttitels erfasst und liegen sie in mehreren Sprachen oder Schriften </a:t>
            </a:r>
            <a:r>
              <a:rPr lang="de-DE" i="0" dirty="0" smtClean="0"/>
              <a:t>vor</a:t>
            </a:r>
            <a:r>
              <a:rPr lang="de-DE" i="1" dirty="0" smtClean="0"/>
              <a:t>,</a:t>
            </a:r>
            <a:r>
              <a:rPr lang="de-DE" dirty="0" smtClean="0"/>
              <a:t> so werden sie in der Reihenfolge der Informationsquelle als Teil des Paralleltitels erfasst (RDA 2.3.3.4). Dies gilt auch, wenn Wörter am Anfang und am Ende eines Titels mehrfach zu lesen und als Haupttitel und Paralleltitel (RDA 2.3.3.3) getrennt zu erfassen sind (RDA 1.7.7).</a:t>
            </a:r>
          </a:p>
          <a:p>
            <a:pPr algn="just"/>
            <a:r>
              <a:rPr lang="de-DE" dirty="0" smtClean="0"/>
              <a:t>Es empfiehlt sich,</a:t>
            </a:r>
            <a:r>
              <a:rPr lang="de-DE" baseline="0" dirty="0" smtClean="0"/>
              <a:t> diese Regel großzügig auszulegen und bei Musikdrucken auch auf Ziffern (Jahreszahlen, </a:t>
            </a:r>
            <a:r>
              <a:rPr lang="de-DE" baseline="0" dirty="0" err="1" smtClean="0"/>
              <a:t>Opuszählungen</a:t>
            </a:r>
            <a:r>
              <a:rPr lang="de-DE" baseline="0" dirty="0" smtClean="0"/>
              <a:t>, Werkverzeichnisnummern u. ä.) anzuwenden.</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14</a:t>
            </a:fld>
            <a:endParaRPr lang="de-DE"/>
          </a:p>
        </p:txBody>
      </p:sp>
    </p:spTree>
    <p:extLst>
      <p:ext uri="{BB962C8B-B14F-4D97-AF65-F5344CB8AC3E}">
        <p14:creationId xmlns:p14="http://schemas.microsoft.com/office/powerpoint/2010/main" val="4232747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Werden Besetzung, Tonart, Datum des Musikstücks und Nummer als Titelzusatz erfasst und liegen sie in mehreren Sprachen oder Schriften vor, so können sie als parallele Titelzusätze erfasst werden. Dies trifft auch dann zu, wenn es keinen Paralleltitel gibt (RDA 2.3.5.3).</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15</a:t>
            </a:fld>
            <a:endParaRPr lang="de-DE"/>
          </a:p>
        </p:txBody>
      </p:sp>
    </p:spTree>
    <p:extLst>
      <p:ext uri="{BB962C8B-B14F-4D97-AF65-F5344CB8AC3E}">
        <p14:creationId xmlns:p14="http://schemas.microsoft.com/office/powerpoint/2010/main" val="4280311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b="1" kern="1200" dirty="0" smtClean="0">
                <a:solidFill>
                  <a:schemeClr val="tx1"/>
                </a:solidFill>
                <a:effectLst/>
                <a:latin typeface="+mn-lt"/>
                <a:ea typeface="+mn-ea"/>
                <a:cs typeface="+mn-cs"/>
              </a:rPr>
              <a:t>Es ist zu</a:t>
            </a:r>
            <a:r>
              <a:rPr lang="de-DE" sz="1200" b="1" kern="1200" baseline="0" dirty="0" smtClean="0">
                <a:solidFill>
                  <a:schemeClr val="tx1"/>
                </a:solidFill>
                <a:effectLst/>
                <a:latin typeface="+mn-lt"/>
                <a:ea typeface="+mn-ea"/>
                <a:cs typeface="+mn-cs"/>
              </a:rPr>
              <a:t> unterscheiden, worauf sich die Verantwortlichkeitsangabe bezieht</a:t>
            </a:r>
            <a:r>
              <a:rPr lang="de-DE" sz="1200" kern="1200" dirty="0" smtClean="0">
                <a:solidFill>
                  <a:schemeClr val="tx1"/>
                </a:solidFill>
                <a:effectLst/>
                <a:latin typeface="+mn-lt"/>
                <a:ea typeface="+mn-ea"/>
                <a:cs typeface="+mn-cs"/>
              </a:rPr>
              <a:t>:</a:t>
            </a:r>
          </a:p>
          <a:p>
            <a:pPr marL="171450" indent="-171450" algn="just">
              <a:buFont typeface="Arial" panose="020B0604020202020204" pitchFamily="34" charset="0"/>
              <a:buChar char="•"/>
            </a:pPr>
            <a:r>
              <a:rPr lang="de-DE" sz="1200" kern="1200" dirty="0" smtClean="0">
                <a:solidFill>
                  <a:schemeClr val="tx1"/>
                </a:solidFill>
                <a:effectLst/>
                <a:latin typeface="+mn-lt"/>
                <a:ea typeface="+mn-ea"/>
                <a:cs typeface="+mn-cs"/>
              </a:rPr>
              <a:t>bezogen auf den Haupttitel</a:t>
            </a:r>
            <a:r>
              <a:rPr lang="de-DE" sz="1200" kern="1200" baseline="0" dirty="0" smtClean="0">
                <a:solidFill>
                  <a:schemeClr val="tx1"/>
                </a:solidFill>
                <a:effectLst/>
                <a:latin typeface="+mn-lt"/>
                <a:ea typeface="+mn-ea"/>
                <a:cs typeface="+mn-cs"/>
              </a:rPr>
              <a:t> (RDA 2.4.2) = Standardelement</a:t>
            </a:r>
          </a:p>
          <a:p>
            <a:pPr marL="171450" indent="-171450" algn="just">
              <a:buFont typeface="Arial" panose="020B0604020202020204" pitchFamily="34" charset="0"/>
              <a:buChar char="•"/>
            </a:pPr>
            <a:r>
              <a:rPr lang="de-DE" sz="1200" kern="1200" baseline="0" dirty="0" smtClean="0">
                <a:solidFill>
                  <a:schemeClr val="tx1"/>
                </a:solidFill>
                <a:effectLst/>
                <a:latin typeface="+mn-lt"/>
                <a:ea typeface="+mn-ea"/>
                <a:cs typeface="+mn-cs"/>
              </a:rPr>
              <a:t>bezogen auf die Ausgabebezeichnung (RDA 2.5.4) = kein Standardelement</a:t>
            </a:r>
          </a:p>
          <a:p>
            <a:endParaRPr lang="de-DE" sz="1200" kern="1200" dirty="0" smtClean="0">
              <a:solidFill>
                <a:schemeClr val="tx1"/>
              </a:solidFill>
              <a:latin typeface="+mn-lt"/>
              <a:ea typeface="+mn-ea"/>
              <a:cs typeface="+mn-cs"/>
            </a:endParaRPr>
          </a:p>
          <a:p>
            <a:r>
              <a:rPr lang="de-DE" sz="1200" kern="1200" dirty="0" smtClean="0">
                <a:solidFill>
                  <a:schemeClr val="tx1"/>
                </a:solidFill>
                <a:effectLst/>
                <a:latin typeface="+mn-lt"/>
                <a:ea typeface="+mn-ea"/>
                <a:cs typeface="+mn-cs"/>
              </a:rPr>
              <a:t>Bei Musikdrucken können mehrere Verantwortlichkeitsangaben vorkommen, wobei Mitwirkende nicht immer auf der gleichen Informationsquelle wie der geistige Schöpfer stehen:</a:t>
            </a:r>
          </a:p>
          <a:p>
            <a:r>
              <a:rPr lang="de-DE" sz="1200" kern="1200" dirty="0" smtClean="0">
                <a:solidFill>
                  <a:schemeClr val="tx1"/>
                </a:solidFill>
                <a:effectLst/>
                <a:latin typeface="+mn-lt"/>
                <a:ea typeface="+mn-ea"/>
                <a:cs typeface="+mn-cs"/>
              </a:rPr>
              <a:t> </a:t>
            </a:r>
          </a:p>
          <a:p>
            <a:pPr lvl="0" algn="just"/>
            <a:r>
              <a:rPr lang="de-DE" sz="1200" kern="1200" dirty="0" smtClean="0">
                <a:solidFill>
                  <a:schemeClr val="tx1"/>
                </a:solidFill>
                <a:effectLst/>
                <a:latin typeface="+mn-lt"/>
                <a:ea typeface="+mn-ea"/>
                <a:cs typeface="+mn-cs"/>
              </a:rPr>
              <a:t>Komponist (geistiger Schöpfer)</a:t>
            </a:r>
          </a:p>
          <a:p>
            <a:pPr lvl="0" algn="just"/>
            <a:r>
              <a:rPr lang="de-DE" sz="1200" kern="1200" dirty="0" smtClean="0">
                <a:solidFill>
                  <a:schemeClr val="tx1"/>
                </a:solidFill>
                <a:effectLst/>
                <a:latin typeface="+mn-lt"/>
                <a:ea typeface="+mn-ea"/>
                <a:cs typeface="+mn-cs"/>
              </a:rPr>
              <a:t>Textdichter</a:t>
            </a:r>
          </a:p>
          <a:p>
            <a:pPr lvl="0" algn="just"/>
            <a:r>
              <a:rPr lang="de-DE" sz="1200" kern="1200" dirty="0" smtClean="0">
                <a:solidFill>
                  <a:schemeClr val="tx1"/>
                </a:solidFill>
                <a:effectLst/>
                <a:latin typeface="+mn-lt"/>
                <a:ea typeface="+mn-ea"/>
                <a:cs typeface="+mn-cs"/>
              </a:rPr>
              <a:t>Herausgeber und/oder Bearbeiter</a:t>
            </a:r>
          </a:p>
          <a:p>
            <a:pPr lvl="0" algn="just"/>
            <a:r>
              <a:rPr lang="de-DE" sz="1200" kern="1200" dirty="0" smtClean="0">
                <a:solidFill>
                  <a:schemeClr val="tx1"/>
                </a:solidFill>
                <a:effectLst/>
                <a:latin typeface="+mn-lt"/>
                <a:ea typeface="+mn-ea"/>
                <a:cs typeface="+mn-cs"/>
              </a:rPr>
              <a:t>Verfasser von Vorworten</a:t>
            </a:r>
          </a:p>
          <a:p>
            <a:pPr lvl="0" algn="just"/>
            <a:r>
              <a:rPr lang="de-DE" sz="1200" kern="1200" dirty="0" smtClean="0">
                <a:solidFill>
                  <a:schemeClr val="tx1"/>
                </a:solidFill>
                <a:effectLst/>
                <a:latin typeface="+mn-lt"/>
                <a:ea typeface="+mn-ea"/>
                <a:cs typeface="+mn-cs"/>
              </a:rPr>
              <a:t>Einrichtung einer Stimme, von Fingersätzen oder Aussetzung eines Basso </a:t>
            </a:r>
            <a:r>
              <a:rPr lang="de-DE" sz="1200" kern="1200" dirty="0" err="1" smtClean="0">
                <a:solidFill>
                  <a:schemeClr val="tx1"/>
                </a:solidFill>
                <a:effectLst/>
                <a:latin typeface="+mn-lt"/>
                <a:ea typeface="+mn-ea"/>
                <a:cs typeface="+mn-cs"/>
              </a:rPr>
              <a:t>continuo</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pPr algn="just"/>
            <a:r>
              <a:rPr lang="de-DE" sz="1200" kern="1200" dirty="0" smtClean="0">
                <a:solidFill>
                  <a:schemeClr val="tx1"/>
                </a:solidFill>
                <a:effectLst/>
                <a:latin typeface="+mn-lt"/>
                <a:ea typeface="+mn-ea"/>
                <a:cs typeface="+mn-cs"/>
              </a:rPr>
              <a:t>Nicht alle genannten Verantwortlichkeitsangaben müssen erfasst werden. Allerdings sollten die Verantwortlichkeitsangaben erfasst werden, wenn die Verantwortlichen durch eine Beziehung berücksichtigt werden sollen.</a:t>
            </a:r>
          </a:p>
          <a:p>
            <a:endParaRPr lang="de-DE" sz="1200" kern="1200" dirty="0" smtClean="0">
              <a:solidFill>
                <a:schemeClr val="tx1"/>
              </a:solidFill>
              <a:effectLst/>
              <a:latin typeface="+mn-lt"/>
              <a:ea typeface="+mn-ea"/>
              <a:cs typeface="+mn-cs"/>
            </a:endParaRPr>
          </a:p>
          <a:p>
            <a:endParaRPr lang="de-DE" dirty="0" smtClean="0"/>
          </a:p>
          <a:p>
            <a:r>
              <a:rPr lang="de-DE" sz="1200" kern="1200" dirty="0" smtClean="0">
                <a:solidFill>
                  <a:schemeClr val="tx1"/>
                </a:solidFill>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16</a:t>
            </a:fld>
            <a:endParaRPr lang="de-DE"/>
          </a:p>
        </p:txBody>
      </p:sp>
    </p:spTree>
    <p:extLst>
      <p:ext uri="{BB962C8B-B14F-4D97-AF65-F5344CB8AC3E}">
        <p14:creationId xmlns:p14="http://schemas.microsoft.com/office/powerpoint/2010/main" val="2919328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17</a:t>
            </a:fld>
            <a:endParaRPr lang="de-DE"/>
          </a:p>
        </p:txBody>
      </p:sp>
    </p:spTree>
    <p:extLst>
      <p:ext uri="{BB962C8B-B14F-4D97-AF65-F5344CB8AC3E}">
        <p14:creationId xmlns:p14="http://schemas.microsoft.com/office/powerpoint/2010/main" val="3670186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Jede</a:t>
            </a:r>
            <a:r>
              <a:rPr lang="de-DE" baseline="0" dirty="0" smtClean="0"/>
              <a:t> Angabe gilt hier als neue Verantwortlichkeitsangabe</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18</a:t>
            </a:fld>
            <a:endParaRPr lang="de-DE"/>
          </a:p>
        </p:txBody>
      </p:sp>
    </p:spTree>
    <p:extLst>
      <p:ext uri="{BB962C8B-B14F-4D97-AF65-F5344CB8AC3E}">
        <p14:creationId xmlns:p14="http://schemas.microsoft.com/office/powerpoint/2010/main" val="745797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effectLst/>
                <a:latin typeface="+mn-lt"/>
                <a:ea typeface="+mn-ea"/>
                <a:cs typeface="+mn-cs"/>
              </a:rPr>
              <a:t>Zitat RDA 2.4.1.8</a:t>
            </a:r>
            <a:r>
              <a:rPr lang="de-DE" sz="1200" kern="1200" baseline="0" dirty="0" smtClean="0">
                <a:solidFill>
                  <a:schemeClr val="tx1"/>
                </a:solidFill>
                <a:effectLst/>
                <a:latin typeface="+mn-lt"/>
                <a:ea typeface="+mn-ea"/>
                <a:cs typeface="+mn-cs"/>
              </a:rPr>
              <a:t> (Nominalphrasen in Verbindung mit einer Verantwortlichkeitsangabe):</a:t>
            </a:r>
            <a:endParaRPr lang="de-DE" sz="1200" kern="1200" dirty="0" smtClean="0">
              <a:solidFill>
                <a:schemeClr val="tx1"/>
              </a:solidFill>
              <a:effectLst/>
              <a:latin typeface="+mn-lt"/>
              <a:ea typeface="+mn-ea"/>
              <a:cs typeface="+mn-cs"/>
            </a:endParaRPr>
          </a:p>
          <a:p>
            <a:r>
              <a:rPr lang="de-DE" dirty="0" smtClean="0"/>
              <a:t>Wenn:</a:t>
            </a:r>
          </a:p>
          <a:p>
            <a:r>
              <a:rPr lang="de-DE" dirty="0" smtClean="0"/>
              <a:t>die Abfolge, das Layout oder die Typografie in der Informationsquelle anzeigt, dass ein Nomen oder eine Nominalphrase in Verbindung mit einer Verantwortlichkeitsangabe als Teil der Verantwortlichkeitsangabe gedacht ist </a:t>
            </a:r>
          </a:p>
          <a:p>
            <a:r>
              <a:rPr lang="de-DE" dirty="0" smtClean="0"/>
              <a:t>und</a:t>
            </a:r>
          </a:p>
          <a:p>
            <a:r>
              <a:rPr lang="de-DE" dirty="0" smtClean="0"/>
              <a:t>die Nominalphrase die Rolle der Person, der Familie oder der Körperschaft anzeigt, die in der Verantwortlichkeitsangabe genannt ist.</a:t>
            </a:r>
          </a:p>
          <a:p>
            <a:r>
              <a:rPr lang="de-DE" dirty="0" smtClean="0"/>
              <a:t>dann:</a:t>
            </a:r>
          </a:p>
          <a:p>
            <a:r>
              <a:rPr lang="de-DE" dirty="0" smtClean="0"/>
              <a:t>behandeln Sie das Nomen oder die Nominalphrase als Teil der Verantwortlichkeitsangabe.</a:t>
            </a:r>
          </a:p>
          <a:p>
            <a:pPr algn="just"/>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19</a:t>
            </a:fld>
            <a:endParaRPr lang="de-DE"/>
          </a:p>
        </p:txBody>
      </p:sp>
    </p:spTree>
    <p:extLst>
      <p:ext uri="{BB962C8B-B14F-4D97-AF65-F5344CB8AC3E}">
        <p14:creationId xmlns:p14="http://schemas.microsoft.com/office/powerpoint/2010/main" val="142324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itchFamily="34" charset="0"/>
                <a:cs typeface="Arial" pitchFamily="34" charset="0"/>
              </a:rPr>
              <a:t>In der Schulungsunterlage „Musikdrucke“ geht</a:t>
            </a:r>
            <a:r>
              <a:rPr lang="de-DE" baseline="0" dirty="0" smtClean="0">
                <a:latin typeface="Arial" pitchFamily="34" charset="0"/>
                <a:cs typeface="Arial" pitchFamily="34" charset="0"/>
              </a:rPr>
              <a:t> es um die Beschreibung der vorliegenden Ressource (Manifestation, Werk- und Expressionsebene).</a:t>
            </a: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effectLst/>
                <a:latin typeface="+mn-lt"/>
                <a:ea typeface="+mn-ea"/>
                <a:cs typeface="+mn-cs"/>
              </a:rPr>
              <a:t>Zitat RDA 2.4.1.8</a:t>
            </a:r>
            <a:r>
              <a:rPr lang="de-DE" sz="1200" kern="1200" baseline="0" dirty="0" smtClean="0">
                <a:solidFill>
                  <a:schemeClr val="tx1"/>
                </a:solidFill>
                <a:effectLst/>
                <a:latin typeface="+mn-lt"/>
                <a:ea typeface="+mn-ea"/>
                <a:cs typeface="+mn-cs"/>
              </a:rPr>
              <a:t> (Nominalphrasen in Verbindung mit einer Verantwortlichkeitsangabe):</a:t>
            </a:r>
            <a:endParaRPr lang="de-DE" sz="1200" kern="1200" dirty="0" smtClean="0">
              <a:solidFill>
                <a:schemeClr val="tx1"/>
              </a:solidFill>
              <a:effectLst/>
              <a:latin typeface="+mn-lt"/>
              <a:ea typeface="+mn-ea"/>
              <a:cs typeface="+mn-cs"/>
            </a:endParaRPr>
          </a:p>
          <a:p>
            <a:r>
              <a:rPr lang="de-DE" dirty="0" smtClean="0"/>
              <a:t>Wenn:</a:t>
            </a:r>
          </a:p>
          <a:p>
            <a:r>
              <a:rPr lang="de-DE" dirty="0" smtClean="0"/>
              <a:t>die Abfolge, das Layout oder die Typografie in der Informationsquelle anzeigt, dass ein Nomen oder eine Nominalphrase in Verbindung mit einer Verantwortlichkeitsangabe als Teil der Verantwortlichkeitsangabe gedacht ist </a:t>
            </a:r>
          </a:p>
          <a:p>
            <a:r>
              <a:rPr lang="de-DE" dirty="0" smtClean="0"/>
              <a:t>und</a:t>
            </a:r>
          </a:p>
          <a:p>
            <a:r>
              <a:rPr lang="de-DE" dirty="0" smtClean="0"/>
              <a:t>die Nominalphrase die Rolle der Person, der Familie oder der Körperschaft anzeigt, die in der Verantwortlichkeitsangabe genannt ist.</a:t>
            </a:r>
          </a:p>
          <a:p>
            <a:r>
              <a:rPr lang="de-DE" dirty="0" smtClean="0"/>
              <a:t>dann:</a:t>
            </a:r>
          </a:p>
          <a:p>
            <a:r>
              <a:rPr lang="de-DE" dirty="0" smtClean="0"/>
              <a:t>behandeln Sie das Nomen oder die Nominalphrase als Teil der Verantwortlichkeitsangabe.</a:t>
            </a:r>
          </a:p>
          <a:p>
            <a:pPr algn="just"/>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20</a:t>
            </a:fld>
            <a:endParaRPr lang="de-DE"/>
          </a:p>
        </p:txBody>
      </p:sp>
    </p:spTree>
    <p:extLst>
      <p:ext uri="{BB962C8B-B14F-4D97-AF65-F5344CB8AC3E}">
        <p14:creationId xmlns:p14="http://schemas.microsoft.com/office/powerpoint/2010/main" val="394218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effectLst/>
                <a:latin typeface="+mn-lt"/>
                <a:ea typeface="+mn-ea"/>
                <a:cs typeface="+mn-cs"/>
              </a:rPr>
              <a:t>Zitat RDA 2.4.1.8</a:t>
            </a:r>
            <a:r>
              <a:rPr lang="de-DE" sz="1200" kern="1200" baseline="0" dirty="0" smtClean="0">
                <a:solidFill>
                  <a:schemeClr val="tx1"/>
                </a:solidFill>
                <a:effectLst/>
                <a:latin typeface="+mn-lt"/>
                <a:ea typeface="+mn-ea"/>
                <a:cs typeface="+mn-cs"/>
              </a:rPr>
              <a:t> (Nominalphrasen in Verbindung mit einer Verantwortlichkeitsangabe):</a:t>
            </a:r>
            <a:endParaRPr lang="de-DE" sz="1200" kern="1200" dirty="0" smtClean="0">
              <a:solidFill>
                <a:schemeClr val="tx1"/>
              </a:solidFill>
              <a:effectLst/>
              <a:latin typeface="+mn-lt"/>
              <a:ea typeface="+mn-ea"/>
              <a:cs typeface="+mn-cs"/>
            </a:endParaRPr>
          </a:p>
          <a:p>
            <a:r>
              <a:rPr lang="de-DE" dirty="0" smtClean="0"/>
              <a:t>Wenn:</a:t>
            </a:r>
          </a:p>
          <a:p>
            <a:r>
              <a:rPr lang="de-DE" dirty="0" smtClean="0"/>
              <a:t>die Abfolge, das Layout oder die Typografie in der Informationsquelle anzeigt, dass ein Nomen oder eine Nominalphrase in Verbindung mit einer Verantwortlichkeitsangabe als Teil der Verantwortlichkeitsangabe gedacht ist </a:t>
            </a:r>
          </a:p>
          <a:p>
            <a:r>
              <a:rPr lang="de-DE" dirty="0" smtClean="0"/>
              <a:t>und</a:t>
            </a:r>
          </a:p>
          <a:p>
            <a:r>
              <a:rPr lang="de-DE" dirty="0" smtClean="0"/>
              <a:t>die Nominalphrase die Rolle der Person, der Familie oder der Körperschaft anzeigt, die in der Verantwortlichkeitsangabe genannt ist.</a:t>
            </a:r>
          </a:p>
          <a:p>
            <a:r>
              <a:rPr lang="de-DE" dirty="0" smtClean="0"/>
              <a:t>dann:</a:t>
            </a:r>
          </a:p>
          <a:p>
            <a:r>
              <a:rPr lang="de-DE" dirty="0" smtClean="0"/>
              <a:t>behandeln Sie das Nomen oder die Nominalphrase als Teil der Verantwortlichkeitsangabe.</a:t>
            </a:r>
          </a:p>
          <a:p>
            <a:pPr algn="just"/>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21</a:t>
            </a:fld>
            <a:endParaRPr lang="de-DE"/>
          </a:p>
        </p:txBody>
      </p:sp>
    </p:spTree>
    <p:extLst>
      <p:ext uri="{BB962C8B-B14F-4D97-AF65-F5344CB8AC3E}">
        <p14:creationId xmlns:p14="http://schemas.microsoft.com/office/powerpoint/2010/main" val="154678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Es gibt 2 Standardelemente, die</a:t>
            </a:r>
            <a:r>
              <a:rPr lang="de-DE" sz="1200" kern="1200" baseline="0" dirty="0" smtClean="0">
                <a:solidFill>
                  <a:schemeClr val="tx1"/>
                </a:solidFill>
                <a:latin typeface="+mn-lt"/>
                <a:ea typeface="+mn-ea"/>
                <a:cs typeface="+mn-cs"/>
              </a:rPr>
              <a:t> sich auf die Ausgabe beziehen.</a:t>
            </a: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latin typeface="+mn-lt"/>
                <a:ea typeface="+mn-ea"/>
                <a:cs typeface="+mn-cs"/>
              </a:rPr>
              <a:t>RDA 2.5 behandelt die Vorlageform in der Manifestation.</a:t>
            </a: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latin typeface="+mn-lt"/>
                <a:ea typeface="+mn-ea"/>
                <a:cs typeface="+mn-cs"/>
              </a:rPr>
              <a:t>RDA 7.20 gibt normiertes Vokabular vor, welches für die gezielte Recherche nach musikalischen Ausgabeformen verwendet werden kann.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Der Ausgabevermerk nach RDA 2.5 wurde in Modul 3.02.04 behandelt. Fehlt der Ausgabevermerk in der Vorlage, muss er nicht angegeben werden. Falls bekannt ist, dass gegenüber anderen Ausgaben ein signifikanter Unterschied besteht, kann er aber in Verbindung mit einer Anmerkung zum Ausgabevermerk</a:t>
            </a:r>
            <a:r>
              <a:rPr lang="de-DE" sz="1200" kern="1200" baseline="0" dirty="0" smtClean="0">
                <a:solidFill>
                  <a:schemeClr val="tx1"/>
                </a:solidFill>
                <a:latin typeface="+mn-lt"/>
                <a:ea typeface="+mn-ea"/>
                <a:cs typeface="+mn-cs"/>
              </a:rPr>
              <a:t> </a:t>
            </a:r>
            <a:r>
              <a:rPr lang="de-DE" sz="1200" kern="1200" dirty="0" smtClean="0">
                <a:solidFill>
                  <a:schemeClr val="tx1"/>
                </a:solidFill>
                <a:latin typeface="+mn-lt"/>
                <a:ea typeface="+mn-ea"/>
                <a:cs typeface="+mn-cs"/>
              </a:rPr>
              <a:t>(RDA 2.17.4) ergänzt werden (RDA 2.5.1.4 + RDA 2.5.1.4 D-A-CH, optionale Ergänzung D-A-CH). Dies kann auch bei der Erfassung von Musikalien sinnvoll sein.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22</a:t>
            </a:fld>
            <a:endParaRPr lang="de-DE"/>
          </a:p>
        </p:txBody>
      </p:sp>
    </p:spTree>
    <p:extLst>
      <p:ext uri="{BB962C8B-B14F-4D97-AF65-F5344CB8AC3E}">
        <p14:creationId xmlns:p14="http://schemas.microsoft.com/office/powerpoint/2010/main" val="3767503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Eine in der Ressource genannte Ausgabebezeichnung (RDA 2.5.2) eines Musikdrucks kann allgemein bibliographischer Art sein (vgl. Modul 3.02.04, Beispiele hierfür: Auflage, Edition, Urtext) und/oder es kann sich um eine musikalische Ausgabeform (Studienpartitur, Partition, Orgelauszug, Chorus score ...) handeln. Letzteres kann zu einer Doppelung oder zu einem inhaltlichen Widerspruch mit der bei Musikalien verbindlichen Erfassung der musikalischen Ausgabeform nach RDA 7.20 (vgl. Kapitel 4.3 Musikalische Ausgabeform) führen.</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23</a:t>
            </a:fld>
            <a:endParaRPr lang="de-DE"/>
          </a:p>
        </p:txBody>
      </p:sp>
    </p:spTree>
    <p:extLst>
      <p:ext uri="{BB962C8B-B14F-4D97-AF65-F5344CB8AC3E}">
        <p14:creationId xmlns:p14="http://schemas.microsoft.com/office/powerpoint/2010/main" val="1479450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Alle in der Ressource vorliegenden Ausgabebezeichnungen werden übertragen. Dies kann zu einer Doppelung oder sogar zu einem inhaltlichen Widerspruch mit der bei Musikalien verbindlichen Erfassung der musikalischen Ausgabeform nach RDA 7.20 führen.</a:t>
            </a:r>
          </a:p>
          <a:p>
            <a:endParaRPr lang="de-DE" sz="1200" kern="1200" dirty="0" smtClean="0">
              <a:solidFill>
                <a:schemeClr val="tx1"/>
              </a:solidFill>
              <a:latin typeface="+mn-lt"/>
              <a:ea typeface="+mn-ea"/>
              <a:cs typeface="+mn-cs"/>
            </a:endParaRPr>
          </a:p>
          <a:p>
            <a:pPr algn="just"/>
            <a:r>
              <a:rPr lang="de-DE" sz="1200" kern="1200" dirty="0" smtClean="0">
                <a:solidFill>
                  <a:schemeClr val="tx1"/>
                </a:solidFill>
                <a:effectLst/>
                <a:latin typeface="+mn-lt"/>
                <a:ea typeface="+mn-ea"/>
                <a:cs typeface="+mn-cs"/>
              </a:rPr>
              <a:t>Da beide RDA-Elemente 2.5 und 7.20 zu den Standardelementen für Musikdruck-Erfassung gehören, muss die Angabe gegebenenfalls doppelt erfolgen, was durchaus sinnvoll ist. Die Erfassung nach RDA 2.5. (Ausgabevermerk) erfolgt nach Vorlage und nicht mit normiertem Vokabular. Die vermeintlich doppelte Angabe der musikalischen Ausgabeform nach RDA 7.20 erfolgt dagegen mit genormtem Vokabular. Das ermöglicht bei entsprechender Indexierung in den jeweiligen Bibliothekssystemen eine gezielte Recherche nach musikalischen Ausgabeformen.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24</a:t>
            </a:fld>
            <a:endParaRPr lang="de-DE"/>
          </a:p>
        </p:txBody>
      </p:sp>
    </p:spTree>
    <p:extLst>
      <p:ext uri="{BB962C8B-B14F-4D97-AF65-F5344CB8AC3E}">
        <p14:creationId xmlns:p14="http://schemas.microsoft.com/office/powerpoint/2010/main" val="652365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effectLst/>
                <a:latin typeface="+mn-lt"/>
                <a:ea typeface="+mn-ea"/>
                <a:cs typeface="+mn-cs"/>
              </a:rPr>
              <a:t>Ein Hinweis auf eine in der Ressource genannte Ausgabebezeichnung kann beispielsweise auch die Angabe </a:t>
            </a:r>
            <a:r>
              <a:rPr lang="de-DE" sz="1200" i="1" kern="1200" dirty="0" smtClean="0">
                <a:solidFill>
                  <a:schemeClr val="tx1"/>
                </a:solidFill>
                <a:effectLst/>
                <a:latin typeface="+mn-lt"/>
                <a:ea typeface="+mn-ea"/>
                <a:cs typeface="+mn-cs"/>
              </a:rPr>
              <a:t>„eine[s] Unterschied[s] im Inhalt [...] oder ein[es] bestimmte[s] Format[s] [...] oder eine[r] bestimmte[n] Stimmlage oder </a:t>
            </a:r>
            <a:r>
              <a:rPr lang="de-DE" sz="1200" b="1" i="1" kern="1200" dirty="0" smtClean="0">
                <a:solidFill>
                  <a:schemeClr val="tx1"/>
                </a:solidFill>
                <a:effectLst/>
                <a:latin typeface="+mn-lt"/>
                <a:ea typeface="+mn-ea"/>
                <a:cs typeface="+mn-cs"/>
              </a:rPr>
              <a:t>eine[r] bestimmte[n ] musikalische[n] Ausgabeform</a:t>
            </a:r>
            <a:r>
              <a:rPr lang="de-DE" sz="1200" i="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(Zitat nach</a:t>
            </a:r>
            <a:r>
              <a:rPr lang="de-DE" sz="1200" i="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RDA 2.5.2.1 b) sein, die inhaltlich oder sachlich der „</a:t>
            </a:r>
            <a:r>
              <a:rPr lang="de-DE" sz="1200" kern="1200" dirty="0" err="1" smtClean="0">
                <a:solidFill>
                  <a:schemeClr val="tx1"/>
                </a:solidFill>
                <a:effectLst/>
                <a:latin typeface="+mn-lt"/>
                <a:ea typeface="+mn-ea"/>
                <a:cs typeface="+mn-cs"/>
              </a:rPr>
              <a:t>Vokabularliste</a:t>
            </a:r>
            <a:r>
              <a:rPr lang="de-DE" sz="1200" kern="1200" dirty="0" smtClean="0">
                <a:solidFill>
                  <a:schemeClr val="tx1"/>
                </a:solidFill>
                <a:effectLst/>
                <a:latin typeface="+mn-lt"/>
                <a:ea typeface="+mn-ea"/>
                <a:cs typeface="+mn-cs"/>
              </a:rPr>
              <a:t> musikalische Ausgabeform, RDA 7.20.1.3“ (AH-009) entspricht. Sie ist als Ausgabevermerk zu übernehmen.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Stimmlagen</a:t>
            </a:r>
            <a:r>
              <a:rPr lang="de-DE" sz="1200" kern="1200" dirty="0" smtClean="0">
                <a:solidFill>
                  <a:schemeClr val="tx1"/>
                </a:solidFill>
                <a:effectLst/>
                <a:latin typeface="+mn-lt"/>
                <a:ea typeface="+mn-ea"/>
                <a:cs typeface="+mn-cs"/>
              </a:rPr>
              <a:t> können auf Singstimmen bezogen exakt (Sopran, Mezzosopran, Alt, Tenor, Bariton, Bass) oder ungefähr (</a:t>
            </a:r>
            <a:r>
              <a:rPr lang="de-DE" sz="1200" kern="1200" dirty="0" err="1" smtClean="0">
                <a:solidFill>
                  <a:schemeClr val="tx1"/>
                </a:solidFill>
                <a:effectLst/>
                <a:latin typeface="+mn-lt"/>
                <a:ea typeface="+mn-ea"/>
                <a:cs typeface="+mn-cs"/>
              </a:rPr>
              <a:t>low</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voice</a:t>
            </a:r>
            <a:r>
              <a:rPr lang="de-DE" sz="1200" kern="1200" dirty="0" smtClean="0">
                <a:solidFill>
                  <a:schemeClr val="tx1"/>
                </a:solidFill>
                <a:effectLst/>
                <a:latin typeface="+mn-lt"/>
                <a:ea typeface="+mn-ea"/>
                <a:cs typeface="+mn-cs"/>
              </a:rPr>
              <a:t>, high </a:t>
            </a:r>
            <a:r>
              <a:rPr lang="de-DE" sz="1200" kern="1200" dirty="0" err="1" smtClean="0">
                <a:solidFill>
                  <a:schemeClr val="tx1"/>
                </a:solidFill>
                <a:effectLst/>
                <a:latin typeface="+mn-lt"/>
                <a:ea typeface="+mn-ea"/>
                <a:cs typeface="+mn-cs"/>
              </a:rPr>
              <a:t>voice</a:t>
            </a:r>
            <a:r>
              <a:rPr lang="de-DE" sz="1200" kern="1200" dirty="0" smtClean="0">
                <a:solidFill>
                  <a:schemeClr val="tx1"/>
                </a:solidFill>
                <a:effectLst/>
                <a:latin typeface="+mn-lt"/>
                <a:ea typeface="+mn-ea"/>
                <a:cs typeface="+mn-cs"/>
              </a:rPr>
              <a:t>, mittlere Stimme) sein. Stimmlagen können auch instrumentalbezogen (C-Edition, B-Ausgabe) sein. Eine Tonart gilt nur dann als Stimmlage, falls sie mit einem auf eine Ausgabe verweisenden Begriff gemeinsam angegeben ist (Ausgabe in D-Dur), ansonsten wird die Tonart als Titelzusatz oder Teil des Haupttitels behandelt.</a:t>
            </a:r>
          </a:p>
          <a:p>
            <a:endParaRPr lang="de-DE"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25</a:t>
            </a:fld>
            <a:endParaRPr lang="de-DE"/>
          </a:p>
        </p:txBody>
      </p:sp>
    </p:spTree>
    <p:extLst>
      <p:ext uri="{BB962C8B-B14F-4D97-AF65-F5344CB8AC3E}">
        <p14:creationId xmlns:p14="http://schemas.microsoft.com/office/powerpoint/2010/main" val="2887220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sz="1200" i="1" kern="1200" dirty="0" smtClean="0">
                <a:solidFill>
                  <a:schemeClr val="tx1"/>
                </a:solidFill>
                <a:effectLst/>
                <a:latin typeface="+mn-lt"/>
                <a:ea typeface="+mn-ea"/>
                <a:cs typeface="+mn-cs"/>
              </a:rPr>
              <a:t>„In der Musik kommt es häufig vor, dass eine Partitur, die in der Informationsquelle mit "Partitur" (oder einem Äquivalent) bezeichnet ist, zusammen mit anderen musikalischen Ausgabeformen katalogisiert wird. Behandeln Sie diese Angabe nicht als Ausgabenvermerk der Manifestation, wenn sich diese Angabe nicht auf die gesamte beschriebene Ressource bezieht." </a:t>
            </a:r>
            <a:r>
              <a:rPr lang="de-DE" sz="1200" kern="1200" dirty="0" smtClean="0">
                <a:solidFill>
                  <a:schemeClr val="tx1"/>
                </a:solidFill>
                <a:effectLst/>
                <a:latin typeface="+mn-lt"/>
                <a:ea typeface="+mn-ea"/>
                <a:cs typeface="+mn-cs"/>
              </a:rPr>
              <a:t>(Zitat RDA 2.5.1.5 D-A-CH)</a:t>
            </a:r>
          </a:p>
          <a:p>
            <a:r>
              <a:rPr lang="de-DE" sz="1200" kern="1200" dirty="0" smtClean="0">
                <a:solidFill>
                  <a:schemeClr val="tx1"/>
                </a:solidFill>
                <a:effectLst/>
                <a:latin typeface="+mn-lt"/>
                <a:ea typeface="+mn-ea"/>
                <a:cs typeface="+mn-cs"/>
              </a:rPr>
              <a:t> </a:t>
            </a:r>
          </a:p>
          <a:p>
            <a:pPr algn="just"/>
            <a:r>
              <a:rPr lang="de-DE" sz="1200" kern="1200" dirty="0" smtClean="0">
                <a:solidFill>
                  <a:schemeClr val="tx1"/>
                </a:solidFill>
                <a:effectLst/>
                <a:latin typeface="+mn-lt"/>
                <a:ea typeface="+mn-ea"/>
                <a:cs typeface="+mn-cs"/>
              </a:rPr>
              <a:t>In diesem Fall geht (bei einer empfohlenen umfassenden Beschreibung) nur aus der Angabe der musikalischen Ausgabeform nach RDA 7.20 hervor, dass beispielsweise eine Partitur und Stimmen vorliegen.</a:t>
            </a:r>
          </a:p>
          <a:p>
            <a:endParaRPr lang="de-DE" sz="1200" kern="1200" dirty="0" smtClean="0">
              <a:solidFill>
                <a:schemeClr val="tx1"/>
              </a:solidFill>
              <a:effectLst/>
              <a:latin typeface="+mn-lt"/>
              <a:ea typeface="+mn-ea"/>
              <a:cs typeface="+mn-cs"/>
            </a:endParaRPr>
          </a:p>
          <a:p>
            <a:pPr algn="just"/>
            <a:r>
              <a:rPr lang="de-DE" sz="1200" kern="1200" dirty="0" smtClean="0">
                <a:solidFill>
                  <a:schemeClr val="tx1"/>
                </a:solidFill>
                <a:effectLst/>
                <a:latin typeface="+mn-lt"/>
                <a:ea typeface="+mn-ea"/>
                <a:cs typeface="+mn-cs"/>
              </a:rPr>
              <a:t>Zu beachten ist, dass sich RDA 2.5.1.5 D-A-CH nicht auf Klavierauszüge mit Solostimme(n) bezieht. Ist auf der Informationsquelle nur „Klavierauszug“ (oder ein Äquivalent) angegeben, so wird diese vorliegende Ausgabebezeichnung gemäß RDA 2.5.2 erfasst. Der Nachweis der Solostimme(n) erfolgt in diesem Fall nur bei der Umfangsangabe und der musikalischen Ausgabeform.</a:t>
            </a:r>
          </a:p>
          <a:p>
            <a:pPr algn="just"/>
            <a:endParaRPr lang="de-DE" sz="1200" kern="1200" dirty="0" smtClean="0">
              <a:solidFill>
                <a:schemeClr val="tx1"/>
              </a:solidFill>
              <a:effectLst/>
              <a:latin typeface="+mn-lt"/>
              <a:ea typeface="+mn-ea"/>
              <a:cs typeface="+mn-cs"/>
            </a:endParaRPr>
          </a:p>
          <a:p>
            <a:pPr algn="just"/>
            <a:r>
              <a:rPr lang="de-DE" sz="1200" kern="1200" dirty="0" smtClean="0">
                <a:solidFill>
                  <a:schemeClr val="tx1"/>
                </a:solidFill>
                <a:effectLst/>
                <a:latin typeface="+mn-lt"/>
                <a:ea typeface="+mn-ea"/>
                <a:cs typeface="+mn-cs"/>
              </a:rPr>
              <a:t>D.h. MAB 064c wird 2 x belegt: Klavierauszug</a:t>
            </a:r>
          </a:p>
          <a:p>
            <a:pPr algn="just"/>
            <a:r>
              <a:rPr lang="de-DE" sz="1200" kern="1200" dirty="0" smtClean="0">
                <a:solidFill>
                  <a:schemeClr val="tx1"/>
                </a:solidFill>
                <a:effectLst/>
                <a:latin typeface="+mn-lt"/>
                <a:ea typeface="+mn-ea"/>
                <a:cs typeface="+mn-cs"/>
              </a:rPr>
              <a:t>                                             Stimme, Musikalische Ausgabeform</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26</a:t>
            </a:fld>
            <a:endParaRPr lang="de-DE"/>
          </a:p>
        </p:txBody>
      </p:sp>
    </p:spTree>
    <p:extLst>
      <p:ext uri="{BB962C8B-B14F-4D97-AF65-F5344CB8AC3E}">
        <p14:creationId xmlns:p14="http://schemas.microsoft.com/office/powerpoint/2010/main" val="1565161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Zu beachten ist, ob sich eine Verantwortlichkeitsangabe auf den Haupttitel oder auf die Ausgabebezeichnung bezieht.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strike="noStrike"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dirty="0" smtClean="0">
                <a:solidFill>
                  <a:schemeClr val="tx1"/>
                </a:solidFill>
                <a:latin typeface="+mn-lt"/>
                <a:ea typeface="+mn-ea"/>
                <a:cs typeface="+mn-cs"/>
              </a:rPr>
              <a:t>Anders als die Ausgabebezeichnung ist eine Verantwortlichkeitsangabe, die sich auf die Ausgabe bezieht kein Standardelement und kann optional erfasst werden. Die Erfassung empfiehlt sich jedoch bei Musikdrucken.</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27</a:t>
            </a:fld>
            <a:endParaRPr lang="de-DE"/>
          </a:p>
        </p:txBody>
      </p:sp>
    </p:spTree>
    <p:extLst>
      <p:ext uri="{BB962C8B-B14F-4D97-AF65-F5344CB8AC3E}">
        <p14:creationId xmlns:p14="http://schemas.microsoft.com/office/powerpoint/2010/main" val="3036780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Auch bei Musikdrucken besteht die Veröffentlichungsangabe aus den Standardelementen Erscheinungsort, Verlagsname und Erscheinungsdatum (vgl. Schulungsunterlagen Modul 3.02.05).</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Erscheinungsorte (RDA 2.8.2) sind in den meisten Musikdrucken genannt. Sie werden in Form und Reihenfolge der entsprechenden Informationsquelle (vorzugsweise die gleiche wie der Verlagsname) übernommen. Es wird empfohlen, alle vorliegenden Erscheinungsorte zu erfassen (RDA 2.8.2 D-A-CH).</a:t>
            </a:r>
          </a:p>
          <a:p>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Auch Verlagsnamen (RDA 2.8.4) werden in der Reihenfolge ihres Erscheinens in der Vorlage/Ressource erfasst. Sie sind bevorzugt der gleichen Informationsquelle wie der Haupttitel zu entnehmen. Die dortigen Namensformen/Angaben bei Musikdrucken entsprechen nicht immer der Namensform, die neben einem Copyright-Datum zu finden ist.</a:t>
            </a:r>
          </a:p>
          <a:p>
            <a:endParaRPr lang="de-DE" sz="1200" kern="1200" dirty="0" smtClean="0">
              <a:solidFill>
                <a:schemeClr val="tx1"/>
              </a:solidFill>
              <a:latin typeface="+mn-lt"/>
              <a:ea typeface="+mn-ea"/>
              <a:cs typeface="+mn-cs"/>
            </a:endParaRPr>
          </a:p>
          <a:p>
            <a:pPr algn="just"/>
            <a:r>
              <a:rPr lang="de-DE" dirty="0" smtClean="0"/>
              <a:t>[Erscheinungsdatum folgt ab Folie 30]</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28</a:t>
            </a:fld>
            <a:endParaRPr lang="de-DE"/>
          </a:p>
        </p:txBody>
      </p:sp>
    </p:spTree>
    <p:extLst>
      <p:ext uri="{BB962C8B-B14F-4D97-AF65-F5344CB8AC3E}">
        <p14:creationId xmlns:p14="http://schemas.microsoft.com/office/powerpoint/2010/main" val="2515940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29</a:t>
            </a:fld>
            <a:endParaRPr lang="de-DE"/>
          </a:p>
        </p:txBody>
      </p:sp>
    </p:spTree>
    <p:extLst>
      <p:ext uri="{BB962C8B-B14F-4D97-AF65-F5344CB8AC3E}">
        <p14:creationId xmlns:p14="http://schemas.microsoft.com/office/powerpoint/2010/main" val="354996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itchFamily="34" charset="0"/>
                <a:cs typeface="Arial" pitchFamily="34" charset="0"/>
              </a:rPr>
              <a:t>In der Schulungsunterlage „Musikdrucke“ geht</a:t>
            </a:r>
            <a:r>
              <a:rPr lang="de-DE" baseline="0" dirty="0" smtClean="0">
                <a:latin typeface="Arial" pitchFamily="34" charset="0"/>
                <a:cs typeface="Arial" pitchFamily="34" charset="0"/>
              </a:rPr>
              <a:t> es um die Beschreibung der vorliegenden Ressource (Manifestation, Werk- und Expressionsebene).</a:t>
            </a: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3</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30</a:t>
            </a:fld>
            <a:endParaRPr lang="de-DE"/>
          </a:p>
        </p:txBody>
      </p:sp>
    </p:spTree>
    <p:extLst>
      <p:ext uri="{BB962C8B-B14F-4D97-AF65-F5344CB8AC3E}">
        <p14:creationId xmlns:p14="http://schemas.microsoft.com/office/powerpoint/2010/main" val="3940439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Musikdrucke weisen häufig kein Erscheinungsdatum (RDA 2.8.6) nach. Es ist zu ermitteln (vgl. hierzu Modul 3.02.05). Gemäß RDA 2.8.6.6 D-A-CH gilt für die Ermittlung folgende Reihenfolge:</a:t>
            </a:r>
          </a:p>
          <a:p>
            <a:r>
              <a:rPr lang="de-DE" sz="1200" kern="1200" dirty="0" smtClean="0">
                <a:solidFill>
                  <a:schemeClr val="tx1"/>
                </a:solidFill>
                <a:latin typeface="+mn-lt"/>
                <a:ea typeface="+mn-ea"/>
                <a:cs typeface="+mn-cs"/>
              </a:rPr>
              <a:t> </a:t>
            </a:r>
          </a:p>
          <a:p>
            <a:pPr marL="171450" lvl="0" indent="-171450">
              <a:buFont typeface="Arial" pitchFamily="34" charset="0"/>
              <a:buChar char="•"/>
            </a:pPr>
            <a:r>
              <a:rPr lang="de-DE" sz="1200" kern="1200" dirty="0" smtClean="0">
                <a:solidFill>
                  <a:schemeClr val="tx1"/>
                </a:solidFill>
                <a:latin typeface="+mn-lt"/>
                <a:ea typeface="+mn-ea"/>
                <a:cs typeface="+mn-cs"/>
              </a:rPr>
              <a:t>aus dem Copyright-Datum</a:t>
            </a:r>
          </a:p>
          <a:p>
            <a:pPr marL="171450" lvl="0" indent="-171450">
              <a:buFont typeface="Arial" pitchFamily="34" charset="0"/>
              <a:buChar char="•"/>
            </a:pPr>
            <a:r>
              <a:rPr lang="de-DE" sz="1200" kern="1200" dirty="0" smtClean="0">
                <a:solidFill>
                  <a:schemeClr val="tx1"/>
                </a:solidFill>
                <a:latin typeface="+mn-lt"/>
                <a:ea typeface="+mn-ea"/>
                <a:cs typeface="+mn-cs"/>
              </a:rPr>
              <a:t>aus dem Vertriebsjahr</a:t>
            </a:r>
          </a:p>
          <a:p>
            <a:pPr marL="171450" lvl="0" indent="-171450">
              <a:buFont typeface="Arial" pitchFamily="34" charset="0"/>
              <a:buChar char="•"/>
            </a:pPr>
            <a:r>
              <a:rPr lang="de-DE" sz="1200" kern="1200" dirty="0" smtClean="0">
                <a:solidFill>
                  <a:schemeClr val="tx1"/>
                </a:solidFill>
                <a:latin typeface="+mn-lt"/>
                <a:ea typeface="+mn-ea"/>
                <a:cs typeface="+mn-cs"/>
              </a:rPr>
              <a:t>aus dem Herstellungsjahr</a:t>
            </a:r>
          </a:p>
          <a:p>
            <a:pPr marL="171450" lvl="0" indent="-171450">
              <a:buFont typeface="Arial" pitchFamily="34" charset="0"/>
              <a:buChar char="•"/>
            </a:pPr>
            <a:r>
              <a:rPr lang="de-DE" sz="1200" kern="1200" dirty="0" smtClean="0">
                <a:solidFill>
                  <a:schemeClr val="tx1"/>
                </a:solidFill>
                <a:latin typeface="+mn-lt"/>
                <a:ea typeface="+mn-ea"/>
                <a:cs typeface="+mn-cs"/>
              </a:rPr>
              <a:t>aus weiteren Informationsquellen innerhalb (z. B. datiertes Vorwort) und außerhalb der Ressource (z. B. Internet)</a:t>
            </a: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Für die Ermittlung des Erscheinungsdatums aus dem Copyright-Datum ist folgendes zu beachten: Das Copyright bezeichnet im Regelfall das Datum der Erstveröffentlichung eines Werks. Daraus folgt, dass sich das das Copyright-Datum bei Reproduktionen mit eigener Beschreibung (kein unveränderter Nachdruck) nicht auf die vorliegende Ressource bezieht. Gleiches gilt, falls aus Angaben innerhalb der Informationsquelle (Manifestation) eindeutig hervorgeht, dass das Veröffentlichungsdatum vom Copyright abweicht (beispielsweise die Angaben „© 2001“ und „1. Druck 2015“ in einer vorliegenden Ressource). In beiden Fällen darf das Copyright-Datum nicht zur Ermittlung des Erscheinungsdatums herangezogen werden. Es ist als Standardelement bei Musikdrucken trotzdem anzugeben.</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(vgl. auch Folie 32)</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31</a:t>
            </a:fld>
            <a:endParaRPr lang="de-DE"/>
          </a:p>
        </p:txBody>
      </p:sp>
    </p:spTree>
    <p:extLst>
      <p:ext uri="{BB962C8B-B14F-4D97-AF65-F5344CB8AC3E}">
        <p14:creationId xmlns:p14="http://schemas.microsoft.com/office/powerpoint/2010/main" val="4096954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dirty="0" smtClean="0"/>
              <a:t>Wenn man das Copyright-Zeichen systembedingt nicht erfassen kann, sieht RDA 2.11</a:t>
            </a:r>
            <a:r>
              <a:rPr lang="de-DE" baseline="0" dirty="0" smtClean="0"/>
              <a:t>. 1.3  vor: </a:t>
            </a:r>
            <a:r>
              <a:rPr lang="de-DE" i="1" dirty="0" smtClean="0"/>
              <a:t>„Wenn das passende Symbol nicht dargestellt werden kann, setzen Sie vor das Datum Copyright oder Phonogramm-Copyright.“</a:t>
            </a:r>
            <a:endParaRPr lang="de-DE" i="1"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32</a:t>
            </a:fld>
            <a:endParaRPr lang="de-DE"/>
          </a:p>
        </p:txBody>
      </p:sp>
    </p:spTree>
    <p:extLst>
      <p:ext uri="{BB962C8B-B14F-4D97-AF65-F5344CB8AC3E}">
        <p14:creationId xmlns:p14="http://schemas.microsoft.com/office/powerpoint/2010/main" val="507869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050" kern="1200" dirty="0" smtClean="0">
                <a:solidFill>
                  <a:schemeClr val="tx1"/>
                </a:solidFill>
                <a:effectLst/>
                <a:latin typeface="+mn-lt"/>
                <a:ea typeface="+mn-ea"/>
                <a:cs typeface="+mn-cs"/>
              </a:rPr>
              <a:t>RDA</a:t>
            </a:r>
            <a:r>
              <a:rPr lang="de-DE" sz="1050" kern="1200" baseline="0" dirty="0" smtClean="0">
                <a:solidFill>
                  <a:schemeClr val="tx1"/>
                </a:solidFill>
                <a:effectLst/>
                <a:latin typeface="+mn-lt"/>
                <a:ea typeface="+mn-ea"/>
                <a:cs typeface="+mn-cs"/>
              </a:rPr>
              <a:t> 2.8.2/2.8.4: </a:t>
            </a:r>
            <a:r>
              <a:rPr lang="de-DE" sz="1050" kern="1200" dirty="0" smtClean="0">
                <a:solidFill>
                  <a:schemeClr val="tx1"/>
                </a:solidFill>
                <a:effectLst/>
                <a:latin typeface="+mn-lt"/>
                <a:ea typeface="+mn-ea"/>
                <a:cs typeface="+mn-cs"/>
              </a:rPr>
              <a:t>Der Verlagsname wurde von der primären Informationsquelle (wie Haupttitel) übertragen und nicht von der ersten Notenseite (Erscheinungsort).</a:t>
            </a: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05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050" kern="1200" dirty="0" smtClean="0">
                <a:solidFill>
                  <a:schemeClr val="tx1"/>
                </a:solidFill>
                <a:effectLst/>
                <a:latin typeface="+mn-lt"/>
                <a:ea typeface="+mn-ea"/>
                <a:cs typeface="+mn-cs"/>
              </a:rPr>
              <a:t>Bei Reproduktionen in gleicher physischer Form (vgl. Schulungsunterlagen Modul 5A.05) sind nur diejenigen Elemente der Veröffentlichungsangabe (Erscheinungsort, Verlagsname und Erscheinungsdatum) anzugeben, welche sich auf die vorliegende Manifestation beziehen. Veröffentlichungsangaben der </a:t>
            </a:r>
            <a:r>
              <a:rPr lang="de-DE" sz="1050" kern="1200" dirty="0" err="1" smtClean="0">
                <a:solidFill>
                  <a:schemeClr val="tx1"/>
                </a:solidFill>
                <a:effectLst/>
                <a:latin typeface="+mn-lt"/>
                <a:ea typeface="+mn-ea"/>
                <a:cs typeface="+mn-cs"/>
              </a:rPr>
              <a:t>Originalmanifestion</a:t>
            </a:r>
            <a:r>
              <a:rPr lang="de-DE" sz="1050" kern="1200" dirty="0" smtClean="0">
                <a:solidFill>
                  <a:schemeClr val="tx1"/>
                </a:solidFill>
                <a:effectLst/>
                <a:latin typeface="+mn-lt"/>
                <a:ea typeface="+mn-ea"/>
                <a:cs typeface="+mn-cs"/>
              </a:rPr>
              <a:t> oder einer älteren Reproduktion derselben können in einer Anmerkung (RDA 2.17.7) festgehalten werden.</a:t>
            </a: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05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050" kern="1200" dirty="0" smtClean="0">
                <a:solidFill>
                  <a:schemeClr val="tx1"/>
                </a:solidFill>
                <a:effectLst/>
                <a:latin typeface="+mn-lt"/>
                <a:ea typeface="+mn-ea"/>
                <a:cs typeface="+mn-cs"/>
              </a:rPr>
              <a:t>Für die Ermittlung des Erscheinungsdatums aus dem Copyright-Datum ist folgendes zu beachten: Das Copyright bezeichnet im Regelfall das Datum der Erstveröffentlichung eines Werks. Daraus folgt, dass sich das das Copyright-Datum bei Reproduktionen mit eigener Beschreibung (kein unveränderter Nachdruck) nicht auf die vorliegende Ressource bezieht. Gleiches gilt, falls aus Angaben innerhalb der Informationsquelle (Manifestation) eindeutig hervorgeht, dass das Veröffentlichungsdatum vom Copyright abweicht (beispielsweise die Angaben „© 2001“ und „1. Druck 2015“ in einer vorliegenden Ressource). In beiden Fällen darf das Copyright-Datum nicht zur Ermittlung des Erscheinungsdatums herangezogen werden. Es ist als Standardelement bei Musikdrucken (RDA 2.11 D-A-CH) trotzdem anzugeben.</a:t>
            </a: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050" kern="1200" dirty="0" smtClean="0">
              <a:solidFill>
                <a:schemeClr val="tx1"/>
              </a:solidFill>
              <a:effectLst/>
              <a:latin typeface="+mn-lt"/>
              <a:ea typeface="+mn-ea"/>
              <a:cs typeface="+mn-cs"/>
            </a:endParaRPr>
          </a:p>
          <a:p>
            <a:pPr algn="just"/>
            <a:r>
              <a:rPr lang="de-DE" sz="1050" kern="1200" dirty="0" smtClean="0">
                <a:solidFill>
                  <a:schemeClr val="tx1"/>
                </a:solidFill>
                <a:effectLst/>
                <a:latin typeface="+mn-lt"/>
                <a:ea typeface="+mn-ea"/>
                <a:cs typeface="+mn-cs"/>
              </a:rPr>
              <a:t>Für die Ermittlung des Erscheinungsdatums von Musikdrucken können auch Informationen außerhalb der Ressource herangezogen werden. Dazu kann neben zu recherchierenden „Lebensdaten“ von an der Manifestation beteiligten Personen, Familien, Körperschaften auch die Verlagsgeschichte (z. B. Änderung des Erscheinungsorts oder Verlagsnamens) gehören. Dies gilt vor allem (aber nicht ausschließlich) bei Notendrucken, die bis zur Mitte des 20. Jahrhunderts erschienen sind. Ein geschätztes Erscheinungsdatum wird zusätzlich zu den eckigen Klammern mit Fragezeichen visualisiert.</a:t>
            </a:r>
          </a:p>
          <a:p>
            <a:pPr marL="0" marR="0" indent="0" algn="just" defTabSz="914400" rtl="0" eaLnBrk="1" fontAlgn="auto" latinLnBrk="0" hangingPunct="1">
              <a:lnSpc>
                <a:spcPct val="100000"/>
              </a:lnSpc>
              <a:spcBef>
                <a:spcPts val="0"/>
              </a:spcBef>
              <a:spcAft>
                <a:spcPts val="0"/>
              </a:spcAft>
              <a:buClrTx/>
              <a:buSzTx/>
              <a:buFontTx/>
              <a:buNone/>
              <a:tabLst/>
              <a:defRPr/>
            </a:pPr>
            <a:r>
              <a:rPr lang="de-DE" sz="1050" dirty="0" smtClean="0"/>
              <a:t>Beispiel für </a:t>
            </a:r>
            <a:r>
              <a:rPr lang="de-DE" sz="1050" kern="1200" dirty="0" smtClean="0">
                <a:solidFill>
                  <a:schemeClr val="tx1"/>
                </a:solidFill>
                <a:latin typeface="+mn-lt"/>
                <a:ea typeface="+mn-ea"/>
                <a:cs typeface="+mn-cs"/>
              </a:rPr>
              <a:t>„Ermittlungsvorgang“ ausführlich in 6M.03.04_TL (</a:t>
            </a:r>
            <a:r>
              <a:rPr lang="de-DE" sz="1050" kern="1200" dirty="0" err="1" smtClean="0">
                <a:solidFill>
                  <a:schemeClr val="tx1"/>
                </a:solidFill>
                <a:latin typeface="+mn-lt"/>
                <a:ea typeface="+mn-ea"/>
                <a:cs typeface="+mn-cs"/>
              </a:rPr>
              <a:t>Lelio</a:t>
            </a:r>
            <a:r>
              <a:rPr lang="de-DE" sz="1050" kern="1200" dirty="0" smtClean="0">
                <a:solidFill>
                  <a:schemeClr val="tx1"/>
                </a:solidFill>
                <a:latin typeface="+mn-lt"/>
                <a:ea typeface="+mn-ea"/>
                <a:cs typeface="+mn-cs"/>
              </a:rPr>
              <a:t> / Hector Berlioz)</a:t>
            </a:r>
          </a:p>
          <a:p>
            <a:endParaRPr lang="de-DE" sz="1100"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33</a:t>
            </a:fld>
            <a:endParaRPr lang="de-DE"/>
          </a:p>
        </p:txBody>
      </p:sp>
    </p:spTree>
    <p:extLst>
      <p:ext uri="{BB962C8B-B14F-4D97-AF65-F5344CB8AC3E}">
        <p14:creationId xmlns:p14="http://schemas.microsoft.com/office/powerpoint/2010/main" val="1571503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Musikdrucke enthalten häufig Vertriebsangaben, die bei Bedarf erfasst werden können, aber nicht zu den Standardelementen gehören (vgl. Modul 3.02.05, Stand: 22.06.2015).</a:t>
            </a:r>
          </a:p>
          <a:p>
            <a:r>
              <a:rPr lang="de-DE" sz="1200" kern="1200" dirty="0" smtClean="0">
                <a:solidFill>
                  <a:schemeClr val="tx1"/>
                </a:solidFill>
                <a:latin typeface="+mn-lt"/>
                <a:ea typeface="+mn-ea"/>
                <a:cs typeface="+mn-cs"/>
              </a:rPr>
              <a:t> </a:t>
            </a:r>
          </a:p>
          <a:p>
            <a:pPr algn="just"/>
            <a:r>
              <a:rPr lang="de-DE" sz="1200" kern="1200" dirty="0" smtClean="0">
                <a:solidFill>
                  <a:schemeClr val="tx1"/>
                </a:solidFill>
                <a:latin typeface="+mn-lt"/>
                <a:ea typeface="+mn-ea"/>
                <a:cs typeface="+mn-cs"/>
              </a:rPr>
              <a:t>Die Angabe des Vertriebsorts (RDA 2.9.2) und des Vertriebsnamens (RDA 2.9.4) kann beispielsweise sinnvoll sein, wenn der vorliegende Musikdruck aus kleinerer oder ausländischer Verlagsproduktion stammt. Das Vertriebsjahr (RDA 2.9.6) dient bei fehlendem Copyright-Datum auch zur Ermittlung des Erscheinungsdatums (s.o.).</a:t>
            </a:r>
          </a:p>
          <a:p>
            <a:endParaRPr lang="de-DE"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Falls die Veröffentlichungsangabe (Erscheinungsort, Verlagsname) nicht ermittelbar ist (vgl. Kapitel 2.5 Veröffentlichungsangabe), wird empfohlen, die Vertriebsangabe (Vertriebsort, Vertriebsname) auf jeden Fall zu erfassen (RDA 2.8 D-A-CH).</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34</a:t>
            </a:fld>
            <a:endParaRPr lang="de-DE"/>
          </a:p>
        </p:txBody>
      </p:sp>
    </p:spTree>
    <p:extLst>
      <p:ext uri="{BB962C8B-B14F-4D97-AF65-F5344CB8AC3E}">
        <p14:creationId xmlns:p14="http://schemas.microsoft.com/office/powerpoint/2010/main" val="1631747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Das Copyright-Datum ist für Musikdrucke Standardelement. Es ist immer zu erfassen, wenn es im Musikdruck angegeben ist (RDA 2.11 D-A-CH). Liegen mehrere Copyright-Daten vor, wird nur das aktuellste gemäß RDA 2.11 wiedergegeben. Im Bedarfsfall dürfen speziell bei Musikdrucken weitere Copyright-Daten mit freier Formulierung in einer Anmerkung nach RDA 2.17.10 angegeben oder gegebenenfalls als Daten von in Beziehung stehenden Manifestationen (vgl. RDA 27.1) erfasst werden (RDA 2.11.1.3, zweite optionale Ergänzung D-A-CH).</a:t>
            </a: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Bei der Erfassung folgt dem © immer ein Leerzeichen und erst dann die Jahreszahl.</a:t>
            </a: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Das Copyright-Datum ist häufig die einzige Datumsangabe innerhalb eines Musikdrucks und ist dann bei unveränderten Nachdrucken zur Ermittlung des Erscheinungsjahres heranzuziehen.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35</a:t>
            </a:fld>
            <a:endParaRPr lang="de-DE"/>
          </a:p>
        </p:txBody>
      </p:sp>
    </p:spTree>
    <p:extLst>
      <p:ext uri="{BB962C8B-B14F-4D97-AF65-F5344CB8AC3E}">
        <p14:creationId xmlns:p14="http://schemas.microsoft.com/office/powerpoint/2010/main" val="2002625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Der Terminus „Einzelne Einheit“ wird vergeben, wenn der Musikdruck in einer physischen Einheit vorliegt. Beispiele hierfür sind:</a:t>
            </a:r>
          </a:p>
          <a:p>
            <a:r>
              <a:rPr lang="de-DE" sz="1200" kern="1200" dirty="0" smtClean="0">
                <a:solidFill>
                  <a:schemeClr val="tx1"/>
                </a:solidFill>
                <a:latin typeface="+mn-lt"/>
                <a:ea typeface="+mn-ea"/>
                <a:cs typeface="+mn-cs"/>
              </a:rPr>
              <a:t> </a:t>
            </a:r>
          </a:p>
          <a:p>
            <a:pPr marL="171450" lvl="0" indent="-171450" algn="just">
              <a:buFont typeface="Arial" pitchFamily="34" charset="0"/>
              <a:buChar char="•"/>
            </a:pPr>
            <a:r>
              <a:rPr lang="de-DE" sz="1200" kern="1200" dirty="0" smtClean="0">
                <a:solidFill>
                  <a:schemeClr val="tx1"/>
                </a:solidFill>
                <a:latin typeface="+mn-lt"/>
                <a:ea typeface="+mn-ea"/>
                <a:cs typeface="+mn-cs"/>
              </a:rPr>
              <a:t>Einbändige Partituren</a:t>
            </a:r>
          </a:p>
          <a:p>
            <a:pPr marL="171450" lvl="0" indent="-171450" algn="just">
              <a:buFont typeface="Arial" pitchFamily="34" charset="0"/>
              <a:buChar char="•"/>
            </a:pPr>
            <a:r>
              <a:rPr lang="de-DE" sz="1200" kern="1200" dirty="0" smtClean="0">
                <a:solidFill>
                  <a:schemeClr val="tx1"/>
                </a:solidFill>
                <a:latin typeface="+mn-lt"/>
                <a:ea typeface="+mn-ea"/>
                <a:cs typeface="+mn-cs"/>
              </a:rPr>
              <a:t>Einbändige Klavierauszüge</a:t>
            </a:r>
          </a:p>
          <a:p>
            <a:pPr marL="171450" lvl="0" indent="-171450" algn="just">
              <a:buFont typeface="Arial" pitchFamily="34" charset="0"/>
              <a:buChar char="•"/>
            </a:pPr>
            <a:r>
              <a:rPr lang="de-DE" sz="1200" kern="1200" dirty="0" smtClean="0">
                <a:solidFill>
                  <a:schemeClr val="tx1"/>
                </a:solidFill>
                <a:latin typeface="+mn-lt"/>
                <a:ea typeface="+mn-ea"/>
                <a:cs typeface="+mn-cs"/>
              </a:rPr>
              <a:t>Partituren mit einer oder mehreren fest eingebundenen Stimmen</a:t>
            </a:r>
          </a:p>
          <a:p>
            <a:pPr marL="171450" lvl="0" indent="-171450" algn="just">
              <a:buFont typeface="Arial" pitchFamily="34" charset="0"/>
              <a:buChar char="•"/>
            </a:pPr>
            <a:r>
              <a:rPr lang="de-DE" sz="1200" kern="1200" dirty="0" smtClean="0">
                <a:solidFill>
                  <a:schemeClr val="tx1"/>
                </a:solidFill>
                <a:latin typeface="+mn-lt"/>
                <a:ea typeface="+mn-ea"/>
                <a:cs typeface="+mn-cs"/>
              </a:rPr>
              <a:t>Partituren, die aus mehreren losen Blättern in einem Umschlag bestehen</a:t>
            </a:r>
          </a:p>
          <a:p>
            <a:r>
              <a:rPr lang="de-DE" sz="1200" kern="1200" dirty="0" smtClean="0">
                <a:solidFill>
                  <a:schemeClr val="tx1"/>
                </a:solidFill>
                <a:latin typeface="+mn-lt"/>
                <a:ea typeface="+mn-ea"/>
                <a:cs typeface="+mn-cs"/>
              </a:rPr>
              <a:t> </a:t>
            </a:r>
          </a:p>
          <a:p>
            <a:pPr algn="just"/>
            <a:r>
              <a:rPr lang="de-DE" sz="1200" kern="1200" dirty="0" smtClean="0">
                <a:solidFill>
                  <a:schemeClr val="tx1"/>
                </a:solidFill>
                <a:latin typeface="+mn-lt"/>
                <a:ea typeface="+mn-ea"/>
                <a:cs typeface="+mn-cs"/>
              </a:rPr>
              <a:t>Die Erscheinungsweise</a:t>
            </a:r>
            <a:r>
              <a:rPr lang="de-DE" sz="1200" kern="1200" baseline="0" dirty="0" smtClean="0">
                <a:solidFill>
                  <a:schemeClr val="tx1"/>
                </a:solidFill>
                <a:latin typeface="+mn-lt"/>
                <a:ea typeface="+mn-ea"/>
                <a:cs typeface="+mn-cs"/>
              </a:rPr>
              <a:t> bezieht sich immer auf die Art der Auslieferung/Bindung durch den Verlag. Änderungen daran (z.B. </a:t>
            </a:r>
            <a:r>
              <a:rPr lang="de-DE" sz="1200" kern="1200" baseline="0" dirty="0" err="1" smtClean="0">
                <a:solidFill>
                  <a:schemeClr val="tx1"/>
                </a:solidFill>
                <a:latin typeface="+mn-lt"/>
                <a:ea typeface="+mn-ea"/>
                <a:cs typeface="+mn-cs"/>
              </a:rPr>
              <a:t>Umbindungen</a:t>
            </a:r>
            <a:r>
              <a:rPr lang="de-DE" sz="1200" kern="1200" baseline="0" dirty="0" smtClean="0">
                <a:solidFill>
                  <a:schemeClr val="tx1"/>
                </a:solidFill>
                <a:latin typeface="+mn-lt"/>
                <a:ea typeface="+mn-ea"/>
                <a:cs typeface="+mn-cs"/>
              </a:rPr>
              <a:t>) können im Bedarfsfall in den Lokaldaten angegeben werden.</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36</a:t>
            </a:fld>
            <a:endParaRPr lang="de-DE"/>
          </a:p>
        </p:txBody>
      </p:sp>
    </p:spTree>
    <p:extLst>
      <p:ext uri="{BB962C8B-B14F-4D97-AF65-F5344CB8AC3E}">
        <p14:creationId xmlns:p14="http://schemas.microsoft.com/office/powerpoint/2010/main" val="2504082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Der Begriff</a:t>
            </a:r>
            <a:r>
              <a:rPr lang="de-DE" sz="1200" kern="1200" baseline="0" dirty="0" smtClean="0">
                <a:solidFill>
                  <a:schemeClr val="tx1"/>
                </a:solidFill>
                <a:latin typeface="+mn-lt"/>
                <a:ea typeface="+mn-ea"/>
                <a:cs typeface="+mn-cs"/>
              </a:rPr>
              <a:t> </a:t>
            </a:r>
            <a:r>
              <a:rPr lang="de-DE" sz="1200" kern="1200" dirty="0" smtClean="0">
                <a:solidFill>
                  <a:schemeClr val="tx1"/>
                </a:solidFill>
                <a:latin typeface="+mn-lt"/>
                <a:ea typeface="+mn-ea"/>
                <a:cs typeface="+mn-cs"/>
              </a:rPr>
              <a:t>„Mehrteilige Monografie“ wird vergeben, sobald die zu beschreibende Ressource in mehreren gleichwertigen</a:t>
            </a:r>
            <a:r>
              <a:rPr lang="de-DE" sz="1200" kern="1200" baseline="0" dirty="0" smtClean="0">
                <a:solidFill>
                  <a:schemeClr val="tx1"/>
                </a:solidFill>
                <a:latin typeface="+mn-lt"/>
                <a:ea typeface="+mn-ea"/>
                <a:cs typeface="+mn-cs"/>
              </a:rPr>
              <a:t> </a:t>
            </a:r>
            <a:r>
              <a:rPr lang="de-DE" sz="1200" kern="1200" dirty="0" smtClean="0">
                <a:solidFill>
                  <a:schemeClr val="tx1"/>
                </a:solidFill>
                <a:latin typeface="+mn-lt"/>
                <a:ea typeface="+mn-ea"/>
                <a:cs typeface="+mn-cs"/>
              </a:rPr>
              <a:t>Teilen (Beispiele s. o.</a:t>
            </a:r>
            <a:r>
              <a:rPr lang="de-DE" sz="1200" kern="1200" baseline="0" dirty="0" smtClean="0">
                <a:solidFill>
                  <a:schemeClr val="tx1"/>
                </a:solidFill>
                <a:latin typeface="+mn-lt"/>
                <a:ea typeface="+mn-ea"/>
                <a:cs typeface="+mn-cs"/>
              </a:rPr>
              <a:t> </a:t>
            </a:r>
            <a:r>
              <a:rPr lang="de-DE" sz="1200" i="0" kern="1200" baseline="0" dirty="0" smtClean="0">
                <a:solidFill>
                  <a:schemeClr val="tx1"/>
                </a:solidFill>
                <a:latin typeface="+mn-lt"/>
                <a:ea typeface="+mn-ea"/>
                <a:cs typeface="+mn-cs"/>
              </a:rPr>
              <a:t>a-e</a:t>
            </a:r>
            <a:r>
              <a:rPr lang="de-DE" sz="1200" i="1" kern="1200" baseline="0" dirty="0" smtClean="0">
                <a:solidFill>
                  <a:schemeClr val="tx1"/>
                </a:solidFill>
                <a:latin typeface="+mn-lt"/>
                <a:ea typeface="+mn-ea"/>
                <a:cs typeface="+mn-cs"/>
              </a:rPr>
              <a:t>)</a:t>
            </a:r>
            <a:r>
              <a:rPr lang="de-DE" sz="1200" kern="1200" dirty="0" smtClean="0">
                <a:solidFill>
                  <a:schemeClr val="tx1"/>
                </a:solidFill>
                <a:latin typeface="+mn-lt"/>
                <a:ea typeface="+mn-ea"/>
                <a:cs typeface="+mn-cs"/>
              </a:rPr>
              <a:t> vorliegt. </a:t>
            </a: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Bei der umfassenden Beschreibung einer </a:t>
            </a:r>
            <a:r>
              <a:rPr lang="de-DE" sz="1200" b="1" kern="1200" dirty="0" smtClean="0">
                <a:solidFill>
                  <a:schemeClr val="tx1"/>
                </a:solidFill>
                <a:effectLst/>
                <a:latin typeface="+mn-lt"/>
                <a:ea typeface="+mn-ea"/>
                <a:cs typeface="+mn-cs"/>
              </a:rPr>
              <a:t>Ressource, die aus mehreren Teilen besteht</a:t>
            </a:r>
            <a:r>
              <a:rPr lang="de-DE" sz="1200" kern="1200" dirty="0" smtClean="0">
                <a:solidFill>
                  <a:schemeClr val="tx1"/>
                </a:solidFill>
                <a:effectLst/>
                <a:latin typeface="+mn-lt"/>
                <a:ea typeface="+mn-ea"/>
                <a:cs typeface="+mn-cs"/>
              </a:rPr>
              <a:t>, ist gemäß RDA 2.1.2.3 eine </a:t>
            </a:r>
            <a:r>
              <a:rPr lang="de-DE" sz="1200" b="1" kern="1200" dirty="0" smtClean="0">
                <a:solidFill>
                  <a:schemeClr val="tx1"/>
                </a:solidFill>
                <a:effectLst/>
                <a:latin typeface="+mn-lt"/>
                <a:ea typeface="+mn-ea"/>
                <a:cs typeface="+mn-cs"/>
              </a:rPr>
              <a:t>Informationsquelle zu wählen</a:t>
            </a:r>
            <a:r>
              <a:rPr lang="de-DE" sz="1200" kern="1200" dirty="0" smtClean="0">
                <a:solidFill>
                  <a:schemeClr val="tx1"/>
                </a:solidFill>
                <a:effectLst/>
                <a:latin typeface="+mn-lt"/>
                <a:ea typeface="+mn-ea"/>
                <a:cs typeface="+mn-cs"/>
              </a:rPr>
              <a:t>, welche die Ressource als Ganzes identifiziert. Analog der MLA BP zu RDA 2.1.2.3 empfiehlt sich im obigen Fall b) die Wahl von Partitur (bzw. Klavierauszug oder Direktionsstimme) als Informationsquelle für die umfassende Beschreibung, falls kein gemeinsamer Einband/Umschlag vorliegt. Besteht die Ressource nur aus Stimmen ohne gemeinsamen Umschlag, sollte diejenige Stimme als Informationsquelle gewählt werden, welche die umfassendsten Angaben zur vorliegenden Manifestation enthält oder diejenige Stimme, die in der Partitur als erstes genannt werden würde.</a:t>
            </a:r>
          </a:p>
          <a:p>
            <a:pPr algn="just"/>
            <a:endParaRPr lang="de-DE" sz="1200" kern="1200" dirty="0" smtClean="0">
              <a:solidFill>
                <a:schemeClr val="tx1"/>
              </a:solidFill>
              <a:latin typeface="+mn-lt"/>
              <a:ea typeface="+mn-ea"/>
              <a:cs typeface="+mn-cs"/>
            </a:endParaRPr>
          </a:p>
          <a:p>
            <a:pPr algn="just"/>
            <a:endParaRPr lang="de-DE" sz="1200" kern="1200" dirty="0" smtClean="0">
              <a:solidFill>
                <a:schemeClr val="tx1"/>
              </a:solidFill>
              <a:latin typeface="+mn-lt"/>
              <a:ea typeface="+mn-ea"/>
              <a:cs typeface="+mn-cs"/>
            </a:endParaRPr>
          </a:p>
          <a:p>
            <a:pPr algn="just"/>
            <a:endParaRPr lang="de-DE" sz="1200" kern="1200" dirty="0" smtClean="0">
              <a:solidFill>
                <a:schemeClr val="tx1"/>
              </a:solidFill>
              <a:latin typeface="+mn-lt"/>
              <a:ea typeface="+mn-ea"/>
              <a:cs typeface="+mn-cs"/>
            </a:endParaRPr>
          </a:p>
          <a:p>
            <a:pPr algn="just"/>
            <a:endParaRPr lang="de-DE"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37</a:t>
            </a:fld>
            <a:endParaRPr lang="de-DE"/>
          </a:p>
        </p:txBody>
      </p:sp>
    </p:spTree>
    <p:extLst>
      <p:ext uri="{BB962C8B-B14F-4D97-AF65-F5344CB8AC3E}">
        <p14:creationId xmlns:p14="http://schemas.microsoft.com/office/powerpoint/2010/main" val="1674189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effectLst/>
                <a:latin typeface="+mn-lt"/>
                <a:ea typeface="+mn-ea"/>
                <a:cs typeface="+mn-cs"/>
              </a:rPr>
              <a:t>Der Identifikator für die Manifestation gehört zu den Standardelementen. Es wird mindestens ein Identifikator für die Manifestation erfasst. Internationale Identifikatoren sind vorzuziehen. Bei Musikdrucken neueren Datums ist bevorzugt die ISMN als Identifikator anzugeben (vgl. RDA 2.15). Dies gilt auch, wenn sowohl ISBN als auch ISMN im Musikdruck angegeben sind. Bei älteren Musikdrucken bzw. fehlender internationaler Standardnummer wird die Musik-Bestellnummer (RDA 2.15.2) bzw. die Druckplattennummer (RDA 2.15.3) als Identifikator angegeben. Neben der Angabe des</a:t>
            </a:r>
            <a:r>
              <a:rPr lang="de-DE" sz="1200" b="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Pflichtidentifikators können fakultativ weitere vorliegende Nummern als Identifikatoren erfasst werden.</a:t>
            </a:r>
            <a:endParaRPr lang="de-DE"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38</a:t>
            </a:fld>
            <a:endParaRPr lang="de-DE"/>
          </a:p>
        </p:txBody>
      </p:sp>
    </p:spTree>
    <p:extLst>
      <p:ext uri="{BB962C8B-B14F-4D97-AF65-F5344CB8AC3E}">
        <p14:creationId xmlns:p14="http://schemas.microsoft.com/office/powerpoint/2010/main" val="233570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Die internationale Standard-Musiknummer (ISMN) ist seit 1.1.2008 13-stellig. Sie setzt sich zusammen aus:</a:t>
            </a:r>
          </a:p>
          <a:p>
            <a:r>
              <a:rPr lang="de-DE" sz="1200" kern="1200" dirty="0" smtClean="0">
                <a:solidFill>
                  <a:schemeClr val="tx1"/>
                </a:solidFill>
                <a:latin typeface="+mn-lt"/>
                <a:ea typeface="+mn-ea"/>
                <a:cs typeface="+mn-cs"/>
              </a:rPr>
              <a:t> </a:t>
            </a:r>
          </a:p>
          <a:p>
            <a:pPr marL="171450" lvl="0" indent="-171450" algn="just">
              <a:buFont typeface="Arial" pitchFamily="34" charset="0"/>
              <a:buChar char="•"/>
            </a:pPr>
            <a:r>
              <a:rPr lang="de-DE" sz="1200" kern="1200" dirty="0" smtClean="0">
                <a:solidFill>
                  <a:schemeClr val="tx1"/>
                </a:solidFill>
                <a:latin typeface="+mn-lt"/>
                <a:ea typeface="+mn-ea"/>
                <a:cs typeface="+mn-cs"/>
              </a:rPr>
              <a:t>Präfix (für Deutschland 979-0)</a:t>
            </a:r>
          </a:p>
          <a:p>
            <a:pPr marL="171450" lvl="0" indent="-171450" algn="just">
              <a:buFont typeface="Arial" pitchFamily="34" charset="0"/>
              <a:buChar char="•"/>
            </a:pPr>
            <a:r>
              <a:rPr lang="de-DE" sz="1200" kern="1200" dirty="0" smtClean="0">
                <a:solidFill>
                  <a:schemeClr val="tx1"/>
                </a:solidFill>
                <a:latin typeface="+mn-lt"/>
                <a:ea typeface="+mn-ea"/>
                <a:cs typeface="+mn-cs"/>
              </a:rPr>
              <a:t>einem Ziffernblock für den Verlag</a:t>
            </a:r>
          </a:p>
          <a:p>
            <a:pPr marL="171450" lvl="0" indent="-171450" algn="just">
              <a:buFont typeface="Arial" pitchFamily="34" charset="0"/>
              <a:buChar char="•"/>
            </a:pPr>
            <a:r>
              <a:rPr lang="de-DE" sz="1200" kern="1200" dirty="0" smtClean="0">
                <a:solidFill>
                  <a:schemeClr val="tx1"/>
                </a:solidFill>
                <a:latin typeface="+mn-lt"/>
                <a:ea typeface="+mn-ea"/>
                <a:cs typeface="+mn-cs"/>
              </a:rPr>
              <a:t>einem Ziffernblock für die verlagsinterne Nummer</a:t>
            </a:r>
          </a:p>
          <a:p>
            <a:pPr marL="171450" lvl="0" indent="-171450" algn="just">
              <a:buFont typeface="Arial" pitchFamily="34" charset="0"/>
              <a:buChar char="•"/>
            </a:pPr>
            <a:r>
              <a:rPr lang="de-DE" sz="1200" kern="1200" dirty="0" smtClean="0">
                <a:solidFill>
                  <a:schemeClr val="tx1"/>
                </a:solidFill>
                <a:latin typeface="+mn-lt"/>
                <a:ea typeface="+mn-ea"/>
                <a:cs typeface="+mn-cs"/>
              </a:rPr>
              <a:t>der Prüfziffer</a:t>
            </a:r>
          </a:p>
          <a:p>
            <a:r>
              <a:rPr lang="de-DE" sz="1200" kern="1200" dirty="0" smtClean="0">
                <a:solidFill>
                  <a:schemeClr val="tx1"/>
                </a:solidFill>
                <a:latin typeface="+mn-lt"/>
                <a:ea typeface="+mn-ea"/>
                <a:cs typeface="+mn-cs"/>
              </a:rPr>
              <a:t> </a:t>
            </a:r>
          </a:p>
          <a:p>
            <a:pPr algn="just"/>
            <a:r>
              <a:rPr lang="de-DE" sz="1200" kern="1200" dirty="0" smtClean="0">
                <a:solidFill>
                  <a:schemeClr val="tx1"/>
                </a:solidFill>
                <a:latin typeface="+mn-lt"/>
                <a:ea typeface="+mn-ea"/>
                <a:cs typeface="+mn-cs"/>
              </a:rPr>
              <a:t>Vor 2008 war die ISMN 10-stellig, die Gliederung entspricht mit Ausnahme des Präfixes der 13-stelligen Zusammensetzung. Als Präfix haben die älteren internationalen Standard-Musiknummern nur ein „M“ (wie Musikdruck oder </a:t>
            </a:r>
            <a:r>
              <a:rPr lang="de-DE" sz="1200" kern="1200" dirty="0" err="1" smtClean="0">
                <a:solidFill>
                  <a:schemeClr val="tx1"/>
                </a:solidFill>
                <a:latin typeface="+mn-lt"/>
                <a:ea typeface="+mn-ea"/>
                <a:cs typeface="+mn-cs"/>
              </a:rPr>
              <a:t>Musikalie</a:t>
            </a:r>
            <a:r>
              <a:rPr lang="de-DE" sz="1200" kern="1200" dirty="0" smtClean="0">
                <a:solidFill>
                  <a:schemeClr val="tx1"/>
                </a:solidFill>
                <a:latin typeface="+mn-lt"/>
                <a:ea typeface="+mn-ea"/>
                <a:cs typeface="+mn-cs"/>
              </a:rPr>
              <a:t>).</a:t>
            </a:r>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39</a:t>
            </a:fld>
            <a:endParaRPr lang="de-DE"/>
          </a:p>
        </p:txBody>
      </p:sp>
    </p:spTree>
    <p:extLst>
      <p:ext uri="{BB962C8B-B14F-4D97-AF65-F5344CB8AC3E}">
        <p14:creationId xmlns:p14="http://schemas.microsoft.com/office/powerpoint/2010/main" val="1565716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a:t>
            </a:fld>
            <a:endParaRPr lang="de-DE"/>
          </a:p>
        </p:txBody>
      </p:sp>
    </p:spTree>
    <p:extLst>
      <p:ext uri="{BB962C8B-B14F-4D97-AF65-F5344CB8AC3E}">
        <p14:creationId xmlns:p14="http://schemas.microsoft.com/office/powerpoint/2010/main" val="574534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Die Musik-Bestellnummer wird der Ressource durch den Musikverlag zugewiesen und erscheint normalerweise nicht auf allen Seiten des Musikdrucks. Liegt eine Ressource mit mehreren Bestellnummern vor, die alle nachgewiesen werden sollen (z. B. weil jede beiliegende Instrumentalstimme eine eigene Bestellnummer aufweist), so werden entsprechend RDA 2.15.1.5 D-A-CH alle Nummern einzeln (</a:t>
            </a:r>
            <a:r>
              <a:rPr lang="de-DE" sz="1200" b="1" kern="1200" dirty="0" smtClean="0">
                <a:solidFill>
                  <a:schemeClr val="tx1"/>
                </a:solidFill>
                <a:latin typeface="+mn-lt"/>
                <a:ea typeface="+mn-ea"/>
                <a:cs typeface="+mn-cs"/>
              </a:rPr>
              <a:t>nicht zusammengefasst</a:t>
            </a:r>
            <a:r>
              <a:rPr lang="de-DE" sz="1200" kern="1200" dirty="0" smtClean="0">
                <a:solidFill>
                  <a:schemeClr val="tx1"/>
                </a:solidFill>
                <a:latin typeface="+mn-lt"/>
                <a:ea typeface="+mn-ea"/>
                <a:cs typeface="+mn-cs"/>
              </a:rPr>
              <a:t>!) angegeben. </a:t>
            </a:r>
            <a:r>
              <a:rPr lang="de-DE" sz="1200" i="1" kern="1200" dirty="0" smtClean="0">
                <a:solidFill>
                  <a:schemeClr val="tx1"/>
                </a:solidFill>
                <a:latin typeface="+mn-lt"/>
                <a:ea typeface="+mn-ea"/>
                <a:cs typeface="+mn-cs"/>
              </a:rPr>
              <a:t>(Kursive Angaben aus formatneutraler aktualisierter Unterlage).</a:t>
            </a: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200" i="1" kern="1200" dirty="0" smtClean="0">
              <a:solidFill>
                <a:schemeClr val="tx1"/>
              </a:solidFill>
              <a:latin typeface="+mn-lt"/>
              <a:ea typeface="+mn-ea"/>
              <a:cs typeface="+mn-cs"/>
            </a:endParaRPr>
          </a:p>
          <a:p>
            <a:r>
              <a:rPr lang="de-DE" sz="1200" kern="1200" dirty="0" smtClean="0">
                <a:solidFill>
                  <a:schemeClr val="tx1"/>
                </a:solidFill>
                <a:effectLst/>
                <a:latin typeface="+mn-lt"/>
                <a:ea typeface="+mn-ea"/>
                <a:cs typeface="+mn-cs"/>
              </a:rPr>
              <a:t>Für die </a:t>
            </a:r>
            <a:r>
              <a:rPr lang="de-DE" sz="1200" b="1" kern="1200" dirty="0" smtClean="0">
                <a:solidFill>
                  <a:schemeClr val="tx1"/>
                </a:solidFill>
                <a:effectLst/>
                <a:latin typeface="+mn-lt"/>
                <a:ea typeface="+mn-ea"/>
                <a:cs typeface="+mn-cs"/>
              </a:rPr>
              <a:t>Erfassung der Bestellnummern </a:t>
            </a:r>
            <a:r>
              <a:rPr lang="de-DE" sz="1200" kern="1200" dirty="0" smtClean="0">
                <a:solidFill>
                  <a:schemeClr val="tx1"/>
                </a:solidFill>
                <a:effectLst/>
                <a:latin typeface="+mn-lt"/>
                <a:ea typeface="+mn-ea"/>
                <a:cs typeface="+mn-cs"/>
              </a:rPr>
              <a:t>gilt RDA 2.15.2.3: „</a:t>
            </a:r>
            <a:r>
              <a:rPr lang="de-DE" sz="1200" i="1" kern="1200" dirty="0" smtClean="0">
                <a:solidFill>
                  <a:schemeClr val="tx1"/>
                </a:solidFill>
                <a:effectLst/>
                <a:latin typeface="+mn-lt"/>
                <a:ea typeface="+mn-ea"/>
                <a:cs typeface="+mn-cs"/>
              </a:rPr>
              <a:t>Wenn einer Musik-Bestellnummer eine Abkürzung, ein Wort oder eine Phrase vorangeht, die/das den Verlag kennzeichnet, berücksichtigen Sie diese Abkürzung, dieses Wort oder diese Phrase als Teil der Nummer.“</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Darüber hinaus gehende Angaben wie Band, Vol., </a:t>
            </a:r>
            <a:r>
              <a:rPr lang="de-DE" sz="1200" kern="1200" dirty="0" err="1" smtClean="0">
                <a:solidFill>
                  <a:schemeClr val="tx1"/>
                </a:solidFill>
                <a:effectLst/>
                <a:latin typeface="+mn-lt"/>
                <a:ea typeface="+mn-ea"/>
                <a:cs typeface="+mn-cs"/>
              </a:rPr>
              <a:t>No</a:t>
            </a:r>
            <a:r>
              <a:rPr lang="de-DE" sz="1200" kern="1200" dirty="0" smtClean="0">
                <a:solidFill>
                  <a:schemeClr val="tx1"/>
                </a:solidFill>
                <a:effectLst/>
                <a:latin typeface="+mn-lt"/>
                <a:ea typeface="+mn-ea"/>
                <a:cs typeface="+mn-cs"/>
              </a:rPr>
              <a:t>., Nummer etc. entfallen.</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[Bsp.</a:t>
            </a:r>
            <a:r>
              <a:rPr lang="de-DE" sz="1200" kern="1200" baseline="0" dirty="0" smtClean="0">
                <a:solidFill>
                  <a:schemeClr val="tx1"/>
                </a:solidFill>
                <a:effectLst/>
                <a:latin typeface="+mn-lt"/>
                <a:ea typeface="+mn-ea"/>
                <a:cs typeface="+mn-cs"/>
              </a:rPr>
              <a:t> hierfür im Skript S. 20]</a:t>
            </a:r>
            <a:endParaRPr lang="de-DE"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40</a:t>
            </a:fld>
            <a:endParaRPr lang="de-DE"/>
          </a:p>
        </p:txBody>
      </p:sp>
    </p:spTree>
    <p:extLst>
      <p:ext uri="{BB962C8B-B14F-4D97-AF65-F5344CB8AC3E}">
        <p14:creationId xmlns:p14="http://schemas.microsoft.com/office/powerpoint/2010/main" val="409365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a:t>
            </a:r>
          </a:p>
          <a:p>
            <a:pPr algn="just"/>
            <a:r>
              <a:rPr lang="de-DE" sz="1200" kern="1200" dirty="0" smtClean="0">
                <a:solidFill>
                  <a:schemeClr val="tx1"/>
                </a:solidFill>
                <a:latin typeface="+mn-lt"/>
                <a:ea typeface="+mn-ea"/>
                <a:cs typeface="+mn-cs"/>
              </a:rPr>
              <a:t>Im Gegensatz zur Bestellnummer ist die Druckplattennummer in der Regel am Fuß jeder Notenseite zu sehen. Auch die Druckplattennummer wird vorlagegemäß erfasst. Bei alten Notendrucken ist die Unterscheidung zwischen echten und unechten Druckplattennummern zu beachten.</a:t>
            </a:r>
          </a:p>
          <a:p>
            <a:endParaRPr lang="de-DE" dirty="0" smtClean="0"/>
          </a:p>
          <a:p>
            <a:pPr algn="just"/>
            <a:r>
              <a:rPr lang="de-DE" dirty="0" smtClean="0"/>
              <a:t>Echte Druckplattennummern finden sich in Musikdrucken, die ungefähr in den Jahren 1700 bis 1900 hergestellt worden sind. Charakteristisch sind unter anderem die sichtbaren Abdrücke der Druckplatten (Näheres hierzu in RDA 2.15.3.3</a:t>
            </a:r>
            <a:r>
              <a:rPr lang="de-DE" baseline="0" dirty="0" smtClean="0"/>
              <a:t> D-A-CH).</a:t>
            </a:r>
            <a:endParaRPr lang="de-DE" dirty="0" smtClean="0"/>
          </a:p>
          <a:p>
            <a:endParaRPr lang="de-DE" dirty="0" smtClean="0"/>
          </a:p>
          <a:p>
            <a:pPr algn="just"/>
            <a:r>
              <a:rPr lang="de-DE" sz="1200" kern="1200" dirty="0" smtClean="0">
                <a:solidFill>
                  <a:schemeClr val="tx1"/>
                </a:solidFill>
                <a:latin typeface="+mn-lt"/>
                <a:ea typeface="+mn-ea"/>
                <a:cs typeface="+mn-cs"/>
              </a:rPr>
              <a:t> </a:t>
            </a:r>
            <a:r>
              <a:rPr lang="de-DE" sz="1200" b="0" kern="1200" dirty="0" smtClean="0">
                <a:solidFill>
                  <a:schemeClr val="tx1"/>
                </a:solidFill>
                <a:latin typeface="+mn-lt"/>
                <a:ea typeface="+mn-ea"/>
                <a:cs typeface="+mn-cs"/>
              </a:rPr>
              <a:t>Beim Vorliegen echter Druckplattennummern ist „Plattendruck“ in einer Anmerkung anzugeben, bei unechten wird die Anmerkung zum Druckverfahren weggelassen (RDA 2.15.3.3</a:t>
            </a:r>
            <a:r>
              <a:rPr lang="de-DE" sz="1200" b="0" kern="1200" baseline="0" dirty="0" smtClean="0">
                <a:solidFill>
                  <a:schemeClr val="tx1"/>
                </a:solidFill>
                <a:latin typeface="+mn-lt"/>
                <a:ea typeface="+mn-ea"/>
                <a:cs typeface="+mn-cs"/>
              </a:rPr>
              <a:t> D-A-CH)</a:t>
            </a:r>
            <a:r>
              <a:rPr lang="de-DE" sz="1200" b="0" kern="1200" dirty="0" smtClean="0">
                <a:solidFill>
                  <a:schemeClr val="tx1"/>
                </a:solidFill>
                <a:latin typeface="+mn-lt"/>
                <a:ea typeface="+mn-ea"/>
                <a:cs typeface="+mn-cs"/>
              </a:rPr>
              <a:t>.</a:t>
            </a:r>
            <a:r>
              <a:rPr lang="de-DE" sz="1200" kern="1200" dirty="0" smtClean="0">
                <a:solidFill>
                  <a:schemeClr val="tx1"/>
                </a:solidFill>
                <a:latin typeface="+mn-lt"/>
                <a:ea typeface="+mn-ea"/>
                <a:cs typeface="+mn-cs"/>
              </a:rPr>
              <a:t> </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41</a:t>
            </a:fld>
            <a:endParaRPr lang="de-DE"/>
          </a:p>
        </p:txBody>
      </p:sp>
    </p:spTree>
    <p:extLst>
      <p:ext uri="{BB962C8B-B14F-4D97-AF65-F5344CB8AC3E}">
        <p14:creationId xmlns:p14="http://schemas.microsoft.com/office/powerpoint/2010/main" val="638331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Bei Musikdrucken besteht die Gefahr, die Bestellnummer mit einer gegebenenfalls vorliegenden Reihenzählung (Zählung innerhalb der Reihe) zu verwechseln. Eine Reihe liegt nur dann vor, wenn sich die zur Nummerierung gehörende sachliche Benennung nur auf einen Teil des Verlagsprogramms bezieht (z.B. „Bärenreiter-Taschenpartituren”, „Breitkopf &amp; Härtels Orchesterbibliothek” „</a:t>
            </a:r>
            <a:r>
              <a:rPr lang="de-DE" sz="1200" kern="1200" dirty="0" err="1" smtClean="0">
                <a:solidFill>
                  <a:schemeClr val="tx1"/>
                </a:solidFill>
                <a:latin typeface="+mn-lt"/>
                <a:ea typeface="+mn-ea"/>
                <a:cs typeface="+mn-cs"/>
              </a:rPr>
              <a:t>Hortus</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musicus</a:t>
            </a:r>
            <a:r>
              <a:rPr lang="de-DE" sz="1200" kern="1200" dirty="0" smtClean="0">
                <a:solidFill>
                  <a:schemeClr val="tx1"/>
                </a:solidFill>
                <a:latin typeface="+mn-lt"/>
                <a:ea typeface="+mn-ea"/>
                <a:cs typeface="+mn-cs"/>
              </a:rPr>
              <a:t>”). Dagegen sind Benennungen wie beispielsweise „Edition Peters”, „Bärenreiter-Ausgabe”, „Collection </a:t>
            </a:r>
            <a:r>
              <a:rPr lang="de-DE" sz="1200" kern="1200" dirty="0" err="1" smtClean="0">
                <a:solidFill>
                  <a:schemeClr val="tx1"/>
                </a:solidFill>
                <a:latin typeface="+mn-lt"/>
                <a:ea typeface="+mn-ea"/>
                <a:cs typeface="+mn-cs"/>
              </a:rPr>
              <a:t>Litolff</a:t>
            </a:r>
            <a:r>
              <a:rPr lang="de-DE" sz="1200" kern="1200" dirty="0" smtClean="0">
                <a:solidFill>
                  <a:schemeClr val="tx1"/>
                </a:solidFill>
                <a:latin typeface="+mn-lt"/>
                <a:ea typeface="+mn-ea"/>
                <a:cs typeface="+mn-cs"/>
              </a:rPr>
              <a:t>” Hinweise auf das Vorliegen einer Bestellnummer (Näheres hierzu in RDA 2.15.2 D-A-CH).</a:t>
            </a: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Für die Erfassung von Reihenzählungen</a:t>
            </a:r>
            <a:r>
              <a:rPr lang="de-DE" sz="1200" kern="1200" baseline="0" dirty="0" smtClean="0">
                <a:solidFill>
                  <a:schemeClr val="tx1"/>
                </a:solidFill>
                <a:latin typeface="+mn-lt"/>
                <a:ea typeface="+mn-ea"/>
                <a:cs typeface="+mn-cs"/>
              </a:rPr>
              <a:t> gelten die Grundregeln (RDA 2.12), d.h. bei Zählungen werden die vorausgehenden Nummernbezeichnungen etc. angegeben.</a:t>
            </a:r>
            <a:br>
              <a:rPr lang="de-DE" sz="1200" kern="1200" baseline="0" dirty="0" smtClean="0">
                <a:solidFill>
                  <a:schemeClr val="tx1"/>
                </a:solidFill>
                <a:latin typeface="+mn-lt"/>
                <a:ea typeface="+mn-ea"/>
                <a:cs typeface="+mn-cs"/>
              </a:rPr>
            </a:br>
            <a:r>
              <a:rPr lang="de-DE" sz="1200" kern="1200" baseline="0" dirty="0" smtClean="0">
                <a:solidFill>
                  <a:schemeClr val="tx1"/>
                </a:solidFill>
                <a:latin typeface="+mn-lt"/>
                <a:ea typeface="+mn-ea"/>
                <a:cs typeface="+mn-cs"/>
              </a:rPr>
              <a:t>[Bsp. hierfür im Skript S. 20]</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42</a:t>
            </a:fld>
            <a:endParaRPr lang="de-DE"/>
          </a:p>
        </p:txBody>
      </p:sp>
    </p:spTree>
    <p:extLst>
      <p:ext uri="{BB962C8B-B14F-4D97-AF65-F5344CB8AC3E}">
        <p14:creationId xmlns:p14="http://schemas.microsoft.com/office/powerpoint/2010/main" val="2676005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43</a:t>
            </a:fld>
            <a:endParaRPr lang="de-DE"/>
          </a:p>
        </p:txBody>
      </p:sp>
    </p:spTree>
    <p:extLst>
      <p:ext uri="{BB962C8B-B14F-4D97-AF65-F5344CB8AC3E}">
        <p14:creationId xmlns:p14="http://schemas.microsoft.com/office/powerpoint/2010/main" val="139708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sz="1200" kern="1200" dirty="0" smtClean="0">
                <a:solidFill>
                  <a:schemeClr val="tx1"/>
                </a:solidFill>
                <a:effectLst/>
                <a:latin typeface="+mn-lt"/>
                <a:ea typeface="+mn-ea"/>
                <a:cs typeface="+mn-cs"/>
              </a:rPr>
              <a:t>Mit dem August-Release des Toolkits 2016 gilt hierfür eine neue Erläuterung, die der Entscheidung „Blatt oder Band“ dient:</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(Zitat aus RDA 3.3.1.3 D-A-CH – ohne Sonderregelung für „Alte Drucke“)</a:t>
            </a:r>
            <a:r>
              <a:rPr lang="de-DE" sz="1200" i="1"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„Verwenden Sie den Terminus "</a:t>
            </a:r>
            <a:r>
              <a:rPr lang="de-DE" sz="1200" b="1" kern="1200" dirty="0" smtClean="0">
                <a:solidFill>
                  <a:schemeClr val="tx1"/>
                </a:solidFill>
                <a:effectLst/>
                <a:latin typeface="+mn-lt"/>
                <a:ea typeface="+mn-ea"/>
                <a:cs typeface="+mn-cs"/>
              </a:rPr>
              <a:t>Blatt</a:t>
            </a:r>
            <a:r>
              <a:rPr lang="de-DE" sz="1200" kern="1200" dirty="0" smtClean="0">
                <a:solidFill>
                  <a:schemeClr val="tx1"/>
                </a:solidFill>
                <a:effectLst/>
                <a:latin typeface="+mn-lt"/>
                <a:ea typeface="+mn-ea"/>
                <a:cs typeface="+mn-cs"/>
              </a:rPr>
              <a:t>", wenn ein oder mehrere Blätter weder zusammengebunden sind noch "zusammengehalten" werden, um eine einzelne Einheit zu bilden.</a:t>
            </a:r>
          </a:p>
          <a:p>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Beispiele</a:t>
            </a:r>
            <a:r>
              <a:rPr lang="de-DE" sz="1200" kern="1200" dirty="0" smtClean="0">
                <a:solidFill>
                  <a:schemeClr val="tx1"/>
                </a:solidFill>
                <a:effectLst/>
                <a:latin typeface="+mn-lt"/>
                <a:ea typeface="+mn-ea"/>
                <a:cs typeface="+mn-cs"/>
              </a:rPr>
              <a:t> sind: lose Blätter in einer Mappe / (gefaltetes) Einzelblatt / Sammlung aus mehreren Bildern / Leporello / gefalteter </a:t>
            </a:r>
            <a:r>
              <a:rPr lang="de-DE" sz="1200" kern="1200" dirty="0" err="1" smtClean="0">
                <a:solidFill>
                  <a:schemeClr val="tx1"/>
                </a:solidFill>
                <a:effectLst/>
                <a:latin typeface="+mn-lt"/>
                <a:ea typeface="+mn-ea"/>
                <a:cs typeface="+mn-cs"/>
              </a:rPr>
              <a:t>Ortsplan</a:t>
            </a:r>
            <a:r>
              <a:rPr lang="de-DE" sz="1200" kern="1200" dirty="0" smtClean="0">
                <a:solidFill>
                  <a:schemeClr val="tx1"/>
                </a:solidFill>
                <a:effectLst/>
                <a:latin typeface="+mn-lt"/>
                <a:ea typeface="+mn-ea"/>
                <a:cs typeface="+mn-cs"/>
              </a:rPr>
              <a:t> / Landeskarte in 2 physischen Blättern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Verwenden Sie den Terminus "</a:t>
            </a:r>
            <a:r>
              <a:rPr lang="de-DE" sz="1200" b="1" kern="1200" dirty="0" smtClean="0">
                <a:solidFill>
                  <a:schemeClr val="tx1"/>
                </a:solidFill>
                <a:effectLst/>
                <a:latin typeface="+mn-lt"/>
                <a:ea typeface="+mn-ea"/>
                <a:cs typeface="+mn-cs"/>
              </a:rPr>
              <a:t>Band</a:t>
            </a:r>
            <a:r>
              <a:rPr lang="de-DE" sz="1200" kern="1200" dirty="0" smtClean="0">
                <a:solidFill>
                  <a:schemeClr val="tx1"/>
                </a:solidFill>
                <a:effectLst/>
                <a:latin typeface="+mn-lt"/>
                <a:ea typeface="+mn-ea"/>
                <a:cs typeface="+mn-cs"/>
              </a:rPr>
              <a:t>", wenn Blätter so "zusammengehalten" sind, dass eine bestimmte Reihenfolge vorgegeben wird. </a:t>
            </a:r>
          </a:p>
          <a:p>
            <a:r>
              <a:rPr lang="de-DE" sz="1200" b="1" kern="1200" dirty="0" smtClean="0">
                <a:solidFill>
                  <a:schemeClr val="tx1"/>
                </a:solidFill>
                <a:effectLst/>
                <a:latin typeface="+mn-lt"/>
                <a:ea typeface="+mn-ea"/>
                <a:cs typeface="+mn-cs"/>
              </a:rPr>
              <a:t>Beispiele</a:t>
            </a:r>
            <a:r>
              <a:rPr lang="de-DE" sz="1200" kern="1200" dirty="0" smtClean="0">
                <a:solidFill>
                  <a:schemeClr val="tx1"/>
                </a:solidFill>
                <a:effectLst/>
                <a:latin typeface="+mn-lt"/>
                <a:ea typeface="+mn-ea"/>
                <a:cs typeface="+mn-cs"/>
              </a:rPr>
              <a:t> sind: Blätter in einem Ordner / Kartenatlas aus Einzelblättern / Loseblattsammlung / auf eine vorgegebene Art (vgl. Paginierung) ineinandergelegte gefaltete Blätter.“</a:t>
            </a:r>
            <a:br>
              <a:rPr lang="de-DE" sz="1200" kern="1200" dirty="0" smtClean="0">
                <a:solidFill>
                  <a:schemeClr val="tx1"/>
                </a:solidFill>
                <a:effectLst/>
                <a:latin typeface="+mn-lt"/>
                <a:ea typeface="+mn-ea"/>
                <a:cs typeface="+mn-cs"/>
              </a:rPr>
            </a:br>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„Musikbeispiele“ auf der folgenden Folie</a:t>
            </a:r>
          </a:p>
          <a:p>
            <a:r>
              <a:rPr lang="de-DE" sz="1200" kern="1200" dirty="0" smtClean="0">
                <a:solidFill>
                  <a:schemeClr val="tx1"/>
                </a:solidFill>
                <a:effectLst/>
                <a:latin typeface="+mn-lt"/>
                <a:ea typeface="+mn-ea"/>
                <a:cs typeface="+mn-cs"/>
              </a:rPr>
              <a:t>								</a:t>
            </a:r>
          </a:p>
          <a:p>
            <a:endParaRPr lang="de-DE"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i="1" kern="1200" dirty="0" smtClean="0">
                <a:solidFill>
                  <a:schemeClr val="tx1"/>
                </a:solidFill>
                <a:latin typeface="+mn-lt"/>
                <a:ea typeface="+mn-ea"/>
                <a:cs typeface="+mn-cs"/>
              </a:rPr>
              <a:t>„Blatt“ gilt für ein oder mehrere Blätter, die weder zusammengebunden noch zusammengehalten werden, um eine einzelne Einheit zu bilden.</a:t>
            </a:r>
            <a:r>
              <a:rPr lang="de-DE" sz="1200" kern="1200" dirty="0" smtClean="0">
                <a:solidFill>
                  <a:schemeClr val="tx1"/>
                </a:solidFill>
                <a:latin typeface="+mn-lt"/>
                <a:ea typeface="+mn-ea"/>
                <a:cs typeface="+mn-cs"/>
              </a:rPr>
              <a:t> Es spielt keine Rolle, ob die Ressource einseitig oder doppelseitig bedruckt ist und/oder ob sie über eine Seitenzählung verfügt</a:t>
            </a:r>
            <a:r>
              <a:rPr lang="de-DE" sz="1200" i="1" kern="1200" dirty="0" smtClean="0">
                <a:solidFill>
                  <a:schemeClr val="tx1"/>
                </a:solidFill>
                <a:latin typeface="+mn-lt"/>
                <a:ea typeface="+mn-ea"/>
                <a:cs typeface="+mn-cs"/>
              </a:rPr>
              <a:t>. (Kursive Angaben aus formatneutraler aktualisierter Unterlage)</a:t>
            </a:r>
          </a:p>
          <a:p>
            <a:endParaRPr lang="de-DE" i="1"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 „Band“ wird immer vergeben, falls die einzelne Einheit aus mehr als einem „Blatt“ besteht. Das können geheftete, zusammengebundene Blätter/Seiten oder lose ineinandergelegte Blätter, Doppelblätter, Lagen oder ein gefaltetes Blatt mit oder ohne Paginierung sein.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p>
          <a:p>
            <a:endParaRPr lang="de-DE" dirty="0" smtClean="0"/>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44</a:t>
            </a:fld>
            <a:endParaRPr lang="de-DE"/>
          </a:p>
        </p:txBody>
      </p:sp>
    </p:spTree>
    <p:extLst>
      <p:ext uri="{BB962C8B-B14F-4D97-AF65-F5344CB8AC3E}">
        <p14:creationId xmlns:p14="http://schemas.microsoft.com/office/powerpoint/2010/main" val="6140651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Beispiele</a:t>
            </a:r>
            <a:r>
              <a:rPr lang="de-DE" baseline="0" dirty="0" smtClean="0"/>
              <a:t> sind ausführlicher zitiert im Skript auf S. 21</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45</a:t>
            </a:fld>
            <a:endParaRPr lang="de-DE"/>
          </a:p>
        </p:txBody>
      </p:sp>
    </p:spTree>
    <p:extLst>
      <p:ext uri="{BB962C8B-B14F-4D97-AF65-F5344CB8AC3E}">
        <p14:creationId xmlns:p14="http://schemas.microsoft.com/office/powerpoint/2010/main" val="1353748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Auch beim Medientyp „Computermedien“ muss der Datenträgertyp der vorliegenden Ressource, beispielsweise „Computerdisk“ oder „Online-Ressource“, entsprechen. Gleiches gilt für den Medientyp „Mikroformen“. Hier kann z. B. „Mikrofiche“ oder „Mikrofilmrolle“ als Datenträgertyp vorkommen.</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46</a:t>
            </a:fld>
            <a:endParaRPr lang="de-DE"/>
          </a:p>
        </p:txBody>
      </p:sp>
    </p:spTree>
    <p:extLst>
      <p:ext uri="{BB962C8B-B14F-4D97-AF65-F5344CB8AC3E}">
        <p14:creationId xmlns:p14="http://schemas.microsoft.com/office/powerpoint/2010/main" val="4285770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effectLst/>
                <a:latin typeface="+mn-lt"/>
                <a:ea typeface="+mn-ea"/>
                <a:cs typeface="+mn-cs"/>
              </a:rPr>
              <a:t>Der Umfang von Noten ist Standardelement, wenn der Gesamtumfang des Musikdrucks bekannt ist oder vollständig vorliegt. Die Erfassung erfolgt für alle gedruckten oder handgeschriebenen Ressourcen mit Noten nach den Bestimmungen unter RDA 3.4.3.2.</a:t>
            </a:r>
            <a:endParaRPr lang="de-DE" baseline="0" dirty="0" smtClean="0"/>
          </a:p>
          <a:p>
            <a:endParaRPr lang="de-DE" baseline="0" dirty="0" smtClean="0"/>
          </a:p>
          <a:p>
            <a:pPr algn="just"/>
            <a:r>
              <a:rPr lang="de-DE" baseline="0" dirty="0" smtClean="0"/>
              <a:t>Bei Noten in anderen Medientypen (z.B. Mikroformen) gelten die Grundregeln von RDA 3.4.1. D.h. es wird zunächst der Umfang des vorliegenden Datenträgers angegeben, dann folgen die musikspezifischen Angaben.</a:t>
            </a:r>
          </a:p>
          <a:p>
            <a:endParaRPr lang="de-DE" baseline="0" dirty="0" smtClean="0"/>
          </a:p>
          <a:p>
            <a:pPr algn="just"/>
            <a:r>
              <a:rPr lang="de-DE" baseline="0" dirty="0" smtClean="0"/>
              <a:t>Beispiel: 3 Mikrofiches (1 Partitur) – Seitenzahl kann auch hier angegeben werden „(1 Partitur 45 Seiten)“</a:t>
            </a:r>
          </a:p>
          <a:p>
            <a:endParaRPr lang="de-DE"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Weitere Grundregeln, die beachtet werden müssen, sofern sie auf die vorliegende Ressource zutreffen, sind RDA 3.4.1.6 (Einheiten oder Sets von Einheiten mit identischem Inhalt), RDA 3.4.1.10 (unvollständige Ressourcen), RDA 3.4.1.11 (umfassende Beschreibung einer Sammlung), sowie RDA 3.4.1.12 (analytische Beschreibung eines Teils).</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47</a:t>
            </a:fld>
            <a:endParaRPr lang="de-DE"/>
          </a:p>
        </p:txBody>
      </p:sp>
    </p:spTree>
    <p:extLst>
      <p:ext uri="{BB962C8B-B14F-4D97-AF65-F5344CB8AC3E}">
        <p14:creationId xmlns:p14="http://schemas.microsoft.com/office/powerpoint/2010/main" val="977307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effectLst/>
                <a:latin typeface="+mn-lt"/>
                <a:ea typeface="+mn-ea"/>
                <a:cs typeface="+mn-cs"/>
              </a:rPr>
              <a:t>Bei der Umfangsangabe ist es wichtig, die Anzahl der Seiten und Blätter anzugeben, ggf. muss der Katalogisierende selbst zählen. Falls die Paginierung im vorliegenden Musikdruck fehlt und ermittelt werden muss, wird zwischen der Anzahl der Bände und/oder Seiten „ungezählte</a:t>
            </a:r>
            <a:r>
              <a:rPr lang="de-DE" sz="1200" i="1" kern="1200" dirty="0" smtClean="0">
                <a:solidFill>
                  <a:schemeClr val="tx1"/>
                </a:solidFill>
                <a:effectLst/>
                <a:latin typeface="+mn-lt"/>
                <a:ea typeface="+mn-ea"/>
                <a:cs typeface="+mn-cs"/>
              </a:rPr>
              <a:t>"</a:t>
            </a:r>
            <a:r>
              <a:rPr lang="de-DE" sz="1200" kern="1200" dirty="0" smtClean="0">
                <a:solidFill>
                  <a:schemeClr val="tx1"/>
                </a:solidFill>
                <a:effectLst/>
                <a:latin typeface="+mn-lt"/>
                <a:ea typeface="+mn-ea"/>
                <a:cs typeface="+mn-cs"/>
              </a:rPr>
              <a:t> in der Umfangsangabe ergänzt (RDA 3.4.5.3). Die Bezeichnung von Beilagen darf mit freiem Vokabular erfolgen. Weitere Informationen können bei Bedarf in einer Anmerkung gemäß RDA 3.21.2 D-A-CH nachgewiesen werden.</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Beispiel (fingiert): </a:t>
            </a:r>
            <a:r>
              <a:rPr lang="de-DE" sz="1200" kern="1200" dirty="0" smtClean="0">
                <a:solidFill>
                  <a:schemeClr val="tx1"/>
                </a:solidFill>
                <a:effectLst/>
                <a:latin typeface="+mn-lt"/>
                <a:ea typeface="+mn-ea"/>
                <a:cs typeface="+mn-cs"/>
              </a:rPr>
              <a:t>Partitur (10 lose, gefaltete, ungezählte Blätter) mit 1 Seite Titelblatt und 2 Seiten Anmerkungen zur Aufführung (eingeheftet) in einem Umschlag</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Die Angabe von Blatt/Blättern in der Umfangsangabe von Noten ist unabhängig vom Datenträgertyp RDA 3.3 zu sehen und richtet sich nach RDA 3.4.5. Im obigen fingierten Beispiel wäre für die Partitur aus losen Blättern der Datenträgertyp „Band“ zu vergeben.</a:t>
            </a: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endParaRPr lang="de-DE" dirty="0" smtClean="0"/>
          </a:p>
          <a:p>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48</a:t>
            </a:fld>
            <a:endParaRPr lang="de-DE"/>
          </a:p>
        </p:txBody>
      </p:sp>
    </p:spTree>
    <p:extLst>
      <p:ext uri="{BB962C8B-B14F-4D97-AF65-F5344CB8AC3E}">
        <p14:creationId xmlns:p14="http://schemas.microsoft.com/office/powerpoint/2010/main" val="1218978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effectLst/>
                <a:latin typeface="+mn-lt"/>
                <a:ea typeface="+mn-ea"/>
                <a:cs typeface="+mn-cs"/>
              </a:rPr>
              <a:t>Für die Umfangsangabe von im Set erscheinenden „Spielpartituren“ sind bei der empfohlenen umfassenden Beschreibung (vgl. Folie 36) die Grundregeln für die Umfangsangabe gemäß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RDA 3.4.5.18 (Einzeln paginierte Bände), RDA 3.4.5.18 D-A-CH (Verwendung der Alternative nach eigenem Ermessen) sowie</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RDA 3.4.1.9 (Untereinheiten in Ressourcen, die aus mehreren Einheiten bestehen) heranzuziehen.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Beispiel für </a:t>
            </a:r>
            <a:r>
              <a:rPr lang="de-DE" sz="1200" b="1" kern="1200" dirty="0" smtClean="0">
                <a:solidFill>
                  <a:schemeClr val="tx1"/>
                </a:solidFill>
                <a:effectLst/>
                <a:latin typeface="+mn-lt"/>
                <a:ea typeface="+mn-ea"/>
                <a:cs typeface="+mn-cs"/>
              </a:rPr>
              <a:t>nicht identische Partituren mit unterschiedlicher Paginierung</a:t>
            </a:r>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Ausgewählte Informationen von der Titelseite [*zeigt jeweils neue Zeile an]:</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Ernst Christian Hesse * (1676-1762) * Zwei Duos mit Viola da Gamba * G249 Partitur mit Vorwort • G249A Partitur</a:t>
            </a:r>
          </a:p>
          <a:p>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Beispiel für </a:t>
            </a:r>
            <a:r>
              <a:rPr lang="de-DE" sz="1200" b="1" kern="1200" dirty="0" smtClean="0">
                <a:solidFill>
                  <a:schemeClr val="tx1"/>
                </a:solidFill>
                <a:effectLst/>
                <a:latin typeface="+mn-lt"/>
                <a:ea typeface="+mn-ea"/>
                <a:cs typeface="+mn-cs"/>
              </a:rPr>
              <a:t>identische Partituren</a:t>
            </a:r>
            <a:br>
              <a:rPr lang="de-DE" sz="1200" b="1"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Ausgewählte Angaben von Titelseite / Einbandrückseite [*zeigt jeweils neue Zeile an]:</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Judith Weir * </a:t>
            </a:r>
            <a:r>
              <a:rPr lang="de-DE" sz="1200" kern="1200" dirty="0" err="1" smtClean="0">
                <a:solidFill>
                  <a:schemeClr val="tx1"/>
                </a:solidFill>
                <a:effectLst/>
                <a:latin typeface="+mn-lt"/>
                <a:ea typeface="+mn-ea"/>
                <a:cs typeface="+mn-cs"/>
              </a:rPr>
              <a:t>Night</a:t>
            </a:r>
            <a:r>
              <a:rPr lang="de-DE" sz="1200" kern="1200" dirty="0" smtClean="0">
                <a:solidFill>
                  <a:schemeClr val="tx1"/>
                </a:solidFill>
                <a:effectLst/>
                <a:latin typeface="+mn-lt"/>
                <a:ea typeface="+mn-ea"/>
                <a:cs typeface="+mn-cs"/>
              </a:rPr>
              <a:t> *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violin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cello</a:t>
            </a:r>
            <a:r>
              <a:rPr lang="de-DE" sz="1200" kern="1200" dirty="0" smtClean="0">
                <a:solidFill>
                  <a:schemeClr val="tx1"/>
                </a:solidFill>
                <a:effectLst/>
                <a:latin typeface="+mn-lt"/>
                <a:ea typeface="+mn-ea"/>
                <a:cs typeface="+mn-cs"/>
              </a:rPr>
              <a:t> / </a:t>
            </a:r>
            <a:r>
              <a:rPr lang="de-DE" sz="1200" kern="1200" dirty="0" err="1" smtClean="0">
                <a:solidFill>
                  <a:schemeClr val="tx1"/>
                </a:solidFill>
                <a:effectLst/>
                <a:latin typeface="+mn-lt"/>
                <a:ea typeface="+mn-ea"/>
                <a:cs typeface="+mn-cs"/>
              </a:rPr>
              <a:t>Two</a:t>
            </a:r>
            <a:r>
              <a:rPr lang="de-DE" sz="1200" kern="1200" dirty="0" smtClean="0">
                <a:solidFill>
                  <a:schemeClr val="tx1"/>
                </a:solidFill>
                <a:effectLst/>
                <a:latin typeface="+mn-lt"/>
                <a:ea typeface="+mn-ea"/>
                <a:cs typeface="+mn-cs"/>
              </a:rPr>
              <a:t> per </a:t>
            </a:r>
            <a:r>
              <a:rPr lang="de-DE" sz="1200" kern="1200" dirty="0" err="1" smtClean="0">
                <a:solidFill>
                  <a:schemeClr val="tx1"/>
                </a:solidFill>
                <a:effectLst/>
                <a:latin typeface="+mn-lt"/>
                <a:ea typeface="+mn-ea"/>
                <a:cs typeface="+mn-cs"/>
              </a:rPr>
              <a:t>order</a:t>
            </a:r>
            <a:r>
              <a:rPr lang="de-DE" sz="1200" kern="1200" dirty="0" smtClean="0">
                <a:solidFill>
                  <a:schemeClr val="tx1"/>
                </a:solidFill>
                <a:effectLst/>
                <a:latin typeface="+mn-lt"/>
                <a:ea typeface="+mn-ea"/>
                <a:cs typeface="+mn-cs"/>
              </a:rPr>
              <a:t> * Order </a:t>
            </a:r>
            <a:r>
              <a:rPr lang="de-DE" sz="1200" kern="1200" dirty="0" err="1" smtClean="0">
                <a:solidFill>
                  <a:schemeClr val="tx1"/>
                </a:solidFill>
                <a:effectLst/>
                <a:latin typeface="+mn-lt"/>
                <a:ea typeface="+mn-ea"/>
                <a:cs typeface="+mn-cs"/>
              </a:rPr>
              <a:t>No</a:t>
            </a:r>
            <a:r>
              <a:rPr lang="de-DE" sz="1200" kern="1200" dirty="0" smtClean="0">
                <a:solidFill>
                  <a:schemeClr val="tx1"/>
                </a:solidFill>
                <a:effectLst/>
                <a:latin typeface="+mn-lt"/>
                <a:ea typeface="+mn-ea"/>
                <a:cs typeface="+mn-cs"/>
              </a:rPr>
              <a:t>. CH84260</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(Beispiele aus Musikdruckskript</a:t>
            </a:r>
            <a:r>
              <a:rPr lang="de-DE" sz="1200" kern="1200" baseline="0" dirty="0" smtClean="0">
                <a:solidFill>
                  <a:schemeClr val="tx1"/>
                </a:solidFill>
                <a:effectLst/>
                <a:latin typeface="+mn-lt"/>
                <a:ea typeface="+mn-ea"/>
                <a:cs typeface="+mn-cs"/>
              </a:rPr>
              <a:t> S. 23/24)</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Für die Umfangsangabe von im Set erscheinenden „Spielpartituren“ sind bei der empfohlenen umfassenden Beschreibung (vgl. Folie 36) die Grundregeln für die Umfangsangabe gemäß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RDA 3.4.5.18 (Einzeln paginierte Bände), RDA 3.4.5.18 D-A-CH (Verwendung der Alternative nach eigenem Ermessen) sowie</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RDA 3.4.1.9 (Untereinheiten in Ressourcen, die aus mehreren Einheiten bestehen) heranzuziehen.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r>
              <a:rPr lang="de-D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49</a:t>
            </a:fld>
            <a:endParaRPr lang="de-DE"/>
          </a:p>
        </p:txBody>
      </p:sp>
    </p:spTree>
    <p:extLst>
      <p:ext uri="{BB962C8B-B14F-4D97-AF65-F5344CB8AC3E}">
        <p14:creationId xmlns:p14="http://schemas.microsoft.com/office/powerpoint/2010/main" val="40808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5</a:t>
            </a:fld>
            <a:endParaRPr lang="de-DE"/>
          </a:p>
        </p:txBody>
      </p:sp>
    </p:spTree>
    <p:extLst>
      <p:ext uri="{BB962C8B-B14F-4D97-AF65-F5344CB8AC3E}">
        <p14:creationId xmlns:p14="http://schemas.microsoft.com/office/powerpoint/2010/main" val="38172474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Bei Musikdrucken, die einen </a:t>
            </a:r>
            <a:r>
              <a:rPr lang="de-DE" sz="1200" b="1" kern="1200" dirty="0" smtClean="0">
                <a:solidFill>
                  <a:schemeClr val="tx1"/>
                </a:solidFill>
                <a:latin typeface="+mn-lt"/>
                <a:ea typeface="+mn-ea"/>
                <a:cs typeface="+mn-cs"/>
              </a:rPr>
              <a:t>Stimmensatz </a:t>
            </a:r>
            <a:r>
              <a:rPr lang="de-DE" sz="1200" kern="1200" dirty="0" smtClean="0">
                <a:solidFill>
                  <a:schemeClr val="tx1"/>
                </a:solidFill>
                <a:latin typeface="+mn-lt"/>
                <a:ea typeface="+mn-ea"/>
                <a:cs typeface="+mn-cs"/>
              </a:rPr>
              <a:t>enthalten, wird für den Notenumfang nur die Anzahl der Stimmen insgesamt angegeben. Die Paginierungen der Stimmen entfallen.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50</a:t>
            </a:fld>
            <a:endParaRPr lang="de-DE"/>
          </a:p>
        </p:txBody>
      </p:sp>
    </p:spTree>
    <p:extLst>
      <p:ext uri="{BB962C8B-B14F-4D97-AF65-F5344CB8AC3E}">
        <p14:creationId xmlns:p14="http://schemas.microsoft.com/office/powerpoint/2010/main" val="35928658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Beispiel</a:t>
            </a:r>
            <a:r>
              <a:rPr lang="de-DE" sz="1200" kern="1200" baseline="0" dirty="0" smtClean="0">
                <a:solidFill>
                  <a:schemeClr val="tx1"/>
                </a:solidFill>
                <a:latin typeface="+mn-lt"/>
                <a:ea typeface="+mn-ea"/>
                <a:cs typeface="+mn-cs"/>
              </a:rPr>
              <a:t> Folie 48 fingiert: </a:t>
            </a:r>
            <a:r>
              <a:rPr lang="de-DE" sz="1200" kern="1200" dirty="0" smtClean="0">
                <a:solidFill>
                  <a:schemeClr val="tx1"/>
                </a:solidFill>
                <a:effectLst/>
                <a:latin typeface="+mn-lt"/>
                <a:ea typeface="+mn-ea"/>
                <a:cs typeface="+mn-cs"/>
              </a:rPr>
              <a:t>Partitur mit 3 Stimmen, die auf den Seiten 11-19 abgedruckt sind</a:t>
            </a:r>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Bei Musikdrucken, die in </a:t>
            </a:r>
            <a:r>
              <a:rPr lang="de-DE" sz="1200" b="1" kern="1200" dirty="0" smtClean="0">
                <a:solidFill>
                  <a:schemeClr val="tx1"/>
                </a:solidFill>
                <a:latin typeface="+mn-lt"/>
                <a:ea typeface="+mn-ea"/>
                <a:cs typeface="+mn-cs"/>
              </a:rPr>
              <a:t>einer einzigen physischen Einheit</a:t>
            </a:r>
            <a:r>
              <a:rPr lang="de-DE" sz="1200" kern="1200" dirty="0" smtClean="0">
                <a:solidFill>
                  <a:schemeClr val="tx1"/>
                </a:solidFill>
                <a:latin typeface="+mn-lt"/>
                <a:ea typeface="+mn-ea"/>
                <a:cs typeface="+mn-cs"/>
              </a:rPr>
              <a:t> eine Partitur und eine oder mehrere Stimmen enthalten (d. h.</a:t>
            </a:r>
            <a:r>
              <a:rPr lang="de-DE" sz="1200" kern="1200" baseline="0" dirty="0" smtClean="0">
                <a:solidFill>
                  <a:schemeClr val="tx1"/>
                </a:solidFill>
                <a:latin typeface="+mn-lt"/>
                <a:ea typeface="+mn-ea"/>
                <a:cs typeface="+mn-cs"/>
              </a:rPr>
              <a:t> die Stimme(n) ist/sind fest mit eingebunden)</a:t>
            </a:r>
            <a:r>
              <a:rPr lang="de-DE" sz="1200" kern="1200" dirty="0" smtClean="0">
                <a:solidFill>
                  <a:schemeClr val="tx1"/>
                </a:solidFill>
                <a:latin typeface="+mn-lt"/>
                <a:ea typeface="+mn-ea"/>
                <a:cs typeface="+mn-cs"/>
              </a:rPr>
              <a:t>, erfolgt nur eine gemeinsame Umfangsangabe. Die enthaltenen Einheiten werden mit „und“ verbunden, gefolgt von der Gesamtanzahl der Seiten, Blätter oder Spalten in runden Klammern.</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51</a:t>
            </a:fld>
            <a:endParaRPr lang="de-DE"/>
          </a:p>
        </p:txBody>
      </p:sp>
    </p:spTree>
    <p:extLst>
      <p:ext uri="{BB962C8B-B14F-4D97-AF65-F5344CB8AC3E}">
        <p14:creationId xmlns:p14="http://schemas.microsoft.com/office/powerpoint/2010/main" val="18503389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52</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effectLst/>
                <a:latin typeface="+mn-lt"/>
                <a:ea typeface="+mn-ea"/>
                <a:cs typeface="+mn-cs"/>
              </a:rPr>
              <a:t>Inhaltstyp „Noten“ gilt sowohl für</a:t>
            </a:r>
            <a:r>
              <a:rPr lang="de-DE" sz="1200" kern="1200" baseline="0" dirty="0" smtClean="0">
                <a:solidFill>
                  <a:schemeClr val="tx1"/>
                </a:solidFill>
                <a:effectLst/>
                <a:latin typeface="+mn-lt"/>
                <a:ea typeface="+mn-ea"/>
                <a:cs typeface="+mn-cs"/>
              </a:rPr>
              <a:t> Vokalmusik als auch für Instrumentalmusik.</a:t>
            </a:r>
          </a:p>
          <a:p>
            <a:pPr algn="just"/>
            <a:endParaRPr lang="de-DE" sz="1200" kern="1200" baseline="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Besteht die zu beschreibende Ressource aus mehreren Inhaltstypen, ist verpflichtend (Standardelement) nur der Inhaltstyp, der sich auf den umfangreichsten Teil der Ressource zutrifft („Noten“), anzugeben. Stehen die vorliegenden Inhaltstypen („Noten“ und „Text“) gleichberechtigt nebeneinander oder es kann keine Hauptkomponente bestimmt werden, sollten gemäß RDA 6.9.1.3 Alternative, Fall b) alle zutreffenden Inhaltstypen angegeben werden.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Einige </a:t>
            </a:r>
            <a:r>
              <a:rPr lang="de-DE" sz="1200" b="1" kern="1200" dirty="0" smtClean="0">
                <a:solidFill>
                  <a:schemeClr val="tx1"/>
                </a:solidFill>
                <a:effectLst/>
                <a:latin typeface="+mn-lt"/>
                <a:ea typeface="+mn-ea"/>
                <a:cs typeface="+mn-cs"/>
              </a:rPr>
              <a:t>Beispiele aus der Vokalmusik</a:t>
            </a:r>
            <a:r>
              <a:rPr lang="de-DE" sz="1200" kern="1200" dirty="0" smtClean="0">
                <a:solidFill>
                  <a:schemeClr val="tx1"/>
                </a:solidFill>
                <a:effectLst/>
                <a:latin typeface="+mn-lt"/>
                <a:ea typeface="+mn-ea"/>
                <a:cs typeface="+mn-cs"/>
              </a:rPr>
              <a:t>:</a:t>
            </a:r>
          </a:p>
          <a:p>
            <a:r>
              <a:rPr lang="de-DE" sz="1200" kern="1200" dirty="0" smtClean="0">
                <a:solidFill>
                  <a:schemeClr val="tx1"/>
                </a:solidFill>
                <a:effectLst/>
                <a:latin typeface="+mn-lt"/>
                <a:ea typeface="+mn-ea"/>
                <a:cs typeface="+mn-cs"/>
              </a:rPr>
              <a:t> </a:t>
            </a:r>
          </a:p>
          <a:p>
            <a:pPr lvl="0"/>
            <a:r>
              <a:rPr lang="de-DE" sz="1200" kern="1200" dirty="0" smtClean="0">
                <a:solidFill>
                  <a:schemeClr val="tx1"/>
                </a:solidFill>
                <a:effectLst/>
                <a:latin typeface="+mn-lt"/>
                <a:ea typeface="+mn-ea"/>
                <a:cs typeface="+mn-cs"/>
              </a:rPr>
              <a:t>Klavierauszug einer Oper, eines Oratoriums, eines Musicals</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	Inhaltstyp: Noten</a:t>
            </a:r>
          </a:p>
          <a:p>
            <a:pPr lvl="0"/>
            <a:r>
              <a:rPr lang="de-DE" sz="1200" kern="1200" dirty="0" smtClean="0">
                <a:solidFill>
                  <a:schemeClr val="tx1"/>
                </a:solidFill>
                <a:effectLst/>
                <a:latin typeface="+mn-lt"/>
                <a:ea typeface="+mn-ea"/>
                <a:cs typeface="+mn-cs"/>
              </a:rPr>
              <a:t>Einzelausgabe „Klavierlied“ mit separat vorangestelltem Text</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	Inhaltstyp: Noten</a:t>
            </a:r>
          </a:p>
          <a:p>
            <a:pPr lvl="0"/>
            <a:r>
              <a:rPr lang="de-DE" sz="1200" kern="1200" dirty="0" smtClean="0">
                <a:solidFill>
                  <a:schemeClr val="tx1"/>
                </a:solidFill>
                <a:effectLst/>
                <a:latin typeface="+mn-lt"/>
                <a:ea typeface="+mn-ea"/>
                <a:cs typeface="+mn-cs"/>
              </a:rPr>
              <a:t>Opernpartitur mit vollständigem, separat abgedrucktem Libretto</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	Inhaltstyp: Noten / fakultativ zusätzlich: Text</a:t>
            </a:r>
          </a:p>
          <a:p>
            <a:pPr lvl="0"/>
            <a:endParaRPr lang="de-DE"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Auch bei Instrumental- oder Vokalmusikschulen können die textlichen Erläuterungen gemessen an den abgedruckten Noten einen wichtigen Anteil haben. </a:t>
            </a:r>
            <a:r>
              <a:rPr lang="de-DE" sz="1200" kern="1200" dirty="0" smtClean="0">
                <a:solidFill>
                  <a:schemeClr val="tx1"/>
                </a:solidFill>
                <a:latin typeface="+mn-lt"/>
                <a:ea typeface="+mn-ea"/>
                <a:cs typeface="+mn-cs"/>
              </a:rPr>
              <a:t>Diese Unterrichtswerke können</a:t>
            </a:r>
            <a:r>
              <a:rPr lang="de-DE" sz="1200" kern="1200" baseline="0" dirty="0" smtClean="0">
                <a:solidFill>
                  <a:schemeClr val="tx1"/>
                </a:solidFill>
                <a:latin typeface="+mn-lt"/>
                <a:ea typeface="+mn-ea"/>
                <a:cs typeface="+mn-cs"/>
              </a:rPr>
              <a:t> ebenfalls </a:t>
            </a:r>
            <a:r>
              <a:rPr lang="de-DE" sz="1200" kern="1200" dirty="0" smtClean="0">
                <a:solidFill>
                  <a:schemeClr val="tx1"/>
                </a:solidFill>
                <a:latin typeface="+mn-lt"/>
                <a:ea typeface="+mn-ea"/>
                <a:cs typeface="+mn-cs"/>
              </a:rPr>
              <a:t>zusätzlich den Inhaltstyp „Text“</a:t>
            </a:r>
            <a:r>
              <a:rPr lang="de-DE" sz="1200" kern="1200" baseline="0" dirty="0" smtClean="0">
                <a:solidFill>
                  <a:schemeClr val="tx1"/>
                </a:solidFill>
                <a:latin typeface="+mn-lt"/>
                <a:ea typeface="+mn-ea"/>
                <a:cs typeface="+mn-cs"/>
              </a:rPr>
              <a:t> erhalten. </a:t>
            </a:r>
            <a:r>
              <a:rPr lang="de-DE" sz="1200" kern="1200" dirty="0" smtClean="0">
                <a:solidFill>
                  <a:schemeClr val="tx1"/>
                </a:solidFill>
                <a:effectLst/>
                <a:latin typeface="+mn-lt"/>
                <a:ea typeface="+mn-ea"/>
                <a:cs typeface="+mn-cs"/>
              </a:rPr>
              <a:t>Wie wichtig der textliche Anteil ist, muss von Fall zu Fall entschieden werden.</a:t>
            </a: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pPr lvl="0"/>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pPr lvl="0"/>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53</a:t>
            </a:fld>
            <a:endParaRPr lang="de-DE"/>
          </a:p>
        </p:txBody>
      </p:sp>
    </p:spTree>
    <p:extLst>
      <p:ext uri="{BB962C8B-B14F-4D97-AF65-F5344CB8AC3E}">
        <p14:creationId xmlns:p14="http://schemas.microsoft.com/office/powerpoint/2010/main" val="23551554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sz="1200" kern="1200" dirty="0" smtClean="0">
                <a:solidFill>
                  <a:schemeClr val="tx1"/>
                </a:solidFill>
                <a:effectLst/>
                <a:latin typeface="+mn-lt"/>
                <a:ea typeface="+mn-ea"/>
                <a:cs typeface="+mn-cs"/>
              </a:rPr>
              <a:t>Die Erfassung der Sprache der Expression erfolgt als separates Element unter Verwendung der Kodierungen nach ISO 639-2/B. Dies wird durch RDA 6.11.1.3 D-A-CH festgelegt. </a:t>
            </a:r>
            <a:r>
              <a:rPr lang="de-DE" sz="1200" b="1" kern="1200" dirty="0" smtClean="0">
                <a:solidFill>
                  <a:schemeClr val="tx1"/>
                </a:solidFill>
                <a:effectLst/>
                <a:latin typeface="+mn-lt"/>
                <a:ea typeface="+mn-ea"/>
                <a:cs typeface="+mn-cs"/>
              </a:rPr>
              <a:t>Mit dem Toolkit-Release vom Februar 2016</a:t>
            </a:r>
            <a:r>
              <a:rPr lang="de-DE" sz="1200" kern="1200" dirty="0" smtClean="0">
                <a:solidFill>
                  <a:schemeClr val="tx1"/>
                </a:solidFill>
                <a:effectLst/>
                <a:latin typeface="+mn-lt"/>
                <a:ea typeface="+mn-ea"/>
                <a:cs typeface="+mn-cs"/>
              </a:rPr>
              <a:t> wurde hier auch festgelegt, dass für die Entscheidung, ob sprachgebundenes Material vorliegt, nur Informationsquellen mit Titelangaben nicht heranzuziehen sind. Daraus ergeben sich (ungewünschte) Konsequenzen für instrumentale Musik, die per se keinen sprachlichen Inhalt hat und deshalb den Sprachcode „</a:t>
            </a:r>
            <a:r>
              <a:rPr lang="de-DE" sz="1200" kern="1200" dirty="0" err="1" smtClean="0">
                <a:solidFill>
                  <a:schemeClr val="tx1"/>
                </a:solidFill>
                <a:effectLst/>
                <a:latin typeface="+mn-lt"/>
                <a:ea typeface="+mn-ea"/>
                <a:cs typeface="+mn-cs"/>
              </a:rPr>
              <a:t>zxx</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linguistic</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content</a:t>
            </a:r>
            <a:r>
              <a:rPr lang="de-DE" sz="1200" kern="1200" dirty="0" smtClean="0">
                <a:solidFill>
                  <a:schemeClr val="tx1"/>
                </a:solidFill>
                <a:effectLst/>
                <a:latin typeface="+mn-lt"/>
                <a:ea typeface="+mn-ea"/>
                <a:cs typeface="+mn-cs"/>
              </a:rPr>
              <a:t> / Kein linguistischer Inhalt) bekommen müsste.</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Nach dieser</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Erläuterung (Stand</a:t>
            </a:r>
            <a:r>
              <a:rPr lang="de-DE" sz="1200" kern="1200" baseline="0" dirty="0" smtClean="0">
                <a:solidFill>
                  <a:schemeClr val="tx1"/>
                </a:solidFill>
                <a:effectLst/>
                <a:latin typeface="+mn-lt"/>
                <a:ea typeface="+mn-ea"/>
                <a:cs typeface="+mn-cs"/>
              </a:rPr>
              <a:t> 02/2016)</a:t>
            </a:r>
            <a:r>
              <a:rPr lang="de-DE" sz="1200" kern="1200" dirty="0" smtClean="0">
                <a:solidFill>
                  <a:schemeClr val="tx1"/>
                </a:solidFill>
                <a:effectLst/>
                <a:latin typeface="+mn-lt"/>
                <a:ea typeface="+mn-ea"/>
                <a:cs typeface="+mn-cs"/>
              </a:rPr>
              <a:t> müssen für die Sprache der Expression von Instrumentalmusik auch im Musikdruck enthaltene ergänzende Texte (z.B. Vorwörter, Nachwörter, Kurzbiografien, Revisionsberichte) beachtet werden. Verpflichtend ist nur die Angabe der ersten Sprache. </a:t>
            </a:r>
            <a:r>
              <a:rPr lang="de-DE" sz="1200" b="1" kern="1200" dirty="0" smtClean="0">
                <a:solidFill>
                  <a:schemeClr val="tx1"/>
                </a:solidFill>
                <a:effectLst/>
                <a:latin typeface="+mn-lt"/>
                <a:ea typeface="+mn-ea"/>
                <a:cs typeface="+mn-cs"/>
              </a:rPr>
              <a:t>Es wird dringend empfohlen, den vorliegenden Sachverhalt in einer Anmerkung nach RDA 7.12 verbal zu beschreiben. </a:t>
            </a:r>
            <a:br>
              <a:rPr lang="de-DE" sz="1200" b="1" kern="1200" dirty="0" smtClean="0">
                <a:solidFill>
                  <a:schemeClr val="tx1"/>
                </a:solidFill>
                <a:effectLst/>
                <a:latin typeface="+mn-lt"/>
                <a:ea typeface="+mn-ea"/>
                <a:cs typeface="+mn-cs"/>
              </a:rPr>
            </a:br>
            <a:r>
              <a:rPr lang="de-DE" sz="1200" b="0" kern="1200" dirty="0" smtClean="0">
                <a:solidFill>
                  <a:schemeClr val="tx1"/>
                </a:solidFill>
                <a:effectLst/>
                <a:latin typeface="+mn-lt"/>
                <a:ea typeface="+mn-ea"/>
                <a:cs typeface="+mn-cs"/>
              </a:rPr>
              <a:t>(Beispiel</a:t>
            </a:r>
            <a:r>
              <a:rPr lang="de-DE" sz="1200" b="0" kern="1200" baseline="0" dirty="0" smtClean="0">
                <a:solidFill>
                  <a:schemeClr val="tx1"/>
                </a:solidFill>
                <a:effectLst/>
                <a:latin typeface="+mn-lt"/>
                <a:ea typeface="+mn-ea"/>
                <a:cs typeface="+mn-cs"/>
              </a:rPr>
              <a:t> mit Tabelle dafür im Skript, Version 09.08.2016, auf S. 26)</a:t>
            </a:r>
            <a:endParaRPr lang="de-DE" sz="1200" b="1" kern="1200" dirty="0" smtClean="0">
              <a:solidFill>
                <a:schemeClr val="tx1"/>
              </a:solidFill>
              <a:effectLst/>
              <a:latin typeface="+mn-lt"/>
              <a:ea typeface="+mn-ea"/>
              <a:cs typeface="+mn-cs"/>
            </a:endParaRPr>
          </a:p>
          <a:p>
            <a:endParaRPr lang="de-DE" sz="1200" kern="1200" dirty="0" smtClean="0">
              <a:solidFill>
                <a:schemeClr val="tx1"/>
              </a:solidFill>
              <a:latin typeface="+mn-lt"/>
              <a:ea typeface="+mn-ea"/>
              <a:cs typeface="+mn-cs"/>
            </a:endParaRPr>
          </a:p>
          <a:p>
            <a:r>
              <a:rPr lang="de-DE" sz="1200" b="1" i="1" kern="1200" dirty="0" smtClean="0">
                <a:solidFill>
                  <a:schemeClr val="tx1"/>
                </a:solidFill>
                <a:effectLst/>
                <a:latin typeface="+mn-lt"/>
                <a:ea typeface="+mn-ea"/>
                <a:cs typeface="+mn-cs"/>
              </a:rPr>
              <a:t>Wichtige Anmerkung:</a:t>
            </a:r>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Diese neue Regelung ist </a:t>
            </a:r>
            <a:r>
              <a:rPr lang="de-DE" sz="1200" b="1" i="1" kern="1200" dirty="0" smtClean="0">
                <a:solidFill>
                  <a:schemeClr val="tx1"/>
                </a:solidFill>
                <a:effectLst/>
                <a:latin typeface="+mn-lt"/>
                <a:ea typeface="+mn-ea"/>
                <a:cs typeface="+mn-cs"/>
              </a:rPr>
              <a:t>noch nicht in der Beispielsammlung von Modul 6M.03</a:t>
            </a:r>
            <a:r>
              <a:rPr lang="de-DE" sz="1200" i="1" kern="1200" dirty="0" smtClean="0">
                <a:solidFill>
                  <a:schemeClr val="tx1"/>
                </a:solidFill>
                <a:effectLst/>
                <a:latin typeface="+mn-lt"/>
                <a:ea typeface="+mn-ea"/>
                <a:cs typeface="+mn-cs"/>
              </a:rPr>
              <a:t> umgesetzt. Dort haben alle Instrumentalwerke noch den Sprachcode „</a:t>
            </a:r>
            <a:r>
              <a:rPr lang="de-DE" sz="1200" i="1" kern="1200" dirty="0" err="1" smtClean="0">
                <a:solidFill>
                  <a:schemeClr val="tx1"/>
                </a:solidFill>
                <a:effectLst/>
                <a:latin typeface="+mn-lt"/>
                <a:ea typeface="+mn-ea"/>
                <a:cs typeface="+mn-cs"/>
              </a:rPr>
              <a:t>zxx</a:t>
            </a:r>
            <a:r>
              <a:rPr lang="de-DE" sz="1200" i="1"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Es ist geplant für die Musik-Ressourcen eine weitere ERL einzubringen, nach der die in den Beispiellösungen konsequent beibehaltene Praxis weiterhin Gültigkeit besitzt. Bis zur endgültigen Entscheidung (Zustimmung oder Ablehnung durch die AG RDA) sind die Beispiellösungen an diesem Punkt abweichend von der aktuellen deutschsprachigen Toolkit-Version (August 2016).</a:t>
            </a:r>
          </a:p>
          <a:p>
            <a:r>
              <a:rPr lang="de-DE" sz="1200" i="1" kern="1200" dirty="0" smtClean="0">
                <a:solidFill>
                  <a:schemeClr val="tx1"/>
                </a:solidFill>
                <a:effectLst/>
                <a:latin typeface="+mn-lt"/>
                <a:ea typeface="+mn-ea"/>
                <a:cs typeface="+mn-cs"/>
              </a:rPr>
              <a:t>Juni 2017: der Antrag wurde von der</a:t>
            </a:r>
            <a:r>
              <a:rPr lang="de-DE" sz="1200" i="1" kern="1200" baseline="0" dirty="0" smtClean="0">
                <a:solidFill>
                  <a:schemeClr val="tx1"/>
                </a:solidFill>
                <a:effectLst/>
                <a:latin typeface="+mn-lt"/>
                <a:ea typeface="+mn-ea"/>
                <a:cs typeface="+mn-cs"/>
              </a:rPr>
              <a:t> AG RDA abgelehnt</a:t>
            </a:r>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latin typeface="+mn-lt"/>
              <a:ea typeface="+mn-ea"/>
              <a:cs typeface="+mn-cs"/>
            </a:endParaRPr>
          </a:p>
          <a:p>
            <a:endParaRPr lang="de-DE" dirty="0" smtClean="0">
              <a:solidFill>
                <a:srgbClr val="FF0000"/>
              </a:solidFill>
            </a:endParaRPr>
          </a:p>
          <a:p>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54</a:t>
            </a:fld>
            <a:endParaRPr lang="de-DE"/>
          </a:p>
        </p:txBody>
      </p:sp>
    </p:spTree>
    <p:extLst>
      <p:ext uri="{BB962C8B-B14F-4D97-AF65-F5344CB8AC3E}">
        <p14:creationId xmlns:p14="http://schemas.microsoft.com/office/powerpoint/2010/main" val="17907090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Die Sprache des Inhalts (RDA 7.12) ist kein Standardelement. Bei Musikdrucken mit Vokalmusik wird jedoch empfohlen, diese anzugeben, falls die Textunterlegung des manifestierten Werks mehrsprachig vorliegt. Die Angabe erfolgt in Sprache und Schrift der Agentur (d. h. in Deutsch). Die Formulierung kann frei gewählt werden.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Nach der neuen ERL zu RDA 6.11 (Sprache</a:t>
            </a:r>
            <a:r>
              <a:rPr lang="de-DE" sz="1200" kern="1200" baseline="0" dirty="0" smtClean="0">
                <a:solidFill>
                  <a:schemeClr val="tx1"/>
                </a:solidFill>
                <a:effectLst/>
                <a:latin typeface="+mn-lt"/>
                <a:ea typeface="+mn-ea"/>
                <a:cs typeface="+mn-cs"/>
              </a:rPr>
              <a:t> der Expression)</a:t>
            </a:r>
            <a:r>
              <a:rPr lang="de-DE" sz="1200" kern="1200" dirty="0" smtClean="0">
                <a:solidFill>
                  <a:schemeClr val="tx1"/>
                </a:solidFill>
                <a:effectLst/>
                <a:latin typeface="+mn-lt"/>
                <a:ea typeface="+mn-ea"/>
                <a:cs typeface="+mn-cs"/>
              </a:rPr>
              <a:t> müssen für die Sprache der Expression von Instrumentalmusik auch im Musikdruck enthaltene ergänzende Texte (z.B. Vorwörter, Nachwörter, Kurzbiografien, Revisionsberichte) beachtet werden. Verpflichtend ist nur die Angabe der ersten Sprache.</a:t>
            </a:r>
            <a:br>
              <a:rPr lang="de-DE" sz="1200" kern="1200" dirty="0" smtClean="0">
                <a:solidFill>
                  <a:schemeClr val="tx1"/>
                </a:solidFill>
                <a:effectLst/>
                <a:latin typeface="+mn-lt"/>
                <a:ea typeface="+mn-ea"/>
                <a:cs typeface="+mn-cs"/>
              </a:rPr>
            </a:br>
            <a:r>
              <a:rPr lang="de-DE" sz="1200" b="0" kern="1200" dirty="0" smtClean="0">
                <a:solidFill>
                  <a:schemeClr val="tx1"/>
                </a:solidFill>
                <a:effectLst/>
                <a:latin typeface="+mn-lt"/>
                <a:ea typeface="+mn-ea"/>
                <a:cs typeface="+mn-cs"/>
              </a:rPr>
              <a:t>Es wird dringend empfohlen, den vorliegenden Sachverhalt in einer Anmerkung nach RDA 7.12 verbal zu beschreiben</a:t>
            </a:r>
            <a:r>
              <a:rPr lang="de-DE"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Bei </a:t>
            </a:r>
            <a:r>
              <a:rPr lang="de-DE" sz="1200" b="1" kern="1200" dirty="0" smtClean="0">
                <a:solidFill>
                  <a:schemeClr val="tx1"/>
                </a:solidFill>
                <a:latin typeface="+mn-lt"/>
                <a:ea typeface="+mn-ea"/>
                <a:cs typeface="+mn-cs"/>
              </a:rPr>
              <a:t>nicht lateinischer Schrift der vorliegenden Sprache(n</a:t>
            </a:r>
            <a:r>
              <a:rPr lang="de-DE" sz="1200" kern="1200" dirty="0" smtClean="0">
                <a:solidFill>
                  <a:schemeClr val="tx1"/>
                </a:solidFill>
                <a:latin typeface="+mn-lt"/>
                <a:ea typeface="+mn-ea"/>
                <a:cs typeface="+mn-cs"/>
              </a:rPr>
              <a:t>) ist die </a:t>
            </a:r>
            <a:r>
              <a:rPr lang="de-DE" sz="1200" b="1" kern="1200" dirty="0" smtClean="0">
                <a:solidFill>
                  <a:schemeClr val="tx1"/>
                </a:solidFill>
                <a:latin typeface="+mn-lt"/>
                <a:ea typeface="+mn-ea"/>
                <a:cs typeface="+mn-cs"/>
              </a:rPr>
              <a:t>Schrift</a:t>
            </a:r>
            <a:r>
              <a:rPr lang="de-DE" sz="1200" kern="1200" dirty="0" smtClean="0">
                <a:solidFill>
                  <a:schemeClr val="tx1"/>
                </a:solidFill>
                <a:latin typeface="+mn-lt"/>
                <a:ea typeface="+mn-ea"/>
                <a:cs typeface="+mn-cs"/>
              </a:rPr>
              <a:t> immer als </a:t>
            </a:r>
            <a:r>
              <a:rPr lang="de-DE" sz="1200" b="1" kern="1200" dirty="0" smtClean="0">
                <a:solidFill>
                  <a:schemeClr val="tx1"/>
                </a:solidFill>
                <a:latin typeface="+mn-lt"/>
                <a:ea typeface="+mn-ea"/>
                <a:cs typeface="+mn-cs"/>
              </a:rPr>
              <a:t>Standardelement</a:t>
            </a:r>
            <a:r>
              <a:rPr lang="de-DE" sz="1200" kern="1200" dirty="0" smtClean="0">
                <a:solidFill>
                  <a:schemeClr val="tx1"/>
                </a:solidFill>
                <a:latin typeface="+mn-lt"/>
                <a:ea typeface="+mn-ea"/>
                <a:cs typeface="+mn-cs"/>
              </a:rPr>
              <a:t> anzugeben (vgl. RDA 7.13.2 D-A-CH)</a:t>
            </a:r>
            <a:r>
              <a:rPr lang="de-DE" sz="1200" kern="1200" baseline="0" dirty="0" smtClean="0">
                <a:solidFill>
                  <a:schemeClr val="tx1"/>
                </a:solidFill>
                <a:latin typeface="+mn-lt"/>
                <a:ea typeface="+mn-ea"/>
                <a:cs typeface="+mn-cs"/>
              </a:rPr>
              <a:t> -&gt;</a:t>
            </a:r>
            <a:r>
              <a:rPr lang="de-DE" sz="1200" kern="1200" dirty="0" smtClean="0">
                <a:solidFill>
                  <a:schemeClr val="tx1"/>
                </a:solidFill>
                <a:latin typeface="+mn-lt"/>
                <a:ea typeface="+mn-ea"/>
                <a:cs typeface="+mn-cs"/>
              </a:rPr>
              <a:t> MAB 516b</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55</a:t>
            </a:fld>
            <a:endParaRPr lang="de-DE"/>
          </a:p>
        </p:txBody>
      </p:sp>
    </p:spTree>
    <p:extLst>
      <p:ext uri="{BB962C8B-B14F-4D97-AF65-F5344CB8AC3E}">
        <p14:creationId xmlns:p14="http://schemas.microsoft.com/office/powerpoint/2010/main" val="29549760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Die Form der Musiknotation gehört nicht zu den Standardelementen. Sie wird definiert als</a:t>
            </a:r>
            <a:r>
              <a:rPr lang="de-DE" sz="1200" i="1" kern="1200" dirty="0" smtClean="0">
                <a:solidFill>
                  <a:schemeClr val="tx1"/>
                </a:solidFill>
                <a:latin typeface="+mn-lt"/>
                <a:ea typeface="+mn-ea"/>
                <a:cs typeface="+mn-cs"/>
              </a:rPr>
              <a:t> „ein Satz von Zeichen und/oder Symbolen, der verwendet wird, um den musikalischen Inhalt einer Ressource auszudrücken“ </a:t>
            </a:r>
            <a:r>
              <a:rPr lang="de-DE" sz="1200" kern="1200" dirty="0" smtClean="0">
                <a:solidFill>
                  <a:schemeClr val="tx1"/>
                </a:solidFill>
                <a:latin typeface="+mn-lt"/>
                <a:ea typeface="+mn-ea"/>
                <a:cs typeface="+mn-cs"/>
              </a:rPr>
              <a:t>(RDA Glossar).</a:t>
            </a:r>
          </a:p>
          <a:p>
            <a:r>
              <a:rPr lang="de-DE" sz="1200" kern="1200" dirty="0" smtClean="0">
                <a:solidFill>
                  <a:schemeClr val="tx1"/>
                </a:solidFill>
                <a:latin typeface="+mn-lt"/>
                <a:ea typeface="+mn-ea"/>
                <a:cs typeface="+mn-cs"/>
              </a:rPr>
              <a:t> </a:t>
            </a:r>
          </a:p>
          <a:p>
            <a:pPr algn="just"/>
            <a:r>
              <a:rPr lang="de-DE" sz="1200" kern="1200" dirty="0" smtClean="0">
                <a:solidFill>
                  <a:schemeClr val="tx1"/>
                </a:solidFill>
                <a:latin typeface="+mn-lt"/>
                <a:ea typeface="+mn-ea"/>
                <a:cs typeface="+mn-cs"/>
              </a:rPr>
              <a:t>Die Erfassung der vorliegenden Form(en) der Musiknotation erfolgt durch die Verwendung des zutreffenden bzw. der zutreffenden Termini, die unter RDA 7.13.3.3 aufgeführt sind. </a:t>
            </a:r>
          </a:p>
          <a:p>
            <a:endParaRPr lang="de-DE" sz="1200" kern="1200" dirty="0" smtClean="0">
              <a:solidFill>
                <a:schemeClr val="tx1"/>
              </a:solidFill>
              <a:latin typeface="+mn-lt"/>
              <a:ea typeface="+mn-ea"/>
              <a:cs typeface="+mn-cs"/>
            </a:endParaRPr>
          </a:p>
          <a:p>
            <a:pPr algn="just"/>
            <a:r>
              <a:rPr lang="de-DE" sz="1200" kern="1200" dirty="0" smtClean="0">
                <a:solidFill>
                  <a:schemeClr val="tx1"/>
                </a:solidFill>
                <a:effectLst/>
                <a:latin typeface="+mn-lt"/>
                <a:ea typeface="+mn-ea"/>
                <a:cs typeface="+mn-cs"/>
              </a:rPr>
              <a:t>Bei Unsicherheiten zur korrekten Verwendung der Termini sind das RDA Glossar oder auch einschlägige musikspezifische Nachschlagewerke heranzuziehen. Es wird empfohlen, die Form der Musiknotation immer anzugeben, falls die zu erschließende Manifestation nicht in der modernen westlichen Notenschrift gedruckt worden ist, gemeint sind damit Noten- und Pausenzeichen auf parallelen Linien im Terzabstand in g-, f- oder c-Schlüsselung. Das heißt, der in RDA vorhandene Terminus „Liniennotation” wird im Regelfall der Katalogisierung von Musiknoten nicht vergeben. Die Nutzung dieses Terminus wird empfohlen, falls weitere Musiknotationen, Symbole oder Zeichen, die musikalische Inhalte ausdrücken, vorkommen. Alle anderen Termini sollten bei Vorliegen im Musikdruck immer angegeben werden</a:t>
            </a:r>
            <a:r>
              <a:rPr lang="de-DE" sz="1200" kern="1200" dirty="0" smtClean="0">
                <a:solidFill>
                  <a:schemeClr val="tx1"/>
                </a:solidFill>
                <a:latin typeface="+mn-lt"/>
                <a:ea typeface="+mn-ea"/>
                <a:cs typeface="+mn-cs"/>
              </a:rPr>
              <a:t>.</a:t>
            </a:r>
          </a:p>
          <a:p>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56</a:t>
            </a:fld>
            <a:endParaRPr lang="de-DE"/>
          </a:p>
        </p:txBody>
      </p:sp>
    </p:spTree>
    <p:extLst>
      <p:ext uri="{BB962C8B-B14F-4D97-AF65-F5344CB8AC3E}">
        <p14:creationId xmlns:p14="http://schemas.microsoft.com/office/powerpoint/2010/main" val="8236793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Falls mehrere Termini zur Bestimmung der Notationsformen auf die Ressource zutreffen, ist der spezifischere Begriff (z. B. Tonic-Sol-Fa statt Solmisation) zu wählen. Details zur Notation (RDA 7.13.3.4) können bei Bedarf im Freitext angegeben werden.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algn="just"/>
            <a:r>
              <a:rPr lang="de-DE" sz="1200" kern="1200" dirty="0" smtClean="0">
                <a:solidFill>
                  <a:schemeClr val="tx1"/>
                </a:solidFill>
                <a:latin typeface="+mn-lt"/>
                <a:ea typeface="+mn-ea"/>
                <a:cs typeface="+mn-cs"/>
              </a:rPr>
              <a:t>Der Terminus „Liniennotation“  wird angegeben, wenn weitere Musiknotationen, Symbole oder Zeichen, die musikalische Inhalte ausdrücken, vorkommen. </a:t>
            </a:r>
          </a:p>
          <a:p>
            <a:pPr algn="just"/>
            <a:endParaRPr lang="de-DE" sz="1200" kern="1200" dirty="0" smtClean="0">
              <a:solidFill>
                <a:schemeClr val="tx1"/>
              </a:solidFill>
              <a:latin typeface="+mn-lt"/>
              <a:ea typeface="+mn-ea"/>
              <a:cs typeface="+mn-cs"/>
            </a:endParaRPr>
          </a:p>
          <a:p>
            <a:pPr algn="l"/>
            <a:r>
              <a:rPr lang="de-DE" sz="1200" b="1" kern="1200" dirty="0" smtClean="0">
                <a:solidFill>
                  <a:schemeClr val="tx1"/>
                </a:solidFill>
                <a:latin typeface="+mn-lt"/>
                <a:ea typeface="+mn-ea"/>
                <a:cs typeface="+mn-cs"/>
              </a:rPr>
              <a:t>Ausnahmen:</a:t>
            </a:r>
            <a:br>
              <a:rPr lang="de-DE" sz="1200" b="1" kern="1200" dirty="0" smtClean="0">
                <a:solidFill>
                  <a:schemeClr val="tx1"/>
                </a:solidFill>
                <a:latin typeface="+mn-lt"/>
                <a:ea typeface="+mn-ea"/>
                <a:cs typeface="+mn-cs"/>
              </a:rPr>
            </a:br>
            <a:r>
              <a:rPr lang="de-DE" sz="1200" b="0" kern="1200" dirty="0" smtClean="0">
                <a:solidFill>
                  <a:schemeClr val="tx1"/>
                </a:solidFill>
                <a:latin typeface="+mn-lt"/>
                <a:ea typeface="+mn-ea"/>
                <a:cs typeface="+mn-cs"/>
              </a:rPr>
              <a:t>Musikdrucke</a:t>
            </a:r>
            <a:r>
              <a:rPr lang="de-DE" sz="1200" b="0" kern="1200" baseline="0" dirty="0" smtClean="0">
                <a:solidFill>
                  <a:schemeClr val="tx1"/>
                </a:solidFill>
                <a:latin typeface="+mn-lt"/>
                <a:ea typeface="+mn-ea"/>
                <a:cs typeface="+mn-cs"/>
              </a:rPr>
              <a:t> mit</a:t>
            </a:r>
            <a:r>
              <a:rPr lang="de-DE" sz="1200" b="1" kern="1200" baseline="0" dirty="0" smtClean="0">
                <a:solidFill>
                  <a:schemeClr val="tx1"/>
                </a:solidFill>
                <a:latin typeface="+mn-lt"/>
                <a:ea typeface="+mn-ea"/>
                <a:cs typeface="+mn-cs"/>
              </a:rPr>
              <a:t> taktiler Notation </a:t>
            </a:r>
            <a:r>
              <a:rPr lang="de-DE" sz="1200" b="0" kern="1200" baseline="0" dirty="0" smtClean="0">
                <a:solidFill>
                  <a:schemeClr val="tx1"/>
                </a:solidFill>
                <a:latin typeface="+mn-lt"/>
                <a:ea typeface="+mn-ea"/>
                <a:cs typeface="+mn-cs"/>
              </a:rPr>
              <a:t>sind gemäß RDA 7.13.4.3 (z. B. Braille-Musikschrift) zu erfassen.</a:t>
            </a:r>
          </a:p>
          <a:p>
            <a:pPr algn="l"/>
            <a:endParaRPr lang="de-DE" sz="1200" b="0" kern="1200" baseline="0" dirty="0" smtClean="0">
              <a:solidFill>
                <a:schemeClr val="tx1"/>
              </a:solidFill>
              <a:latin typeface="+mn-lt"/>
              <a:ea typeface="+mn-ea"/>
              <a:cs typeface="+mn-cs"/>
            </a:endParaRPr>
          </a:p>
          <a:p>
            <a:pPr algn="l"/>
            <a:r>
              <a:rPr lang="de-DE" sz="1200" b="0" kern="1200" baseline="0" dirty="0" smtClean="0">
                <a:solidFill>
                  <a:schemeClr val="tx1"/>
                </a:solidFill>
                <a:latin typeface="+mn-lt"/>
                <a:ea typeface="+mn-ea"/>
                <a:cs typeface="+mn-cs"/>
              </a:rPr>
              <a:t>Für Ressourcen mit </a:t>
            </a:r>
            <a:r>
              <a:rPr lang="de-DE" sz="1200" b="1" kern="1200" baseline="0" dirty="0" smtClean="0">
                <a:solidFill>
                  <a:schemeClr val="tx1"/>
                </a:solidFill>
                <a:latin typeface="+mn-lt"/>
                <a:ea typeface="+mn-ea"/>
                <a:cs typeface="+mn-cs"/>
              </a:rPr>
              <a:t>digital kodierter Musiknotation </a:t>
            </a:r>
            <a:r>
              <a:rPr lang="de-DE" sz="1200" b="0" kern="1200" baseline="0" dirty="0" smtClean="0">
                <a:solidFill>
                  <a:schemeClr val="tx1"/>
                </a:solidFill>
                <a:latin typeface="+mn-lt"/>
                <a:ea typeface="+mn-ea"/>
                <a:cs typeface="+mn-cs"/>
              </a:rPr>
              <a:t>sind die Grundregeln gemäß RDA 3.19.1 zu beachten.</a:t>
            </a:r>
            <a:endParaRPr lang="de-DE" sz="1200" b="1"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57</a:t>
            </a:fld>
            <a:endParaRPr lang="de-DE"/>
          </a:p>
        </p:txBody>
      </p:sp>
    </p:spTree>
    <p:extLst>
      <p:ext uri="{BB962C8B-B14F-4D97-AF65-F5344CB8AC3E}">
        <p14:creationId xmlns:p14="http://schemas.microsoft.com/office/powerpoint/2010/main" val="2438799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pPr algn="ctr"/>
            <a:r>
              <a:rPr lang="de-DE" sz="1200" b="0" kern="1200" dirty="0" smtClean="0">
                <a:solidFill>
                  <a:schemeClr val="tx1"/>
                </a:solidFill>
                <a:latin typeface="+mn-lt"/>
                <a:ea typeface="+mn-ea"/>
                <a:cs typeface="+mn-cs"/>
              </a:rPr>
              <a:t>Die auf </a:t>
            </a:r>
            <a:r>
              <a:rPr lang="de-DE" sz="1200" b="1" kern="1200" dirty="0" smtClean="0">
                <a:solidFill>
                  <a:schemeClr val="tx1"/>
                </a:solidFill>
                <a:latin typeface="+mn-lt"/>
                <a:ea typeface="+mn-ea"/>
                <a:cs typeface="+mn-cs"/>
              </a:rPr>
              <a:t>dieser Notizseite</a:t>
            </a:r>
            <a:r>
              <a:rPr lang="de-DE" sz="1200" b="1" kern="1200" baseline="0" dirty="0" smtClean="0">
                <a:solidFill>
                  <a:schemeClr val="tx1"/>
                </a:solidFill>
                <a:latin typeface="+mn-lt"/>
                <a:ea typeface="+mn-ea"/>
                <a:cs typeface="+mn-cs"/>
              </a:rPr>
              <a:t> nicht genannten Begriffe werden auf eigenen Folien </a:t>
            </a:r>
            <a:r>
              <a:rPr lang="de-DE" sz="1200" b="0" kern="1200" baseline="0" dirty="0" smtClean="0">
                <a:solidFill>
                  <a:schemeClr val="tx1"/>
                </a:solidFill>
                <a:latin typeface="+mn-lt"/>
                <a:ea typeface="+mn-ea"/>
                <a:cs typeface="+mn-cs"/>
              </a:rPr>
              <a:t>erläutert.</a:t>
            </a:r>
            <a:endParaRPr lang="de-DE" sz="1200" b="0" kern="1200" dirty="0" smtClean="0">
              <a:solidFill>
                <a:schemeClr val="tx1"/>
              </a:solidFill>
              <a:latin typeface="+mn-lt"/>
              <a:ea typeface="+mn-ea"/>
              <a:cs typeface="+mn-cs"/>
            </a:endParaRPr>
          </a:p>
          <a:p>
            <a:pPr algn="just"/>
            <a:r>
              <a:rPr lang="de-DE" sz="1200" b="1" kern="1200" dirty="0" smtClean="0">
                <a:solidFill>
                  <a:schemeClr val="tx1"/>
                </a:solidFill>
                <a:latin typeface="+mn-lt"/>
                <a:ea typeface="+mn-ea"/>
                <a:cs typeface="+mn-cs"/>
              </a:rPr>
              <a:t>Chorbuch</a:t>
            </a:r>
            <a:r>
              <a:rPr lang="de-DE" sz="1200" kern="1200" dirty="0" smtClean="0">
                <a:solidFill>
                  <a:schemeClr val="tx1"/>
                </a:solidFill>
                <a:latin typeface="+mn-lt"/>
                <a:ea typeface="+mn-ea"/>
                <a:cs typeface="+mn-cs"/>
              </a:rPr>
              <a:t> wird verwendet für „</a:t>
            </a:r>
            <a:r>
              <a:rPr lang="de-DE" sz="1200" i="1" kern="1200" dirty="0" smtClean="0">
                <a:solidFill>
                  <a:schemeClr val="tx1"/>
                </a:solidFill>
                <a:latin typeface="+mn-lt"/>
                <a:ea typeface="+mn-ea"/>
                <a:cs typeface="+mn-cs"/>
              </a:rPr>
              <a:t>ein großes Musikbuch, das gemacht wurde, um auf einem Ständer vor dem Chor platziert zu werden. Jede Stimme ist separat notiert, normalerweise in der Zusammenstellung, die die Sopran- und Tenorstimmen auf der Rückseite eines Blattes und die Alt- und Bass-Stimmen auf der Vorderseite des nächsten Blattes präsentiert, wenn das Buch geöffnet ist.</a:t>
            </a:r>
            <a:r>
              <a:rPr lang="de-DE" sz="1200" kern="1200" dirty="0" smtClean="0">
                <a:solidFill>
                  <a:schemeClr val="tx1"/>
                </a:solidFill>
                <a:latin typeface="+mn-lt"/>
                <a:ea typeface="+mn-ea"/>
                <a:cs typeface="+mn-cs"/>
              </a:rPr>
              <a:t>” (Zitat RDA Glossar).</a:t>
            </a:r>
          </a:p>
          <a:p>
            <a:pPr algn="just"/>
            <a:r>
              <a:rPr lang="de-DE" sz="1200" kern="1200" dirty="0" smtClean="0">
                <a:solidFill>
                  <a:schemeClr val="tx1"/>
                </a:solidFill>
                <a:latin typeface="+mn-lt"/>
                <a:ea typeface="+mn-ea"/>
                <a:cs typeface="+mn-cs"/>
              </a:rPr>
              <a:t>Hierunter sind nur die </a:t>
            </a:r>
            <a:r>
              <a:rPr lang="de-DE" sz="1200" b="1" kern="1200" dirty="0" smtClean="0">
                <a:solidFill>
                  <a:schemeClr val="tx1"/>
                </a:solidFill>
                <a:latin typeface="+mn-lt"/>
                <a:ea typeface="+mn-ea"/>
                <a:cs typeface="+mn-cs"/>
              </a:rPr>
              <a:t>historischen Chorbücher </a:t>
            </a:r>
            <a:r>
              <a:rPr lang="de-DE" sz="1200" kern="1200" dirty="0" smtClean="0">
                <a:solidFill>
                  <a:schemeClr val="tx1"/>
                </a:solidFill>
                <a:latin typeface="+mn-lt"/>
                <a:ea typeface="+mn-ea"/>
                <a:cs typeface="+mn-cs"/>
              </a:rPr>
              <a:t>zu zählen. Verlagsausgaben von Zusammenstellungen mit übergeordnetem Titel unter Verwendung der Bezeichnung „Chormusik“ (wie bspw. Freiburger Chorbuch, Chorbuch Romantik, Chorbuch zum Gotteslob) erhalten niemals die musikalische Ausgabeform „Chorbuch”. Im Regelfall werden diese Zusammenstellungen mit Musik für Chöre den Terminus Partitur erhalten.</a:t>
            </a:r>
          </a:p>
          <a:p>
            <a:endParaRPr lang="de-DE" sz="1200" kern="1200" dirty="0" smtClean="0">
              <a:solidFill>
                <a:schemeClr val="tx1"/>
              </a:solidFill>
              <a:latin typeface="+mn-lt"/>
              <a:ea typeface="+mn-ea"/>
              <a:cs typeface="+mn-cs"/>
            </a:endParaRPr>
          </a:p>
          <a:p>
            <a:pPr algn="just"/>
            <a:r>
              <a:rPr lang="de-DE" sz="1200" b="1" kern="1200" dirty="0" smtClean="0">
                <a:solidFill>
                  <a:schemeClr val="tx1"/>
                </a:solidFill>
                <a:latin typeface="+mn-lt"/>
                <a:ea typeface="+mn-ea"/>
                <a:cs typeface="+mn-cs"/>
              </a:rPr>
              <a:t>Klavier-Direktionsstimme/</a:t>
            </a:r>
            <a:r>
              <a:rPr lang="de-DE" sz="1200" b="1" kern="1200" dirty="0" err="1" smtClean="0">
                <a:solidFill>
                  <a:schemeClr val="tx1"/>
                </a:solidFill>
                <a:latin typeface="+mn-lt"/>
                <a:ea typeface="+mn-ea"/>
                <a:cs typeface="+mn-cs"/>
              </a:rPr>
              <a:t>Violin</a:t>
            </a:r>
            <a:r>
              <a:rPr lang="de-DE" sz="1200" b="1" kern="1200" dirty="0" smtClean="0">
                <a:solidFill>
                  <a:schemeClr val="tx1"/>
                </a:solidFill>
                <a:latin typeface="+mn-lt"/>
                <a:ea typeface="+mn-ea"/>
                <a:cs typeface="+mn-cs"/>
              </a:rPr>
              <a:t>-Direktionsstimme</a:t>
            </a:r>
            <a:r>
              <a:rPr lang="de-DE" sz="1200" kern="1200" dirty="0" smtClean="0">
                <a:solidFill>
                  <a:schemeClr val="tx1"/>
                </a:solidFill>
                <a:latin typeface="+mn-lt"/>
                <a:ea typeface="+mn-ea"/>
                <a:cs typeface="+mn-cs"/>
              </a:rPr>
              <a:t>  wird verwendet für „e</a:t>
            </a:r>
            <a:r>
              <a:rPr lang="de-DE" sz="1200" i="1" kern="1200" dirty="0" smtClean="0">
                <a:solidFill>
                  <a:schemeClr val="tx1"/>
                </a:solidFill>
                <a:latin typeface="+mn-lt"/>
                <a:ea typeface="+mn-ea"/>
                <a:cs typeface="+mn-cs"/>
              </a:rPr>
              <a:t>ine Aufführungsstimme für einen Ausführenden am Klavier/für einen </a:t>
            </a:r>
            <a:r>
              <a:rPr lang="de-DE" sz="1200" i="1" kern="1200" dirty="0" err="1" smtClean="0">
                <a:solidFill>
                  <a:schemeClr val="tx1"/>
                </a:solidFill>
                <a:latin typeface="+mn-lt"/>
                <a:ea typeface="+mn-ea"/>
                <a:cs typeface="+mn-cs"/>
              </a:rPr>
              <a:t>Violinenspieler</a:t>
            </a:r>
            <a:r>
              <a:rPr lang="de-DE" sz="1200" i="1" kern="1200" dirty="0" smtClean="0">
                <a:solidFill>
                  <a:schemeClr val="tx1"/>
                </a:solidFill>
                <a:latin typeface="+mn-lt"/>
                <a:ea typeface="+mn-ea"/>
                <a:cs typeface="+mn-cs"/>
              </a:rPr>
              <a:t> in einem Ensemble mit Einsätzen für die anderen Instrumente, die den Ausführenden dieser Stimme ebenfalls in die Lage versetzen zu dirigieren/</a:t>
            </a:r>
            <a:r>
              <a:rPr lang="de-DE" sz="1200" i="1" kern="1200" baseline="0" dirty="0" smtClean="0">
                <a:solidFill>
                  <a:schemeClr val="tx1"/>
                </a:solidFill>
                <a:latin typeface="+mn-lt"/>
                <a:ea typeface="+mn-ea"/>
                <a:cs typeface="+mn-cs"/>
              </a:rPr>
              <a:t>dem Musiker ermöglichen auch zu dirigieren</a:t>
            </a:r>
            <a:r>
              <a:rPr lang="de-DE" sz="1200" i="1" kern="1200" dirty="0" smtClean="0">
                <a:solidFill>
                  <a:schemeClr val="tx1"/>
                </a:solidFill>
                <a:latin typeface="+mn-lt"/>
                <a:ea typeface="+mn-ea"/>
                <a:cs typeface="+mn-cs"/>
              </a:rPr>
              <a:t>.</a:t>
            </a:r>
            <a:r>
              <a:rPr lang="de-DE" sz="1200" kern="1200" dirty="0" smtClean="0">
                <a:solidFill>
                  <a:schemeClr val="tx1"/>
                </a:solidFill>
                <a:latin typeface="+mn-lt"/>
                <a:ea typeface="+mn-ea"/>
                <a:cs typeface="+mn-cs"/>
              </a:rPr>
              <a:t>”</a:t>
            </a:r>
            <a:r>
              <a:rPr lang="de-DE" sz="1200" i="1"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(kombiniertes Zitat RDA Glossar)</a:t>
            </a:r>
          </a:p>
          <a:p>
            <a:r>
              <a:rPr lang="de-DE" sz="1200" kern="1200" dirty="0" smtClean="0">
                <a:solidFill>
                  <a:schemeClr val="tx1"/>
                </a:solidFill>
                <a:latin typeface="+mn-lt"/>
                <a:ea typeface="+mn-ea"/>
                <a:cs typeface="+mn-cs"/>
              </a:rPr>
              <a:t> </a:t>
            </a:r>
          </a:p>
          <a:p>
            <a:pPr algn="just"/>
            <a:r>
              <a:rPr lang="de-DE" sz="1200" b="1" kern="1200" dirty="0" err="1" smtClean="0">
                <a:solidFill>
                  <a:schemeClr val="tx1"/>
                </a:solidFill>
                <a:latin typeface="+mn-lt"/>
                <a:ea typeface="+mn-ea"/>
                <a:cs typeface="+mn-cs"/>
              </a:rPr>
              <a:t>Particell</a:t>
            </a:r>
            <a:r>
              <a:rPr lang="de-DE" sz="1200" kern="1200" dirty="0" smtClean="0">
                <a:solidFill>
                  <a:schemeClr val="tx1"/>
                </a:solidFill>
                <a:latin typeface="+mn-lt"/>
                <a:ea typeface="+mn-ea"/>
                <a:cs typeface="+mn-cs"/>
              </a:rPr>
              <a:t> wird verwendet für „</a:t>
            </a:r>
            <a:r>
              <a:rPr lang="de-DE" sz="1200" i="1" kern="1200" dirty="0" smtClean="0">
                <a:solidFill>
                  <a:schemeClr val="tx1"/>
                </a:solidFill>
                <a:latin typeface="+mn-lt"/>
                <a:ea typeface="+mn-ea"/>
                <a:cs typeface="+mn-cs"/>
              </a:rPr>
              <a:t>eine Partitur, in der die Anzahl der Notensysteme auf zwei oder wenige reduziert ist, und die im Allgemeinen nach instrumentalen Passagen oder Vokalstimmen und oft mit Einsätzen für einzelne Stimmen geordnet ist.</a:t>
            </a:r>
            <a:r>
              <a:rPr lang="de-DE" sz="1200" kern="1200" dirty="0" smtClean="0">
                <a:solidFill>
                  <a:schemeClr val="tx1"/>
                </a:solidFill>
                <a:latin typeface="+mn-lt"/>
                <a:ea typeface="+mn-ea"/>
                <a:cs typeface="+mn-cs"/>
              </a:rPr>
              <a:t>”</a:t>
            </a:r>
            <a:r>
              <a:rPr lang="de-DE" sz="1200" i="1"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(Zitat RDA Glossar)</a:t>
            </a:r>
          </a:p>
          <a:p>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Table Book</a:t>
            </a:r>
            <a:r>
              <a:rPr lang="de-DE" sz="1200" kern="1200" dirty="0" smtClean="0">
                <a:solidFill>
                  <a:schemeClr val="tx1"/>
                </a:solidFill>
                <a:effectLst/>
                <a:latin typeface="+mn-lt"/>
                <a:ea typeface="+mn-ea"/>
                <a:cs typeface="+mn-cs"/>
              </a:rPr>
              <a:t> wird verwendet für „</a:t>
            </a:r>
            <a:r>
              <a:rPr lang="de-DE" sz="1200" i="1" kern="1200" dirty="0" smtClean="0">
                <a:solidFill>
                  <a:schemeClr val="tx1"/>
                </a:solidFill>
                <a:effectLst/>
                <a:latin typeface="+mn-lt"/>
                <a:ea typeface="+mn-ea"/>
                <a:cs typeface="+mn-cs"/>
              </a:rPr>
              <a:t>ein Musikbuch, das dazu gedacht ist, auf einem Tisch platziert und so gelegt zu werden, dass die Ausführenden ihre Stimmen lesen können, während sie am oder um den Tisch sitzen oder stehen. Jede Stimme ist getrennt notiert, normalerweise in einer Anordnung, die wenn das Buch geöffnet ist, verschiedene Stimmen in seitenverkehrten und senkrechten Positionen präsentiert.” </a:t>
            </a:r>
            <a:r>
              <a:rPr lang="de-DE" sz="1200" kern="1200" dirty="0" smtClean="0">
                <a:solidFill>
                  <a:schemeClr val="tx1"/>
                </a:solidFill>
                <a:effectLst/>
                <a:latin typeface="+mn-lt"/>
                <a:ea typeface="+mn-ea"/>
                <a:cs typeface="+mn-cs"/>
              </a:rPr>
              <a:t>(Zitat RDA Glossar)</a:t>
            </a:r>
          </a:p>
        </p:txBody>
      </p:sp>
      <p:sp>
        <p:nvSpPr>
          <p:cNvPr id="4" name="Foliennummernplatzhalter 3"/>
          <p:cNvSpPr>
            <a:spLocks noGrp="1"/>
          </p:cNvSpPr>
          <p:nvPr>
            <p:ph type="sldNum" sz="quarter" idx="10"/>
          </p:nvPr>
        </p:nvSpPr>
        <p:spPr/>
        <p:txBody>
          <a:bodyPr/>
          <a:lstStyle/>
          <a:p>
            <a:fld id="{5F9F8FF6-6F64-48B5-AF7B-675846B3447E}" type="slidenum">
              <a:rPr lang="de-DE" smtClean="0"/>
              <a:pPr/>
              <a:t>58</a:t>
            </a:fld>
            <a:endParaRPr lang="de-DE"/>
          </a:p>
        </p:txBody>
      </p:sp>
    </p:spTree>
    <p:extLst>
      <p:ext uri="{BB962C8B-B14F-4D97-AF65-F5344CB8AC3E}">
        <p14:creationId xmlns:p14="http://schemas.microsoft.com/office/powerpoint/2010/main" val="29583235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effectLst/>
                <a:latin typeface="+mn-lt"/>
                <a:ea typeface="+mn-ea"/>
                <a:cs typeface="+mn-cs"/>
              </a:rPr>
              <a:t>Diese Termini werden nach RDA-Definition für die Angabe der musikalischen Ausgabeform </a:t>
            </a:r>
            <a:r>
              <a:rPr lang="de-DE" sz="1200" b="1" kern="1200" dirty="0" smtClean="0">
                <a:solidFill>
                  <a:schemeClr val="tx1"/>
                </a:solidFill>
                <a:effectLst/>
                <a:latin typeface="+mn-lt"/>
                <a:ea typeface="+mn-ea"/>
                <a:cs typeface="+mn-cs"/>
              </a:rPr>
              <a:t>im Singular verwendet</a:t>
            </a:r>
            <a:r>
              <a:rPr lang="de-DE" sz="1200" kern="1200" dirty="0" smtClean="0">
                <a:solidFill>
                  <a:schemeClr val="tx1"/>
                </a:solidFill>
                <a:effectLst/>
                <a:latin typeface="+mn-lt"/>
                <a:ea typeface="+mn-ea"/>
                <a:cs typeface="+mn-cs"/>
              </a:rPr>
              <a:t>. </a:t>
            </a:r>
          </a:p>
          <a:p>
            <a:endParaRPr lang="de-DE" sz="1200" kern="1200" dirty="0" smtClean="0">
              <a:solidFill>
                <a:schemeClr val="tx1"/>
              </a:solidFill>
              <a:effectLst/>
              <a:latin typeface="+mn-lt"/>
              <a:ea typeface="+mn-ea"/>
              <a:cs typeface="+mn-cs"/>
            </a:endParaRPr>
          </a:p>
          <a:p>
            <a:pPr algn="just"/>
            <a:r>
              <a:rPr lang="de-DE" sz="1200" kern="1200" dirty="0" smtClean="0">
                <a:solidFill>
                  <a:schemeClr val="tx1"/>
                </a:solidFill>
                <a:effectLst/>
                <a:latin typeface="+mn-lt"/>
                <a:ea typeface="+mn-ea"/>
                <a:cs typeface="+mn-cs"/>
              </a:rPr>
              <a:t>Fiktives Beispiel</a:t>
            </a:r>
            <a:r>
              <a:rPr lang="de-DE" sz="1200" kern="1200" baseline="0" dirty="0" smtClean="0">
                <a:solidFill>
                  <a:schemeClr val="tx1"/>
                </a:solidFill>
                <a:effectLst/>
                <a:latin typeface="+mn-lt"/>
                <a:ea typeface="+mn-ea"/>
                <a:cs typeface="+mn-cs"/>
              </a:rPr>
              <a:t> für Mehrfachnennung: Partitur für Chor a cappella mit unterlegtem Klavierauszug für Probenzwecke in einem Band</a:t>
            </a:r>
            <a:endParaRPr lang="de-DE" sz="1200" kern="1200" dirty="0" smtClean="0">
              <a:solidFill>
                <a:schemeClr val="tx1"/>
              </a:solidFill>
              <a:effectLst/>
              <a:latin typeface="+mn-lt"/>
              <a:ea typeface="+mn-ea"/>
              <a:cs typeface="+mn-cs"/>
            </a:endParaRPr>
          </a:p>
          <a:p>
            <a:pPr algn="just"/>
            <a:endParaRPr lang="de-DE" sz="1200" kern="1200" dirty="0" smtClean="0">
              <a:solidFill>
                <a:schemeClr val="tx1"/>
              </a:solidFill>
              <a:effectLst/>
              <a:latin typeface="+mn-lt"/>
              <a:ea typeface="+mn-ea"/>
              <a:cs typeface="+mn-cs"/>
            </a:endParaRPr>
          </a:p>
          <a:p>
            <a:pPr algn="just"/>
            <a:r>
              <a:rPr lang="de-DE" sz="1200" kern="1200" dirty="0" smtClean="0">
                <a:solidFill>
                  <a:schemeClr val="tx1"/>
                </a:solidFill>
                <a:effectLst/>
                <a:latin typeface="+mn-lt"/>
                <a:ea typeface="+mn-ea"/>
                <a:cs typeface="+mn-cs"/>
              </a:rPr>
              <a:t>Der im Toolkit in RDA 7.20 aufgeführte Terminus „Gesangspartitur” wird im deutschen Sprachraum nicht gebraucht, stattdessen wird der Terminus „Klavierauszug” verwendet. </a:t>
            </a:r>
          </a:p>
          <a:p>
            <a:endParaRPr lang="de-DE" sz="1200" kern="1200" dirty="0" smtClean="0">
              <a:solidFill>
                <a:schemeClr val="tx1"/>
              </a:solidFill>
              <a:effectLst/>
              <a:latin typeface="+mn-lt"/>
              <a:ea typeface="+mn-ea"/>
              <a:cs typeface="+mn-cs"/>
            </a:endParaRPr>
          </a:p>
          <a:p>
            <a:pPr algn="just"/>
            <a:r>
              <a:rPr lang="de-DE" sz="1200" kern="1200" dirty="0" smtClean="0">
                <a:solidFill>
                  <a:schemeClr val="tx1"/>
                </a:solidFill>
                <a:effectLst/>
                <a:latin typeface="+mn-lt"/>
                <a:ea typeface="+mn-ea"/>
                <a:cs typeface="+mn-cs"/>
              </a:rPr>
              <a:t>Die vorliegenden Termini gelten immer als geeignet und spezifisch genug. Darüber hinaus dürfen keine weiteren Begriffe gebildet werden. Es ist stets die zutreffende spezifischere Form zu wählen, beispielsweise Studienpartitur, nicht Partitur (RDA 7.20.1.3 D-A-CH).</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59</a:t>
            </a:fld>
            <a:endParaRPr lang="de-DE"/>
          </a:p>
        </p:txBody>
      </p:sp>
    </p:spTree>
    <p:extLst>
      <p:ext uri="{BB962C8B-B14F-4D97-AF65-F5344CB8AC3E}">
        <p14:creationId xmlns:p14="http://schemas.microsoft.com/office/powerpoint/2010/main" val="679170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itchFamily="34" charset="0"/>
                <a:cs typeface="Arial" pitchFamily="34" charset="0"/>
              </a:rPr>
              <a:t>Beschreibung</a:t>
            </a:r>
            <a:r>
              <a:rPr lang="de-DE" baseline="0" dirty="0" smtClean="0">
                <a:latin typeface="Arial" pitchFamily="34" charset="0"/>
                <a:cs typeface="Arial" pitchFamily="34" charset="0"/>
              </a:rPr>
              <a:t> Werk/Expression Folie 51ff.</a:t>
            </a: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b="1" kern="1200" dirty="0" smtClean="0">
                <a:solidFill>
                  <a:schemeClr val="tx1"/>
                </a:solidFill>
                <a:latin typeface="+mn-lt"/>
                <a:ea typeface="+mn-ea"/>
                <a:cs typeface="+mn-cs"/>
              </a:rPr>
              <a:t>Folie 59 nur zur Verwendung bei entsprechendem</a:t>
            </a:r>
            <a:r>
              <a:rPr lang="de-DE" sz="1200" b="1" kern="1200" baseline="0" dirty="0" smtClean="0">
                <a:solidFill>
                  <a:schemeClr val="tx1"/>
                </a:solidFill>
                <a:latin typeface="+mn-lt"/>
                <a:ea typeface="+mn-ea"/>
                <a:cs typeface="+mn-cs"/>
              </a:rPr>
              <a:t> Schulungsbedarf</a:t>
            </a:r>
          </a:p>
          <a:p>
            <a:pPr algn="just"/>
            <a:endParaRPr lang="de-DE" sz="1200" b="1" kern="1200" baseline="0" dirty="0" smtClean="0">
              <a:solidFill>
                <a:schemeClr val="tx1"/>
              </a:solidFill>
              <a:latin typeface="+mn-lt"/>
              <a:ea typeface="+mn-ea"/>
              <a:cs typeface="+mn-cs"/>
            </a:endParaRPr>
          </a:p>
          <a:p>
            <a:pPr algn="just"/>
            <a:r>
              <a:rPr lang="de-DE" sz="1200" b="1" kern="1200" dirty="0" smtClean="0">
                <a:solidFill>
                  <a:schemeClr val="tx1"/>
                </a:solidFill>
                <a:latin typeface="+mn-lt"/>
                <a:ea typeface="+mn-ea"/>
                <a:cs typeface="+mn-cs"/>
              </a:rPr>
              <a:t>Aufführungsmaterial</a:t>
            </a:r>
            <a:r>
              <a:rPr lang="de-DE" sz="1200" b="1" kern="1200" baseline="0" dirty="0" smtClean="0">
                <a:solidFill>
                  <a:schemeClr val="tx1"/>
                </a:solidFill>
                <a:latin typeface="+mn-lt"/>
                <a:ea typeface="+mn-ea"/>
                <a:cs typeface="+mn-cs"/>
              </a:rPr>
              <a:t> </a:t>
            </a:r>
            <a:r>
              <a:rPr lang="de-DE" sz="1200" kern="1200" dirty="0" smtClean="0">
                <a:solidFill>
                  <a:schemeClr val="tx1"/>
                </a:solidFill>
                <a:latin typeface="+mn-lt"/>
                <a:ea typeface="+mn-ea"/>
                <a:cs typeface="+mn-cs"/>
              </a:rPr>
              <a:t>wird verwendet für eine vorliegende „</a:t>
            </a:r>
            <a:r>
              <a:rPr lang="de-DE" sz="1200" i="1" kern="1200" dirty="0" smtClean="0">
                <a:solidFill>
                  <a:schemeClr val="tx1"/>
                </a:solidFill>
                <a:latin typeface="+mn-lt"/>
                <a:ea typeface="+mn-ea"/>
                <a:cs typeface="+mn-cs"/>
              </a:rPr>
              <a:t>[...]</a:t>
            </a:r>
            <a:r>
              <a:rPr lang="de-DE" sz="1200" kern="1200" dirty="0" smtClean="0">
                <a:solidFill>
                  <a:schemeClr val="tx1"/>
                </a:solidFill>
                <a:latin typeface="+mn-lt"/>
                <a:ea typeface="+mn-ea"/>
                <a:cs typeface="+mn-cs"/>
              </a:rPr>
              <a:t> </a:t>
            </a:r>
            <a:r>
              <a:rPr lang="de-DE" sz="1200" i="1" kern="1200" dirty="0" smtClean="0">
                <a:solidFill>
                  <a:schemeClr val="tx1"/>
                </a:solidFill>
                <a:latin typeface="+mn-lt"/>
                <a:ea typeface="+mn-ea"/>
                <a:cs typeface="+mn-cs"/>
              </a:rPr>
              <a:t>Gesamtheit des Notenmaterials in verschiedenen Ausgabeformen, das für die Aufführung eines Chor-, Orchester- oder Bühnenwerkes benötigt wird. Es kann eine Partitur, Instrumentalstimmen, Chorpartituren oder Chorstimmen und auch Klavierauszüge oder Regieauszüge umfassen. Bei Aufführungsmaterial kann die Ressource unvollständig oder Stimmen in verschiedenen Staffelungen vorliegen.</a:t>
            </a:r>
          </a:p>
          <a:p>
            <a:pPr algn="just"/>
            <a:endParaRPr lang="de-DE" sz="1200" i="1"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60</a:t>
            </a:fld>
            <a:endParaRPr lang="de-DE"/>
          </a:p>
        </p:txBody>
      </p:sp>
    </p:spTree>
    <p:extLst>
      <p:ext uri="{BB962C8B-B14F-4D97-AF65-F5344CB8AC3E}">
        <p14:creationId xmlns:p14="http://schemas.microsoft.com/office/powerpoint/2010/main" val="14747933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b="1" kern="1200" dirty="0" smtClean="0">
                <a:solidFill>
                  <a:schemeClr val="tx1"/>
                </a:solidFill>
                <a:latin typeface="+mn-lt"/>
                <a:ea typeface="+mn-ea"/>
                <a:cs typeface="+mn-cs"/>
              </a:rPr>
              <a:t>Chorpartitur</a:t>
            </a:r>
            <a:r>
              <a:rPr lang="de-DE" sz="1200" kern="1200" dirty="0" smtClean="0">
                <a:solidFill>
                  <a:schemeClr val="tx1"/>
                </a:solidFill>
                <a:latin typeface="+mn-lt"/>
                <a:ea typeface="+mn-ea"/>
                <a:cs typeface="+mn-cs"/>
              </a:rPr>
              <a:t> wird verwendet, falls der vorliegende Musikdruck „[...] </a:t>
            </a:r>
            <a:r>
              <a:rPr lang="de-DE" sz="1200" i="1" kern="1200" dirty="0" smtClean="0">
                <a:solidFill>
                  <a:schemeClr val="tx1"/>
                </a:solidFill>
                <a:latin typeface="+mn-lt"/>
                <a:ea typeface="+mn-ea"/>
                <a:cs typeface="+mn-cs"/>
              </a:rPr>
              <a:t>eine Musiknotation eines Werks für Chor (mit oder ohne Solostimmen) und Instrumentalbegleitung, die nur die Chorstimmen (ggf. mit Solostellen) zeigt, zumindest in den Teilen des Werks, in denen der Chor singt, wobei die instrumentale Begleitung weggelassen ist</a:t>
            </a:r>
            <a:r>
              <a:rPr lang="de-DE" sz="1200" kern="1200" dirty="0" smtClean="0">
                <a:solidFill>
                  <a:schemeClr val="tx1"/>
                </a:solidFill>
                <a:latin typeface="+mn-lt"/>
                <a:ea typeface="+mn-ea"/>
                <a:cs typeface="+mn-cs"/>
              </a:rPr>
              <a:t>.”</a:t>
            </a:r>
            <a:r>
              <a:rPr lang="de-DE" sz="1200" i="1"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(Zitat RDA 7.20.1.3 D-A-CH).</a:t>
            </a:r>
          </a:p>
          <a:p>
            <a:endParaRPr lang="de-DE" sz="1200" kern="1200" dirty="0" smtClean="0">
              <a:solidFill>
                <a:schemeClr val="tx1"/>
              </a:solidFill>
              <a:latin typeface="+mn-lt"/>
              <a:ea typeface="+mn-ea"/>
              <a:cs typeface="+mn-cs"/>
            </a:endParaRPr>
          </a:p>
          <a:p>
            <a:pPr algn="just"/>
            <a:r>
              <a:rPr lang="de-DE" sz="1200" kern="1200" dirty="0" smtClean="0">
                <a:solidFill>
                  <a:schemeClr val="tx1"/>
                </a:solidFill>
                <a:effectLst/>
                <a:latin typeface="+mn-lt"/>
                <a:ea typeface="+mn-ea"/>
                <a:cs typeface="+mn-cs"/>
              </a:rPr>
              <a:t>A-cappella-Chorwerke gelten gemäß dieser Definition immer als Partituren, nicht als Chorpartituren. Enthält ein Musikdruck neben den Chorstimmen auch die solistisch besetzten Vokalstimmen und/oder die Instrumentalbegleitung, so wird die auf die Vorlage zutreffende musikalische Ausgabeform („Partitur”, „Klavierauszug” etc.) erfasst.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61</a:t>
            </a:fld>
            <a:endParaRPr lang="de-DE"/>
          </a:p>
        </p:txBody>
      </p:sp>
    </p:spTree>
    <p:extLst>
      <p:ext uri="{BB962C8B-B14F-4D97-AF65-F5344CB8AC3E}">
        <p14:creationId xmlns:p14="http://schemas.microsoft.com/office/powerpoint/2010/main" val="35315648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b="1" kern="1200" dirty="0" smtClean="0">
                <a:solidFill>
                  <a:schemeClr val="tx1"/>
                </a:solidFill>
                <a:latin typeface="+mn-lt"/>
                <a:ea typeface="+mn-ea"/>
                <a:cs typeface="+mn-cs"/>
              </a:rPr>
              <a:t>Klavierauszug</a:t>
            </a:r>
            <a:r>
              <a:rPr lang="de-DE" sz="1200" kern="1200" dirty="0" smtClean="0">
                <a:solidFill>
                  <a:schemeClr val="tx1"/>
                </a:solidFill>
                <a:latin typeface="+mn-lt"/>
                <a:ea typeface="+mn-ea"/>
                <a:cs typeface="+mn-cs"/>
              </a:rPr>
              <a:t> wird verwendet, falls der vorliegende Musikdruck </a:t>
            </a:r>
            <a:r>
              <a:rPr lang="de-DE" sz="1200" i="1" kern="1200" dirty="0" smtClean="0">
                <a:solidFill>
                  <a:schemeClr val="tx1"/>
                </a:solidFill>
                <a:latin typeface="+mn-lt"/>
                <a:ea typeface="+mn-ea"/>
                <a:cs typeface="+mn-cs"/>
              </a:rPr>
              <a:t>„[...] eine Musiknotation [enthält], die alle Gesangsstimmen eines Vokalwerks bzw. alle Solostimmen eines Instrumentalwerks aufführt, mit der instrumentalen Begleitung, die für Tasteninstrument(e) arrangiert ist. Die Bezeichnung Klavierauszug wird auch für Orgelauszüge verwendet.</a:t>
            </a:r>
            <a:r>
              <a:rPr lang="de-DE" sz="1200" kern="1200" dirty="0" smtClean="0">
                <a:solidFill>
                  <a:schemeClr val="tx1"/>
                </a:solidFill>
                <a:latin typeface="+mn-lt"/>
                <a:ea typeface="+mn-ea"/>
                <a:cs typeface="+mn-cs"/>
              </a:rPr>
              <a:t>”</a:t>
            </a:r>
            <a:r>
              <a:rPr lang="de-DE" sz="1200" i="1"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(Zitat RDA 7.20.1.3 D-A-CH)</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algn="just"/>
            <a:r>
              <a:rPr lang="de-DE" sz="1200" kern="1200" dirty="0" smtClean="0">
                <a:solidFill>
                  <a:schemeClr val="tx1"/>
                </a:solidFill>
                <a:effectLst/>
                <a:latin typeface="+mn-lt"/>
                <a:ea typeface="+mn-ea"/>
                <a:cs typeface="+mn-cs"/>
              </a:rPr>
              <a:t>Liegen von einem Vokalwerk ausschließlich instrumentale Teile (z. B. Ouvertüren, Vorspiele, Zwischenaktmusiken) im Klaviersatz vor, so ist „Klavierbearbeitung” und nicht „Klavierauszug” als musikalische Ausgabeform zu erfassen.</a:t>
            </a:r>
          </a:p>
          <a:p>
            <a:r>
              <a:rPr lang="de-DE" sz="1200" kern="1200" dirty="0" smtClean="0">
                <a:solidFill>
                  <a:schemeClr val="tx1"/>
                </a:solidFill>
                <a:effectLst/>
                <a:latin typeface="+mn-lt"/>
                <a:ea typeface="+mn-ea"/>
                <a:cs typeface="+mn-cs"/>
              </a:rPr>
              <a:t> </a:t>
            </a:r>
          </a:p>
          <a:p>
            <a:pPr algn="just"/>
            <a:r>
              <a:rPr lang="de-DE" sz="1200" kern="1200" dirty="0" smtClean="0">
                <a:solidFill>
                  <a:schemeClr val="tx1"/>
                </a:solidFill>
                <a:effectLst/>
                <a:latin typeface="+mn-lt"/>
                <a:ea typeface="+mn-ea"/>
                <a:cs typeface="+mn-cs"/>
              </a:rPr>
              <a:t>Für Klavierversionen von Instrumentalwerken ohne Solostimmen und für Vokalwerke, bei denen die Gesangsstimmen in den Klaviersatz integriert sind, siehe „Klavierbearbeitung”.</a:t>
            </a:r>
          </a:p>
        </p:txBody>
      </p:sp>
      <p:sp>
        <p:nvSpPr>
          <p:cNvPr id="4" name="Foliennummernplatzhalter 3"/>
          <p:cNvSpPr>
            <a:spLocks noGrp="1"/>
          </p:cNvSpPr>
          <p:nvPr>
            <p:ph type="sldNum" sz="quarter" idx="10"/>
          </p:nvPr>
        </p:nvSpPr>
        <p:spPr/>
        <p:txBody>
          <a:bodyPr/>
          <a:lstStyle/>
          <a:p>
            <a:fld id="{5F9F8FF6-6F64-48B5-AF7B-675846B3447E}" type="slidenum">
              <a:rPr lang="de-DE" smtClean="0"/>
              <a:pPr/>
              <a:t>62</a:t>
            </a:fld>
            <a:endParaRPr lang="de-DE"/>
          </a:p>
        </p:txBody>
      </p:sp>
    </p:spTree>
    <p:extLst>
      <p:ext uri="{BB962C8B-B14F-4D97-AF65-F5344CB8AC3E}">
        <p14:creationId xmlns:p14="http://schemas.microsoft.com/office/powerpoint/2010/main" val="30551929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b="1" kern="1200" dirty="0" smtClean="0">
                <a:solidFill>
                  <a:schemeClr val="tx1"/>
                </a:solidFill>
                <a:latin typeface="+mn-lt"/>
                <a:ea typeface="+mn-ea"/>
                <a:cs typeface="+mn-cs"/>
              </a:rPr>
              <a:t>Klavierbearbeitung</a:t>
            </a:r>
            <a:r>
              <a:rPr lang="de-DE" sz="1200" kern="1200" dirty="0" smtClean="0">
                <a:solidFill>
                  <a:schemeClr val="tx1"/>
                </a:solidFill>
                <a:latin typeface="+mn-lt"/>
                <a:ea typeface="+mn-ea"/>
                <a:cs typeface="+mn-cs"/>
              </a:rPr>
              <a:t> wird verwendet, falls der vorliegende Musikdruck „</a:t>
            </a:r>
            <a:r>
              <a:rPr lang="de-DE" sz="1200" i="1" kern="1200" dirty="0" smtClean="0">
                <a:solidFill>
                  <a:schemeClr val="tx1"/>
                </a:solidFill>
                <a:latin typeface="+mn-lt"/>
                <a:ea typeface="+mn-ea"/>
                <a:cs typeface="+mn-cs"/>
              </a:rPr>
              <a:t>eine Reduktion eines instrumentalen Werks oder eines Vokalwerks mit Instrumenten auf eine Klavierversion [ist]. Dazu kann auch der Text eines Vokalwerks gehören.</a:t>
            </a:r>
            <a:r>
              <a:rPr lang="de-DE" sz="1200" kern="1200" dirty="0" smtClean="0">
                <a:solidFill>
                  <a:schemeClr val="tx1"/>
                </a:solidFill>
                <a:latin typeface="+mn-lt"/>
                <a:ea typeface="+mn-ea"/>
                <a:cs typeface="+mn-cs"/>
              </a:rPr>
              <a:t>” (Zitat RDA Glossar).</a:t>
            </a:r>
          </a:p>
          <a:p>
            <a:pPr algn="just"/>
            <a:r>
              <a:rPr lang="de-DE" sz="1200" kern="1200" dirty="0" smtClean="0">
                <a:solidFill>
                  <a:schemeClr val="tx1"/>
                </a:solidFill>
                <a:latin typeface="+mn-lt"/>
                <a:ea typeface="+mn-ea"/>
                <a:cs typeface="+mn-cs"/>
              </a:rPr>
              <a:t>Der Terminus „Klavierbearbeitung“ gilt für Reduktionen von Instrumentalmusik auf Tasteninstrument(e). Darunter fallen beispielsweise Auszüge für Klavier zu 2 oder 4 Händen, Arrangements für zwei Klaviere oder Orgelauszüge.</a:t>
            </a:r>
          </a:p>
          <a:p>
            <a:pPr algn="just"/>
            <a:r>
              <a:rPr lang="de-DE" sz="1200" kern="1200" dirty="0" smtClean="0">
                <a:solidFill>
                  <a:schemeClr val="tx1"/>
                </a:solidFill>
                <a:effectLst/>
                <a:latin typeface="+mn-lt"/>
                <a:ea typeface="+mn-ea"/>
                <a:cs typeface="+mn-cs"/>
              </a:rPr>
              <a:t>Als Klavierversion gelten auch Reduktionen für andere Tasteninstrumente (z. B. Cembalo) oder Orgel, sowie Versionen für mehrere Spieler oder mehrere Tasteninstrumente. Der Text eines Vokalwerks kann in den Noten enthalten sein, die Singstimmen sind aber Teil des Klaviersatzes.</a:t>
            </a:r>
          </a:p>
          <a:p>
            <a:r>
              <a:rPr lang="de-DE" sz="1200" kern="1200" dirty="0" smtClean="0">
                <a:solidFill>
                  <a:schemeClr val="tx1"/>
                </a:solidFill>
                <a:effectLst/>
                <a:latin typeface="+mn-lt"/>
                <a:ea typeface="+mn-ea"/>
                <a:cs typeface="+mn-cs"/>
              </a:rPr>
              <a:t> </a:t>
            </a:r>
          </a:p>
          <a:p>
            <a:pPr algn="just"/>
            <a:r>
              <a:rPr lang="de-DE" sz="1200" kern="1200" dirty="0" smtClean="0">
                <a:solidFill>
                  <a:schemeClr val="tx1"/>
                </a:solidFill>
                <a:effectLst/>
                <a:latin typeface="+mn-lt"/>
                <a:ea typeface="+mn-ea"/>
                <a:cs typeface="+mn-cs"/>
              </a:rPr>
              <a:t>„Klavierbearbeitung” wird demnach verwendet:</a:t>
            </a:r>
          </a:p>
          <a:p>
            <a:pPr marL="171450" indent="-171450" algn="just">
              <a:buFont typeface="Arial" panose="020B0604020202020204" pitchFamily="34" charset="0"/>
              <a:buChar char="•"/>
            </a:pPr>
            <a:r>
              <a:rPr lang="de-DE" sz="1200" kern="1200" dirty="0" smtClean="0">
                <a:solidFill>
                  <a:schemeClr val="tx1"/>
                </a:solidFill>
                <a:effectLst/>
                <a:latin typeface="+mn-lt"/>
                <a:ea typeface="+mn-ea"/>
                <a:cs typeface="+mn-cs"/>
              </a:rPr>
              <a:t>bei Arrangements für Klavier oder Tasteninstrument von größer oder kleiner besetzten Instrumentalwerken ohne Solostimmen (z. B. Streichquartette, Sinfonien)</a:t>
            </a:r>
          </a:p>
          <a:p>
            <a:pPr marL="171450" lvl="0" indent="-171450" algn="just">
              <a:buFont typeface="Arial" panose="020B0604020202020204" pitchFamily="34" charset="0"/>
              <a:buChar char="•"/>
            </a:pPr>
            <a:r>
              <a:rPr lang="de-DE" sz="1200" kern="1200" dirty="0" smtClean="0">
                <a:solidFill>
                  <a:schemeClr val="tx1"/>
                </a:solidFill>
                <a:effectLst/>
                <a:latin typeface="+mn-lt"/>
                <a:ea typeface="+mn-ea"/>
                <a:cs typeface="+mn-cs"/>
              </a:rPr>
              <a:t>bei Arrangements für Klavier oder Tasteninstrument von Instrumentalwerken mit Solostimmen, bei denen die Solostimmen in den Klaviersatz integriert sind</a:t>
            </a:r>
          </a:p>
          <a:p>
            <a:pPr marL="171450" lvl="0" indent="-171450" algn="just" defTabSz="108000">
              <a:buFont typeface="Arial" panose="020B0604020202020204" pitchFamily="34" charset="0"/>
              <a:buChar char="•"/>
            </a:pPr>
            <a:r>
              <a:rPr lang="de-DE" sz="1200" kern="1200" dirty="0" smtClean="0">
                <a:solidFill>
                  <a:schemeClr val="tx1"/>
                </a:solidFill>
                <a:effectLst/>
                <a:latin typeface="+mn-lt"/>
                <a:ea typeface="+mn-ea"/>
                <a:cs typeface="+mn-cs"/>
              </a:rPr>
              <a:t>bei Arrangements für Klavier oder Tasteninstrument von Bühnenwerken mit Gesang oder Vokalmusik (auch mit Textabdruck), bei denen die vokalen Stimmen in den Klaviersatz integriert sind</a:t>
            </a:r>
          </a:p>
          <a:p>
            <a:pPr marL="171450" lvl="0" indent="-171450" algn="just">
              <a:buFont typeface="Arial" panose="020B0604020202020204" pitchFamily="34" charset="0"/>
              <a:buChar char="•"/>
            </a:pPr>
            <a:r>
              <a:rPr lang="de-DE" sz="1200" kern="1200" dirty="0" smtClean="0">
                <a:solidFill>
                  <a:schemeClr val="tx1"/>
                </a:solidFill>
                <a:effectLst/>
                <a:latin typeface="+mn-lt"/>
                <a:ea typeface="+mn-ea"/>
                <a:cs typeface="+mn-cs"/>
              </a:rPr>
              <a:t>bei Arrangements für Klavier oder Tasteninstrument von Bühnenwerken ohne Gesang (z. B. Schauspielmusiken)</a:t>
            </a:r>
          </a:p>
          <a:p>
            <a:pPr lvl="0"/>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63</a:t>
            </a:fld>
            <a:endParaRPr lang="de-DE"/>
          </a:p>
        </p:txBody>
      </p:sp>
    </p:spTree>
    <p:extLst>
      <p:ext uri="{BB962C8B-B14F-4D97-AF65-F5344CB8AC3E}">
        <p14:creationId xmlns:p14="http://schemas.microsoft.com/office/powerpoint/2010/main" val="17427473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pPr algn="just"/>
            <a:r>
              <a:rPr lang="de-DE" sz="1200" b="1" kern="1200" dirty="0" smtClean="0">
                <a:solidFill>
                  <a:schemeClr val="tx1"/>
                </a:solidFill>
                <a:latin typeface="+mn-lt"/>
                <a:ea typeface="+mn-ea"/>
                <a:cs typeface="+mn-cs"/>
              </a:rPr>
              <a:t>Partitur</a:t>
            </a:r>
            <a:r>
              <a:rPr lang="de-DE" sz="1200" kern="1200" dirty="0" smtClean="0">
                <a:solidFill>
                  <a:schemeClr val="tx1"/>
                </a:solidFill>
                <a:latin typeface="+mn-lt"/>
                <a:ea typeface="+mn-ea"/>
                <a:cs typeface="+mn-cs"/>
              </a:rPr>
              <a:t> wird verwendet für „</a:t>
            </a:r>
            <a:r>
              <a:rPr lang="de-DE" sz="1200" i="1" kern="1200" dirty="0" smtClean="0">
                <a:solidFill>
                  <a:schemeClr val="tx1"/>
                </a:solidFill>
                <a:latin typeface="+mn-lt"/>
                <a:ea typeface="+mn-ea"/>
                <a:cs typeface="+mn-cs"/>
              </a:rPr>
              <a:t>grafische, </a:t>
            </a:r>
            <a:r>
              <a:rPr lang="de-DE" sz="1200" i="1" kern="1200" dirty="0" err="1" smtClean="0">
                <a:solidFill>
                  <a:schemeClr val="tx1"/>
                </a:solidFill>
                <a:latin typeface="+mn-lt"/>
                <a:ea typeface="+mn-ea"/>
                <a:cs typeface="+mn-cs"/>
              </a:rPr>
              <a:t>zeichen</a:t>
            </a:r>
            <a:r>
              <a:rPr lang="de-DE" sz="1200" i="1" kern="1200" dirty="0" smtClean="0">
                <a:solidFill>
                  <a:schemeClr val="tx1"/>
                </a:solidFill>
                <a:latin typeface="+mn-lt"/>
                <a:ea typeface="+mn-ea"/>
                <a:cs typeface="+mn-cs"/>
              </a:rPr>
              <a:t>- oder </a:t>
            </a:r>
            <a:r>
              <a:rPr lang="de-DE" sz="1200" i="1" kern="1200" dirty="0" err="1" smtClean="0">
                <a:solidFill>
                  <a:schemeClr val="tx1"/>
                </a:solidFill>
                <a:latin typeface="+mn-lt"/>
                <a:ea typeface="+mn-ea"/>
                <a:cs typeface="+mn-cs"/>
              </a:rPr>
              <a:t>wort</a:t>
            </a:r>
            <a:r>
              <a:rPr lang="de-DE" sz="1200" i="1" kern="1200" dirty="0" smtClean="0">
                <a:solidFill>
                  <a:schemeClr val="tx1"/>
                </a:solidFill>
                <a:latin typeface="+mn-lt"/>
                <a:ea typeface="+mn-ea"/>
                <a:cs typeface="+mn-cs"/>
              </a:rPr>
              <a:t>-basierte Musiknotation, die die Töne für alle Stimmen eines Ensembles oder eines Werks für Solisten oder elektronische Medien repräsentiert.</a:t>
            </a:r>
            <a:r>
              <a:rPr lang="de-DE" sz="1200" kern="1200" dirty="0" smtClean="0">
                <a:solidFill>
                  <a:schemeClr val="tx1"/>
                </a:solidFill>
                <a:latin typeface="+mn-lt"/>
                <a:ea typeface="+mn-ea"/>
                <a:cs typeface="+mn-cs"/>
              </a:rPr>
              <a:t>”</a:t>
            </a:r>
            <a:r>
              <a:rPr lang="de-DE" sz="1200" i="1"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(Zitat RDA Glossar)</a:t>
            </a:r>
          </a:p>
          <a:p>
            <a:pPr algn="just"/>
            <a:r>
              <a:rPr lang="de-DE" sz="1200" kern="1200" dirty="0" smtClean="0">
                <a:solidFill>
                  <a:schemeClr val="tx1"/>
                </a:solidFill>
                <a:effectLst/>
                <a:latin typeface="+mn-lt"/>
                <a:ea typeface="+mn-ea"/>
                <a:cs typeface="+mn-cs"/>
              </a:rPr>
              <a:t>Der Terminus „Partitur” als musikalische Ausgabeform ist immer zutreffend, alle zur Aufführung notwendigen Stimmen vollständig darin wiedergegeben sind. Dies gilt auch bei solistischer Besetzung. „Partitur” wird verwendet für alle Stimmen wiedergebende Notenausgaben von z. B.:</a:t>
            </a:r>
          </a:p>
          <a:p>
            <a:pPr marL="171450" indent="-171450" algn="just">
              <a:buFont typeface="Arial" panose="020B0604020202020204" pitchFamily="34" charset="0"/>
              <a:buChar char="•"/>
            </a:pPr>
            <a:r>
              <a:rPr lang="de-DE" sz="1200" kern="1200" dirty="0" smtClean="0">
                <a:solidFill>
                  <a:schemeClr val="tx1"/>
                </a:solidFill>
                <a:effectLst/>
                <a:latin typeface="+mn-lt"/>
                <a:ea typeface="+mn-ea"/>
                <a:cs typeface="+mn-cs"/>
              </a:rPr>
              <a:t>Vokalwerken (a cappella oder mit instrumentaler Begleitung)</a:t>
            </a:r>
          </a:p>
          <a:p>
            <a:pPr marL="171450" lvl="0" indent="-171450" algn="just">
              <a:buFont typeface="Arial" panose="020B0604020202020204" pitchFamily="34" charset="0"/>
              <a:buChar char="•"/>
            </a:pPr>
            <a:r>
              <a:rPr lang="de-DE" sz="1200" kern="1200" dirty="0" smtClean="0">
                <a:solidFill>
                  <a:schemeClr val="tx1"/>
                </a:solidFill>
                <a:effectLst/>
                <a:latin typeface="+mn-lt"/>
                <a:ea typeface="+mn-ea"/>
                <a:cs typeface="+mn-cs"/>
              </a:rPr>
              <a:t>Kammermusikwerken (mit und ohne Solostimmen)</a:t>
            </a:r>
          </a:p>
          <a:p>
            <a:pPr marL="171450" lvl="0" indent="-171450" algn="just">
              <a:buFont typeface="Arial" panose="020B0604020202020204" pitchFamily="34" charset="0"/>
              <a:buChar char="•"/>
            </a:pPr>
            <a:r>
              <a:rPr lang="de-DE" sz="1200" kern="1200" dirty="0" smtClean="0">
                <a:solidFill>
                  <a:schemeClr val="tx1"/>
                </a:solidFill>
                <a:effectLst/>
                <a:latin typeface="+mn-lt"/>
                <a:ea typeface="+mn-ea"/>
                <a:cs typeface="+mn-cs"/>
              </a:rPr>
              <a:t>Orchesterwerken (mit und ohne Solostimmen)</a:t>
            </a:r>
          </a:p>
          <a:p>
            <a:pPr marL="171450" lvl="0" indent="-171450" algn="just">
              <a:buFont typeface="Arial" panose="020B0604020202020204" pitchFamily="34" charset="0"/>
              <a:buChar char="•"/>
            </a:pPr>
            <a:r>
              <a:rPr lang="de-DE" sz="1200" b="1" kern="1200" dirty="0" smtClean="0">
                <a:solidFill>
                  <a:schemeClr val="tx1"/>
                </a:solidFill>
                <a:effectLst/>
                <a:latin typeface="+mn-lt"/>
                <a:ea typeface="+mn-ea"/>
                <a:cs typeface="+mn-cs"/>
              </a:rPr>
              <a:t>Solowerken</a:t>
            </a:r>
            <a:r>
              <a:rPr lang="de-DE" sz="1200" kern="1200" dirty="0" smtClean="0">
                <a:solidFill>
                  <a:schemeClr val="tx1"/>
                </a:solidFill>
                <a:effectLst/>
                <a:latin typeface="+mn-lt"/>
                <a:ea typeface="+mn-ea"/>
                <a:cs typeface="+mn-cs"/>
              </a:rPr>
              <a:t> (vokal oder instrumental)</a:t>
            </a:r>
          </a:p>
          <a:p>
            <a:pPr marL="171450" lvl="0" indent="-171450" algn="just">
              <a:buFont typeface="Arial" panose="020B0604020202020204" pitchFamily="34" charset="0"/>
              <a:buChar char="•"/>
            </a:pPr>
            <a:r>
              <a:rPr lang="de-DE" sz="1200" kern="1200" dirty="0" smtClean="0">
                <a:solidFill>
                  <a:schemeClr val="tx1"/>
                </a:solidFill>
                <a:effectLst/>
                <a:latin typeface="+mn-lt"/>
                <a:ea typeface="+mn-ea"/>
                <a:cs typeface="+mn-cs"/>
              </a:rPr>
              <a:t>Liedausgaben mit/ohne Klavierbegleitung (</a:t>
            </a:r>
            <a:r>
              <a:rPr lang="de-DE" sz="1200" b="1" kern="1200" dirty="0" smtClean="0">
                <a:solidFill>
                  <a:schemeClr val="tx1"/>
                </a:solidFill>
                <a:effectLst/>
                <a:latin typeface="+mn-lt"/>
                <a:ea typeface="+mn-ea"/>
                <a:cs typeface="+mn-cs"/>
              </a:rPr>
              <a:t>Sololieder, Volkslieder, Leadsheets, </a:t>
            </a:r>
            <a:r>
              <a:rPr lang="de-DE" sz="1200" b="1" kern="1200" dirty="0" err="1" smtClean="0">
                <a:solidFill>
                  <a:schemeClr val="tx1"/>
                </a:solidFill>
                <a:effectLst/>
                <a:latin typeface="+mn-lt"/>
                <a:ea typeface="+mn-ea"/>
                <a:cs typeface="+mn-cs"/>
              </a:rPr>
              <a:t>Songbooks</a:t>
            </a:r>
            <a:r>
              <a:rPr lang="de-DE" sz="1200" kern="1200" dirty="0" smtClean="0">
                <a:solidFill>
                  <a:schemeClr val="tx1"/>
                </a:solidFill>
                <a:effectLst/>
                <a:latin typeface="+mn-lt"/>
                <a:ea typeface="+mn-ea"/>
                <a:cs typeface="+mn-cs"/>
              </a:rPr>
              <a:t>)</a:t>
            </a:r>
          </a:p>
          <a:p>
            <a:endParaRPr lang="de-DE" sz="1200" kern="1200" dirty="0" smtClean="0">
              <a:solidFill>
                <a:schemeClr val="tx1"/>
              </a:solidFill>
              <a:latin typeface="+mn-lt"/>
              <a:ea typeface="+mn-ea"/>
              <a:cs typeface="+mn-cs"/>
            </a:endParaRPr>
          </a:p>
          <a:p>
            <a:pPr algn="just"/>
            <a:r>
              <a:rPr lang="de-DE" sz="1200" b="1" kern="1200" dirty="0" smtClean="0">
                <a:solidFill>
                  <a:schemeClr val="tx1"/>
                </a:solidFill>
                <a:effectLst/>
                <a:latin typeface="+mn-lt"/>
                <a:ea typeface="+mn-ea"/>
                <a:cs typeface="+mn-cs"/>
              </a:rPr>
              <a:t>Studienpartitur</a:t>
            </a:r>
            <a:r>
              <a:rPr lang="de-DE" sz="1200" kern="1200" dirty="0" smtClean="0">
                <a:solidFill>
                  <a:schemeClr val="tx1"/>
                </a:solidFill>
                <a:effectLst/>
                <a:latin typeface="+mn-lt"/>
                <a:ea typeface="+mn-ea"/>
                <a:cs typeface="+mn-cs"/>
              </a:rPr>
              <a:t> wird verwendet für „</a:t>
            </a:r>
            <a:r>
              <a:rPr lang="de-DE" sz="1200" i="1" kern="1200" dirty="0" smtClean="0">
                <a:solidFill>
                  <a:schemeClr val="tx1"/>
                </a:solidFill>
                <a:effectLst/>
                <a:latin typeface="+mn-lt"/>
                <a:ea typeface="+mn-ea"/>
                <a:cs typeface="+mn-cs"/>
              </a:rPr>
              <a:t>eine </a:t>
            </a:r>
            <a:r>
              <a:rPr lang="de-DE" sz="1200" b="1" i="1" kern="1200" dirty="0" smtClean="0">
                <a:solidFill>
                  <a:schemeClr val="tx1"/>
                </a:solidFill>
                <a:effectLst/>
                <a:latin typeface="+mn-lt"/>
                <a:ea typeface="+mn-ea"/>
                <a:cs typeface="+mn-cs"/>
              </a:rPr>
              <a:t>Partitur</a:t>
            </a:r>
            <a:r>
              <a:rPr lang="de-DE" sz="1200" i="1" kern="1200" dirty="0" smtClean="0">
                <a:solidFill>
                  <a:schemeClr val="tx1"/>
                </a:solidFill>
                <a:effectLst/>
                <a:latin typeface="+mn-lt"/>
                <a:ea typeface="+mn-ea"/>
                <a:cs typeface="+mn-cs"/>
              </a:rPr>
              <a:t>, die als eine musikalische Abbildung </a:t>
            </a:r>
            <a:r>
              <a:rPr lang="de-DE" sz="1200" b="1" i="1" kern="1200" dirty="0" smtClean="0">
                <a:solidFill>
                  <a:schemeClr val="tx1"/>
                </a:solidFill>
                <a:effectLst/>
                <a:latin typeface="+mn-lt"/>
                <a:ea typeface="+mn-ea"/>
                <a:cs typeface="+mn-cs"/>
              </a:rPr>
              <a:t>in reduzierter Größe </a:t>
            </a:r>
            <a:r>
              <a:rPr lang="de-DE" sz="1200" i="1" kern="1200" dirty="0" smtClean="0">
                <a:solidFill>
                  <a:schemeClr val="tx1"/>
                </a:solidFill>
                <a:effectLst/>
                <a:latin typeface="+mn-lt"/>
                <a:ea typeface="+mn-ea"/>
                <a:cs typeface="+mn-cs"/>
              </a:rPr>
              <a:t>erscheint und die nicht in erster Linie für den Gebrauch in der Aufführung vorgesehen ist und normalerweise eine beschreibende Phrase aufweist wie “Studienpartitur”, “</a:t>
            </a:r>
            <a:r>
              <a:rPr lang="de-DE" sz="1200" i="1" kern="1200" dirty="0" err="1" smtClean="0">
                <a:solidFill>
                  <a:schemeClr val="tx1"/>
                </a:solidFill>
                <a:effectLst/>
                <a:latin typeface="+mn-lt"/>
                <a:ea typeface="+mn-ea"/>
                <a:cs typeface="+mn-cs"/>
              </a:rPr>
              <a:t>Miniature</a:t>
            </a:r>
            <a:r>
              <a:rPr lang="de-DE" sz="1200" i="1" kern="1200" dirty="0" smtClean="0">
                <a:solidFill>
                  <a:schemeClr val="tx1"/>
                </a:solidFill>
                <a:effectLst/>
                <a:latin typeface="+mn-lt"/>
                <a:ea typeface="+mn-ea"/>
                <a:cs typeface="+mn-cs"/>
              </a:rPr>
              <a:t> score”, “Taschenpartitur”, “Partition de poche” usw.”. </a:t>
            </a:r>
            <a:r>
              <a:rPr lang="de-DE" sz="1200" kern="1200" dirty="0" smtClean="0">
                <a:solidFill>
                  <a:schemeClr val="tx1"/>
                </a:solidFill>
                <a:effectLst/>
                <a:latin typeface="+mn-lt"/>
                <a:ea typeface="+mn-ea"/>
                <a:cs typeface="+mn-cs"/>
              </a:rPr>
              <a:t>(Zitat RDA Glossar)</a:t>
            </a:r>
          </a:p>
          <a:p>
            <a:pPr algn="just"/>
            <a:r>
              <a:rPr lang="de-DE" sz="1200" kern="1200" dirty="0" smtClean="0">
                <a:solidFill>
                  <a:schemeClr val="tx1"/>
                </a:solidFill>
                <a:effectLst/>
                <a:latin typeface="+mn-lt"/>
                <a:ea typeface="+mn-ea"/>
                <a:cs typeface="+mn-cs"/>
              </a:rPr>
              <a:t>Der einzige Unterschied zwischen „Partitur” und „Studienpartitur” besteht demnach in der Größe. Ist der vorliegende Musikdruck kleinformatig, oder ist die Notenschrift eher für theoretische als für praktische Nutzung gedacht (erkennbar an engem Notendruck und/oder kleinerer Schrift), oder enthält er eine entsprechende Verlagsangabe („Taschenpartitur”, „Studienausgabe” o. ä.), ist als musikalische Ausgabeform der Terminus „Studienpartitur” anstelle von „Partitur” zu erfassen. Zu beachten ist, dass es nicht nur für zeitgenössische Musik Studienpartituren gibt, die von den Außenmaßen her sehr groß ausfallen können.</a:t>
            </a:r>
          </a:p>
          <a:p>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64</a:t>
            </a:fld>
            <a:endParaRPr lang="de-DE"/>
          </a:p>
        </p:txBody>
      </p:sp>
    </p:spTree>
    <p:extLst>
      <p:ext uri="{BB962C8B-B14F-4D97-AF65-F5344CB8AC3E}">
        <p14:creationId xmlns:p14="http://schemas.microsoft.com/office/powerpoint/2010/main" val="19606772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b="1" kern="1200" dirty="0" smtClean="0">
                <a:solidFill>
                  <a:schemeClr val="tx1"/>
                </a:solidFill>
                <a:latin typeface="+mn-lt"/>
                <a:ea typeface="+mn-ea"/>
                <a:cs typeface="+mn-cs"/>
              </a:rPr>
              <a:t>Stimme </a:t>
            </a:r>
            <a:r>
              <a:rPr lang="de-DE" sz="1200" kern="1200" dirty="0" smtClean="0">
                <a:solidFill>
                  <a:schemeClr val="tx1"/>
                </a:solidFill>
                <a:latin typeface="+mn-lt"/>
                <a:ea typeface="+mn-ea"/>
                <a:cs typeface="+mn-cs"/>
              </a:rPr>
              <a:t>wird verwendet für „</a:t>
            </a:r>
            <a:r>
              <a:rPr lang="de-DE" sz="1200" i="1" kern="1200" dirty="0" smtClean="0">
                <a:solidFill>
                  <a:schemeClr val="tx1"/>
                </a:solidFill>
                <a:latin typeface="+mn-lt"/>
                <a:ea typeface="+mn-ea"/>
                <a:cs typeface="+mn-cs"/>
              </a:rPr>
              <a:t>einen Bestandteil, der aus der Musik für die Verwendung durch einen oder mehrere, aber nicht alle Ausführende besteht.</a:t>
            </a:r>
            <a:r>
              <a:rPr lang="de-DE" sz="1200" kern="1200" dirty="0" smtClean="0">
                <a:solidFill>
                  <a:schemeClr val="tx1"/>
                </a:solidFill>
                <a:latin typeface="+mn-lt"/>
                <a:ea typeface="+mn-ea"/>
                <a:cs typeface="+mn-cs"/>
              </a:rPr>
              <a:t>”</a:t>
            </a:r>
            <a:r>
              <a:rPr lang="de-DE" sz="1200" i="1"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(Zitat RDA Glossar)</a:t>
            </a:r>
          </a:p>
          <a:p>
            <a:r>
              <a:rPr lang="de-DE" sz="1200" kern="1200" dirty="0" smtClean="0">
                <a:solidFill>
                  <a:schemeClr val="tx1"/>
                </a:solidFill>
                <a:latin typeface="+mn-lt"/>
                <a:ea typeface="+mn-ea"/>
                <a:cs typeface="+mn-cs"/>
              </a:rPr>
              <a:t> </a:t>
            </a:r>
          </a:p>
          <a:p>
            <a:pPr algn="just"/>
            <a:r>
              <a:rPr lang="de-DE" sz="1200" kern="1200" dirty="0" smtClean="0">
                <a:solidFill>
                  <a:schemeClr val="tx1"/>
                </a:solidFill>
                <a:latin typeface="+mn-lt"/>
                <a:ea typeface="+mn-ea"/>
                <a:cs typeface="+mn-cs"/>
              </a:rPr>
              <a:t>„</a:t>
            </a:r>
            <a:r>
              <a:rPr lang="de-DE" sz="1200" kern="1200" dirty="0" smtClean="0">
                <a:solidFill>
                  <a:srgbClr val="FF0000"/>
                </a:solidFill>
                <a:latin typeface="+mn-lt"/>
                <a:ea typeface="+mn-ea"/>
                <a:cs typeface="+mn-cs"/>
              </a:rPr>
              <a:t>Stimme“ ist demnach zu verwenden für Stimmensätze oder Stimmen, welche gemeinsam mit einer anderen musikalischen Ausgabeform durch den Musikverlag ausgeliefert werden. </a:t>
            </a:r>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65</a:t>
            </a:fld>
            <a:endParaRPr lang="de-DE"/>
          </a:p>
        </p:txBody>
      </p:sp>
    </p:spTree>
    <p:extLst>
      <p:ext uri="{BB962C8B-B14F-4D97-AF65-F5344CB8AC3E}">
        <p14:creationId xmlns:p14="http://schemas.microsoft.com/office/powerpoint/2010/main" val="21576435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Hinweis für Verbundteilnehmer, die mit Normdaten der GND verknüpfen: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Für die Erfassung von „Stimme” nach RDA 7.20 lautet der entsprechende GND-Normdatensatz </a:t>
            </a:r>
            <a:r>
              <a:rPr lang="de-DE" sz="1200" b="1" kern="1200" dirty="0" smtClean="0">
                <a:solidFill>
                  <a:schemeClr val="tx1"/>
                </a:solidFill>
                <a:effectLst/>
                <a:latin typeface="+mn-lt"/>
                <a:ea typeface="+mn-ea"/>
                <a:cs typeface="+mn-cs"/>
              </a:rPr>
              <a:t>„Stimme (Musikalische Ausgabeform)”</a:t>
            </a:r>
            <a:r>
              <a:rPr lang="de-DE" sz="1200" kern="1200" dirty="0" smtClean="0">
                <a:solidFill>
                  <a:schemeClr val="tx1"/>
                </a:solidFill>
                <a:effectLst/>
                <a:latin typeface="+mn-lt"/>
                <a:ea typeface="+mn-ea"/>
                <a:cs typeface="+mn-cs"/>
              </a:rPr>
              <a:t> (GND-IDN: 1071380443</a:t>
            </a:r>
            <a:r>
              <a:rPr lang="de-DE" sz="1200" u="none" kern="1200" dirty="0" smtClean="0">
                <a:solidFill>
                  <a:schemeClr val="tx1"/>
                </a:solidFill>
                <a:effectLst/>
                <a:latin typeface="+mn-lt"/>
                <a:ea typeface="+mn-ea"/>
                <a:cs typeface="+mn-cs"/>
              </a:rPr>
              <a:t>).</a:t>
            </a:r>
            <a:r>
              <a:rPr lang="de-DE" sz="1200" u="sng"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Durch Hinzufügung des identifizierenden Zusatzes „(Musikalische </a:t>
            </a:r>
            <a:r>
              <a:rPr lang="de-DE" sz="1200" kern="1200" dirty="0" err="1" smtClean="0">
                <a:solidFill>
                  <a:schemeClr val="tx1"/>
                </a:solidFill>
                <a:effectLst/>
                <a:latin typeface="+mn-lt"/>
                <a:ea typeface="+mn-ea"/>
                <a:cs typeface="+mn-cs"/>
              </a:rPr>
              <a:t>Ausgabeforrm</a:t>
            </a:r>
            <a:r>
              <a:rPr lang="de-DE" sz="1200" kern="1200" dirty="0" smtClean="0">
                <a:solidFill>
                  <a:schemeClr val="tx1"/>
                </a:solidFill>
                <a:effectLst/>
                <a:latin typeface="+mn-lt"/>
                <a:ea typeface="+mn-ea"/>
                <a:cs typeface="+mn-cs"/>
              </a:rPr>
              <a:t>)“ werden Verknüpfungsfehler (Stimme = menschliche Stimme) vermieden. Die Expansion im GND-Datensatz wird auch ausgeliefert und so indexiert.</a:t>
            </a:r>
          </a:p>
          <a:p>
            <a:r>
              <a:rPr lang="de-DE" sz="1200" kern="1200" dirty="0" smtClean="0">
                <a:solidFill>
                  <a:schemeClr val="tx1"/>
                </a:solidFill>
                <a:effectLst/>
                <a:latin typeface="+mn-lt"/>
                <a:ea typeface="+mn-ea"/>
                <a:cs typeface="+mn-cs"/>
              </a:rPr>
              <a:t>Zwecks einheitlicher Indexierung und Recherchemöglichkeit wird empfohlen, das entsprechende Feld immer mit dem Normdatensatz zu verknüpfen. </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Der </a:t>
            </a:r>
            <a:r>
              <a:rPr lang="de-DE" sz="1200" b="1" kern="1200" dirty="0" smtClean="0">
                <a:solidFill>
                  <a:schemeClr val="tx1"/>
                </a:solidFill>
                <a:effectLst/>
                <a:latin typeface="+mn-lt"/>
                <a:ea typeface="+mn-ea"/>
                <a:cs typeface="+mn-cs"/>
              </a:rPr>
              <a:t>identifizierende Zusatz </a:t>
            </a:r>
            <a:r>
              <a:rPr lang="de-DE" sz="1200" kern="1200" dirty="0" smtClean="0">
                <a:solidFill>
                  <a:schemeClr val="tx1"/>
                </a:solidFill>
                <a:effectLst/>
                <a:latin typeface="+mn-lt"/>
                <a:ea typeface="+mn-ea"/>
                <a:cs typeface="+mn-cs"/>
              </a:rPr>
              <a:t>nach „Stimme“ </a:t>
            </a:r>
            <a:r>
              <a:rPr lang="de-DE" sz="1200" b="1" kern="1200" dirty="0" smtClean="0">
                <a:solidFill>
                  <a:schemeClr val="tx1"/>
                </a:solidFill>
                <a:effectLst/>
                <a:latin typeface="+mn-lt"/>
                <a:ea typeface="+mn-ea"/>
                <a:cs typeface="+mn-cs"/>
              </a:rPr>
              <a:t>gilt nur für die musikalische Ausgabeform (RDA 7.20) </a:t>
            </a:r>
            <a:r>
              <a:rPr lang="de-DE" sz="1200" kern="1200" dirty="0" smtClean="0">
                <a:solidFill>
                  <a:schemeClr val="tx1"/>
                </a:solidFill>
                <a:effectLst/>
                <a:latin typeface="+mn-lt"/>
                <a:ea typeface="+mn-ea"/>
                <a:cs typeface="+mn-cs"/>
              </a:rPr>
              <a:t>und keinesfalls für die Umfangsangabe nach RDA 3.4.3 (vgl. Kapitel 3.3 Umfang von Noten).</a:t>
            </a:r>
          </a:p>
          <a:p>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66</a:t>
            </a:fld>
            <a:endParaRPr lang="de-DE"/>
          </a:p>
        </p:txBody>
      </p:sp>
    </p:spTree>
    <p:extLst>
      <p:ext uri="{BB962C8B-B14F-4D97-AF65-F5344CB8AC3E}">
        <p14:creationId xmlns:p14="http://schemas.microsoft.com/office/powerpoint/2010/main" val="31956091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dirty="0" smtClean="0"/>
              <a:t>Die Besetzung für den musikalischen Inhalt kann nach RDA 7.21 angegeben werden, wenn das für die Identifizierung oder die Abgrenzung der vorliegenden Ressource als wichtig angesehen wird. Die Angabe empfiehlt sich, wenn die Besetzung der Expression vom originalen Musikwerk abweicht. Die Angabe empfiehlt sich auch bei Alternativbesetzungen.</a:t>
            </a:r>
          </a:p>
          <a:p>
            <a:endParaRPr lang="de-DE" dirty="0" smtClean="0"/>
          </a:p>
          <a:p>
            <a:pPr algn="just"/>
            <a:r>
              <a:rPr lang="de-DE" dirty="0" smtClean="0"/>
              <a:t>Die Erfassung des musikalischen Inhalts empfiehlt sich </a:t>
            </a:r>
            <a:r>
              <a:rPr lang="de-DE" b="0" dirty="0" smtClean="0"/>
              <a:t>insbesondere</a:t>
            </a:r>
            <a:r>
              <a:rPr lang="de-DE" dirty="0" smtClean="0"/>
              <a:t> bei fehlenden Angaben zur vorliegenden Besetzung der Expression in der bibliographischen Beschreibung.</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67</a:t>
            </a:fld>
            <a:endParaRPr lang="de-DE"/>
          </a:p>
        </p:txBody>
      </p:sp>
    </p:spTree>
    <p:extLst>
      <p:ext uri="{BB962C8B-B14F-4D97-AF65-F5344CB8AC3E}">
        <p14:creationId xmlns:p14="http://schemas.microsoft.com/office/powerpoint/2010/main" val="1013140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68</a:t>
            </a:fld>
            <a:endParaRPr lang="de-DE"/>
          </a:p>
        </p:txBody>
      </p:sp>
    </p:spTree>
    <p:extLst>
      <p:ext uri="{BB962C8B-B14F-4D97-AF65-F5344CB8AC3E}">
        <p14:creationId xmlns:p14="http://schemas.microsoft.com/office/powerpoint/2010/main" val="35912974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69</a:t>
            </a:fld>
            <a:endParaRPr lang="de-DE"/>
          </a:p>
        </p:txBody>
      </p:sp>
    </p:spTree>
    <p:extLst>
      <p:ext uri="{BB962C8B-B14F-4D97-AF65-F5344CB8AC3E}">
        <p14:creationId xmlns:p14="http://schemas.microsoft.com/office/powerpoint/2010/main" val="989766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de-DE" dirty="0" smtClean="0"/>
              <a:t>Bei fehlendem Erscheinungsjahr wird das Copyright-Jahr meistens als Erscheinungsjahr angesehen.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a:t>
            </a:fld>
            <a:endParaRPr lang="de-DE"/>
          </a:p>
        </p:txBody>
      </p:sp>
    </p:spTree>
    <p:extLst>
      <p:ext uri="{BB962C8B-B14F-4D97-AF65-F5344CB8AC3E}">
        <p14:creationId xmlns:p14="http://schemas.microsoft.com/office/powerpoint/2010/main" val="7800039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effectLst/>
                <a:latin typeface="+mn-lt"/>
                <a:ea typeface="+mn-ea"/>
                <a:cs typeface="+mn-cs"/>
              </a:rPr>
              <a:t>Die Formulierung kann frei gewählt werden. Für die Erfassung von mehreren Singstimmen sind jedoch nach RDA Anhang B.5.6 gemäß RDA Anhang B.7 D-A-CH folgende Abkürzungen verbindlich (RDA 7.21.1.3): A (Alt), B (Bass), Bar (Bariton), </a:t>
            </a:r>
            <a:r>
              <a:rPr lang="de-DE" sz="1200" kern="1200" dirty="0" err="1" smtClean="0">
                <a:solidFill>
                  <a:schemeClr val="tx1"/>
                </a:solidFill>
                <a:effectLst/>
                <a:latin typeface="+mn-lt"/>
                <a:ea typeface="+mn-ea"/>
                <a:cs typeface="+mn-cs"/>
              </a:rPr>
              <a:t>Mz</a:t>
            </a:r>
            <a:r>
              <a:rPr lang="de-DE" sz="1200" kern="1200" dirty="0" smtClean="0">
                <a:solidFill>
                  <a:schemeClr val="tx1"/>
                </a:solidFill>
                <a:effectLst/>
                <a:latin typeface="+mn-lt"/>
                <a:ea typeface="+mn-ea"/>
                <a:cs typeface="+mn-cs"/>
              </a:rPr>
              <a:t> (Mezzosopran), S (Sopran), T (Tenor).</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70</a:t>
            </a:fld>
            <a:endParaRPr lang="de-DE"/>
          </a:p>
        </p:txBody>
      </p:sp>
    </p:spTree>
    <p:extLst>
      <p:ext uri="{BB962C8B-B14F-4D97-AF65-F5344CB8AC3E}">
        <p14:creationId xmlns:p14="http://schemas.microsoft.com/office/powerpoint/2010/main" val="17528928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effectLst/>
                <a:latin typeface="+mn-lt"/>
                <a:ea typeface="+mn-ea"/>
                <a:cs typeface="+mn-cs"/>
              </a:rPr>
              <a:t>Zu Dauer des Inhalts einer Ressource zählt auch die Aufführungsdauer. Sie kann gemäß RDA 7.22.1.3 erfasst werden, wenn sie im vorliegenden Musikdruck angegeben ist oder einfach zu ermitteln ist. Für die Angabe der zeitlichen Maßeinheiten ist nach RDA Anhang B.5.3 die verbindliche Abkürzungsliste gemäß RDA Anhang B.7 D-A-CH zu verwenden.</a:t>
            </a:r>
          </a:p>
          <a:p>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Für das </a:t>
            </a:r>
            <a:r>
              <a:rPr lang="de-DE" sz="1200" kern="1200" dirty="0" err="1" smtClean="0">
                <a:solidFill>
                  <a:schemeClr val="tx1"/>
                </a:solidFill>
                <a:effectLst/>
                <a:latin typeface="+mn-lt"/>
                <a:ea typeface="+mn-ea"/>
                <a:cs typeface="+mn-cs"/>
              </a:rPr>
              <a:t>Aleph</a:t>
            </a:r>
            <a:r>
              <a:rPr lang="de-DE" sz="1200" kern="1200" dirty="0" smtClean="0">
                <a:solidFill>
                  <a:schemeClr val="tx1"/>
                </a:solidFill>
                <a:effectLst/>
                <a:latin typeface="+mn-lt"/>
                <a:ea typeface="+mn-ea"/>
                <a:cs typeface="+mn-cs"/>
              </a:rPr>
              <a:t>-Feld</a:t>
            </a:r>
            <a:r>
              <a:rPr lang="de-DE" sz="1200" kern="1200" baseline="0" dirty="0" smtClean="0">
                <a:solidFill>
                  <a:schemeClr val="tx1"/>
                </a:solidFill>
                <a:effectLst/>
                <a:latin typeface="+mn-lt"/>
                <a:ea typeface="+mn-ea"/>
                <a:cs typeface="+mn-cs"/>
              </a:rPr>
              <a:t> 501 empfiehlt sich die Ergänzung von „Aufführungsdauer: “ bzw. „Spieldauer: “.</a:t>
            </a:r>
            <a:endParaRPr lang="de-DE" dirty="0" smtClean="0"/>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71</a:t>
            </a:fld>
            <a:endParaRPr lang="de-DE"/>
          </a:p>
        </p:txBody>
      </p:sp>
    </p:spTree>
    <p:extLst>
      <p:ext uri="{BB962C8B-B14F-4D97-AF65-F5344CB8AC3E}">
        <p14:creationId xmlns:p14="http://schemas.microsoft.com/office/powerpoint/2010/main" val="37691177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72</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Der </a:t>
            </a:r>
            <a:r>
              <a:rPr lang="de-DE" sz="1200" b="1" kern="1200" dirty="0" smtClean="0">
                <a:solidFill>
                  <a:schemeClr val="tx1"/>
                </a:solidFill>
                <a:latin typeface="+mn-lt"/>
                <a:ea typeface="+mn-ea"/>
                <a:cs typeface="+mn-cs"/>
              </a:rPr>
              <a:t>geistige Schöpfer eines Musikwerkes</a:t>
            </a:r>
            <a:r>
              <a:rPr lang="de-DE" sz="1200" kern="1200" dirty="0" smtClean="0">
                <a:solidFill>
                  <a:schemeClr val="tx1"/>
                </a:solidFill>
                <a:latin typeface="+mn-lt"/>
                <a:ea typeface="+mn-ea"/>
                <a:cs typeface="+mn-cs"/>
              </a:rPr>
              <a:t> ist der </a:t>
            </a:r>
            <a:r>
              <a:rPr lang="de-DE" sz="1200" b="1" kern="1200" dirty="0" smtClean="0">
                <a:solidFill>
                  <a:schemeClr val="tx1"/>
                </a:solidFill>
                <a:latin typeface="+mn-lt"/>
                <a:ea typeface="+mn-ea"/>
                <a:cs typeface="+mn-cs"/>
              </a:rPr>
              <a:t>Komponist</a:t>
            </a:r>
            <a:r>
              <a:rPr lang="de-DE" sz="1200" kern="1200" dirty="0" smtClean="0">
                <a:solidFill>
                  <a:schemeClr val="tx1"/>
                </a:solidFill>
                <a:latin typeface="+mn-lt"/>
                <a:ea typeface="+mn-ea"/>
                <a:cs typeface="+mn-cs"/>
              </a:rPr>
              <a:t> (RDA 19.2), welcher in der Beziehungskennzeichnung (RDA 18.5) auch als solcher bezeichnet wird. </a:t>
            </a:r>
            <a:r>
              <a:rPr lang="de-DE" sz="1200" kern="1200" dirty="0" smtClean="0">
                <a:solidFill>
                  <a:schemeClr val="tx1"/>
                </a:solidFill>
                <a:effectLst/>
                <a:latin typeface="+mn-lt"/>
                <a:ea typeface="+mn-ea"/>
                <a:cs typeface="+mn-cs"/>
              </a:rPr>
              <a:t>Er ist gemäß RDA 2.4.2.3 D-A-CH als </a:t>
            </a:r>
            <a:r>
              <a:rPr lang="de-DE" sz="1200" b="1" kern="1200" dirty="0" smtClean="0">
                <a:solidFill>
                  <a:schemeClr val="tx1"/>
                </a:solidFill>
                <a:effectLst/>
                <a:latin typeface="+mn-lt"/>
                <a:ea typeface="+mn-ea"/>
                <a:cs typeface="+mn-cs"/>
              </a:rPr>
              <a:t>wichtigste</a:t>
            </a:r>
            <a:r>
              <a:rPr lang="de-DE" sz="1200" kern="1200" dirty="0" smtClean="0">
                <a:solidFill>
                  <a:schemeClr val="tx1"/>
                </a:solidFill>
                <a:effectLst/>
                <a:latin typeface="+mn-lt"/>
                <a:ea typeface="+mn-ea"/>
                <a:cs typeface="+mn-cs"/>
              </a:rPr>
              <a:t>, d. h. </a:t>
            </a:r>
            <a:r>
              <a:rPr lang="de-DE" sz="1200" b="0" kern="1200" dirty="0" smtClean="0">
                <a:solidFill>
                  <a:schemeClr val="tx1"/>
                </a:solidFill>
                <a:effectLst/>
                <a:latin typeface="+mn-lt"/>
                <a:ea typeface="+mn-ea"/>
                <a:cs typeface="+mn-cs"/>
              </a:rPr>
              <a:t>erste</a:t>
            </a:r>
            <a:r>
              <a:rPr lang="de-DE" sz="1200" b="1" kern="1200" dirty="0" smtClean="0">
                <a:solidFill>
                  <a:schemeClr val="tx1"/>
                </a:solidFill>
                <a:effectLst/>
                <a:latin typeface="+mn-lt"/>
                <a:ea typeface="+mn-ea"/>
                <a:cs typeface="+mn-cs"/>
              </a:rPr>
              <a:t> Verantwortlichkeitsangabe</a:t>
            </a:r>
            <a:r>
              <a:rPr lang="de-DE" sz="1200" kern="1200" dirty="0" smtClean="0">
                <a:solidFill>
                  <a:schemeClr val="tx1"/>
                </a:solidFill>
                <a:effectLst/>
                <a:latin typeface="+mn-lt"/>
                <a:ea typeface="+mn-ea"/>
                <a:cs typeface="+mn-cs"/>
              </a:rPr>
              <a:t>, die sich auf den Haupttitel bezieht, aus der Informationsquelle zu übertragen. Dies gilt auch, wenn weitere geistige Schöpfer vorliegen.</a:t>
            </a:r>
          </a:p>
          <a:p>
            <a:pPr algn="just"/>
            <a:endParaRPr lang="de-DE" sz="1200" kern="1200" dirty="0" smtClean="0">
              <a:solidFill>
                <a:schemeClr val="tx1"/>
              </a:solidFill>
              <a:latin typeface="+mn-lt"/>
              <a:ea typeface="+mn-ea"/>
              <a:cs typeface="+mn-cs"/>
            </a:endParaRPr>
          </a:p>
          <a:p>
            <a:pPr algn="just"/>
            <a:r>
              <a:rPr lang="de-DE" sz="1200" kern="1200" dirty="0" smtClean="0">
                <a:solidFill>
                  <a:schemeClr val="tx1"/>
                </a:solidFill>
                <a:latin typeface="+mn-lt"/>
                <a:ea typeface="+mn-ea"/>
                <a:cs typeface="+mn-cs"/>
              </a:rPr>
              <a:t>Liste der Beziehungskennzeichnungen:</a:t>
            </a:r>
            <a:r>
              <a:rPr lang="de-DE" sz="1200" kern="1200" baseline="0" dirty="0" smtClean="0">
                <a:solidFill>
                  <a:schemeClr val="tx1"/>
                </a:solidFill>
                <a:latin typeface="+mn-lt"/>
                <a:ea typeface="+mn-ea"/>
                <a:cs typeface="+mn-cs"/>
              </a:rPr>
              <a:t> Anhang I.2.1</a:t>
            </a: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Als geistige Schöpfer gelten zudem die Verfasser der Texte von Musikwerken mit Lyrics, Libretto, Text usw. .</a:t>
            </a:r>
          </a:p>
          <a:p>
            <a:pPr algn="just"/>
            <a:r>
              <a:rPr lang="de-DE" sz="1200" kern="1200" dirty="0" smtClean="0">
                <a:solidFill>
                  <a:schemeClr val="tx1"/>
                </a:solidFill>
                <a:latin typeface="+mn-lt"/>
                <a:ea typeface="+mn-ea"/>
                <a:cs typeface="+mn-cs"/>
              </a:rPr>
              <a:t>Beziehungskennzeichnungen hierfür sind:</a:t>
            </a:r>
          </a:p>
          <a:p>
            <a:r>
              <a:rPr lang="de-DE" sz="1200" kern="1200" dirty="0" smtClean="0">
                <a:solidFill>
                  <a:schemeClr val="tx1"/>
                </a:solidFill>
                <a:latin typeface="+mn-lt"/>
                <a:ea typeface="+mn-ea"/>
                <a:cs typeface="+mn-cs"/>
              </a:rPr>
              <a:t> </a:t>
            </a:r>
          </a:p>
          <a:p>
            <a:pPr marL="171450" lvl="0" indent="-171450" algn="just">
              <a:buFont typeface="Arial" panose="020B0604020202020204" pitchFamily="34" charset="0"/>
              <a:buChar char="•"/>
            </a:pPr>
            <a:r>
              <a:rPr lang="de-DE" sz="1200" b="1" kern="1200" dirty="0" smtClean="0">
                <a:solidFill>
                  <a:schemeClr val="tx1"/>
                </a:solidFill>
                <a:latin typeface="+mn-lt"/>
                <a:ea typeface="+mn-ea"/>
                <a:cs typeface="+mn-cs"/>
              </a:rPr>
              <a:t>Librettist</a:t>
            </a:r>
            <a:r>
              <a:rPr lang="de-DE" sz="1200" kern="1200" dirty="0" smtClean="0">
                <a:solidFill>
                  <a:schemeClr val="tx1"/>
                </a:solidFill>
                <a:latin typeface="+mn-lt"/>
                <a:ea typeface="+mn-ea"/>
                <a:cs typeface="+mn-cs"/>
              </a:rPr>
              <a:t>: „</a:t>
            </a:r>
            <a:r>
              <a:rPr lang="de-DE" sz="1200" i="1" kern="1200" dirty="0" smtClean="0">
                <a:solidFill>
                  <a:schemeClr val="tx1"/>
                </a:solidFill>
                <a:latin typeface="+mn-lt"/>
                <a:ea typeface="+mn-ea"/>
                <a:cs typeface="+mn-cs"/>
              </a:rPr>
              <a:t>Ein Verfasser des Texts einer Oper oder eines sonstigen Bühnenwerks oder eines Oratoriums. Für einen Verfasser der Texte nur der Lieder eines Musicals siehe Textdichter.</a:t>
            </a:r>
            <a:r>
              <a:rPr lang="de-DE" sz="1200" kern="1200" dirty="0" smtClean="0">
                <a:solidFill>
                  <a:schemeClr val="tx1"/>
                </a:solidFill>
                <a:latin typeface="+mn-lt"/>
                <a:ea typeface="+mn-ea"/>
                <a:cs typeface="+mn-cs"/>
              </a:rPr>
              <a:t>“</a:t>
            </a:r>
          </a:p>
          <a:p>
            <a:pPr marL="171450" lvl="0" indent="-171450" algn="just">
              <a:buFont typeface="Arial" panose="020B0604020202020204" pitchFamily="34" charset="0"/>
              <a:buChar char="•"/>
            </a:pPr>
            <a:r>
              <a:rPr lang="de-DE" sz="1200" b="1" kern="1200" dirty="0" smtClean="0">
                <a:solidFill>
                  <a:schemeClr val="tx1"/>
                </a:solidFill>
                <a:latin typeface="+mn-lt"/>
                <a:ea typeface="+mn-ea"/>
                <a:cs typeface="+mn-cs"/>
              </a:rPr>
              <a:t>Textdichter</a:t>
            </a:r>
            <a:r>
              <a:rPr lang="de-DE" sz="1200" kern="1200" dirty="0" smtClean="0">
                <a:solidFill>
                  <a:schemeClr val="tx1"/>
                </a:solidFill>
                <a:latin typeface="+mn-lt"/>
                <a:ea typeface="+mn-ea"/>
                <a:cs typeface="+mn-cs"/>
              </a:rPr>
              <a:t>: „</a:t>
            </a:r>
            <a:r>
              <a:rPr lang="de-DE" sz="1200" i="1" kern="1200" dirty="0" smtClean="0">
                <a:solidFill>
                  <a:schemeClr val="tx1"/>
                </a:solidFill>
                <a:latin typeface="+mn-lt"/>
                <a:ea typeface="+mn-ea"/>
                <a:cs typeface="+mn-cs"/>
              </a:rPr>
              <a:t>Ein Verfasser des Texts eines populären Lieds, einschließlich eines oder mehrerer  Lieder eines Musicals. Für einen Verfasser nur der Dialoge eines Musicals, siehe Librettist.</a:t>
            </a:r>
            <a:r>
              <a:rPr lang="de-DE" sz="1200" kern="1200" dirty="0" smtClean="0">
                <a:solidFill>
                  <a:schemeClr val="tx1"/>
                </a:solidFill>
                <a:latin typeface="+mn-lt"/>
                <a:ea typeface="+mn-ea"/>
                <a:cs typeface="+mn-cs"/>
              </a:rPr>
              <a:t>“</a:t>
            </a:r>
          </a:p>
          <a:p>
            <a:pPr marL="171450" lvl="0" indent="-171450" algn="just">
              <a:buFont typeface="Arial" panose="020B0604020202020204" pitchFamily="34" charset="0"/>
              <a:buChar char="•"/>
            </a:pPr>
            <a:r>
              <a:rPr lang="de-DE" sz="1200" b="1" kern="1200" dirty="0" smtClean="0">
                <a:solidFill>
                  <a:schemeClr val="tx1"/>
                </a:solidFill>
                <a:latin typeface="+mn-lt"/>
                <a:ea typeface="+mn-ea"/>
                <a:cs typeface="+mn-cs"/>
              </a:rPr>
              <a:t>Verfasser</a:t>
            </a:r>
            <a:r>
              <a:rPr lang="de-DE" sz="1200" kern="1200" dirty="0" smtClean="0">
                <a:solidFill>
                  <a:schemeClr val="tx1"/>
                </a:solidFill>
                <a:latin typeface="+mn-lt"/>
                <a:ea typeface="+mn-ea"/>
                <a:cs typeface="+mn-cs"/>
              </a:rPr>
              <a:t>: Wird für die Textverfasser von Kunstliedern verwendet.</a:t>
            </a:r>
          </a:p>
          <a:p>
            <a:pPr marL="171450" lvl="0" indent="-171450" algn="just">
              <a:buFont typeface="Arial" panose="020B0604020202020204" pitchFamily="34" charset="0"/>
              <a:buChar char="•"/>
            </a:pPr>
            <a:endParaRPr lang="de-DE" sz="1200"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dirty="0" smtClean="0"/>
              <a:t>Beziehungskennzeichnungen,</a:t>
            </a:r>
            <a:r>
              <a:rPr lang="de-DE" baseline="0" dirty="0" smtClean="0"/>
              <a:t> können falls zutreffend gemäß RDA 18.5.1.3 D-A-CH, Punkt 2 auch mehrfach vergeben werden.</a:t>
            </a:r>
            <a:endParaRPr lang="de-DE" dirty="0" smtClean="0"/>
          </a:p>
          <a:p>
            <a:pPr marL="171450" lvl="0" indent="-171450" algn="just">
              <a:buFont typeface="Arial" panose="020B0604020202020204" pitchFamily="34" charset="0"/>
              <a:buChar char="•"/>
            </a:pP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73</a:t>
            </a:fld>
            <a:endParaRPr lang="de-DE"/>
          </a:p>
        </p:txBody>
      </p:sp>
    </p:spTree>
    <p:extLst>
      <p:ext uri="{BB962C8B-B14F-4D97-AF65-F5344CB8AC3E}">
        <p14:creationId xmlns:p14="http://schemas.microsoft.com/office/powerpoint/2010/main" val="26564480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74</a:t>
            </a:fld>
            <a:endParaRPr lang="de-DE"/>
          </a:p>
        </p:txBody>
      </p:sp>
    </p:spTree>
    <p:extLst>
      <p:ext uri="{BB962C8B-B14F-4D97-AF65-F5344CB8AC3E}">
        <p14:creationId xmlns:p14="http://schemas.microsoft.com/office/powerpoint/2010/main" val="29049193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Achtung, MAB 104a, da als gemeinschaftliches Werk gewertet</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75</a:t>
            </a:fld>
            <a:endParaRPr lang="de-DE"/>
          </a:p>
        </p:txBody>
      </p:sp>
    </p:spTree>
    <p:extLst>
      <p:ext uri="{BB962C8B-B14F-4D97-AF65-F5344CB8AC3E}">
        <p14:creationId xmlns:p14="http://schemas.microsoft.com/office/powerpoint/2010/main" val="38735434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effectLst/>
                <a:latin typeface="+mn-lt"/>
                <a:ea typeface="+mn-ea"/>
                <a:cs typeface="+mn-cs"/>
              </a:rPr>
              <a:t>Bei Musikwerken gilt immer der Komponist als erster geistiger Schöpfer und ist als Standardelement verpflichtend (RDA 19.2). Die Angabe weiterer geistiger Schöpfer wird empfohlen (RDA 19.2 D-A-CH).</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Auch, falls der erste geistige Schöpfer (hier: Komponist) auf der Informationsquelle nach anderen Verantwortlichkeitsangaben (hier: Librettisten) aufgeführt wird, ist </a:t>
            </a:r>
            <a:r>
              <a:rPr lang="de-DE" sz="1200" kern="1200" baseline="0" dirty="0" smtClean="0">
                <a:solidFill>
                  <a:schemeClr val="tx1"/>
                </a:solidFill>
                <a:effectLst/>
                <a:latin typeface="+mn-lt"/>
                <a:ea typeface="+mn-ea"/>
                <a:cs typeface="+mn-cs"/>
              </a:rPr>
              <a:t> b</a:t>
            </a:r>
            <a:r>
              <a:rPr lang="de-DE" sz="1200" kern="1200" dirty="0" smtClean="0">
                <a:solidFill>
                  <a:schemeClr val="tx1"/>
                </a:solidFill>
                <a:effectLst/>
                <a:latin typeface="+mn-lt"/>
                <a:ea typeface="+mn-ea"/>
                <a:cs typeface="+mn-cs"/>
              </a:rPr>
              <a:t>eim Übertragen die Reihenfolge der Informationsquelle beizubehalten (RDA 1.7). </a:t>
            </a:r>
          </a:p>
        </p:txBody>
      </p:sp>
      <p:sp>
        <p:nvSpPr>
          <p:cNvPr id="4" name="Foliennummernplatzhalter 3"/>
          <p:cNvSpPr>
            <a:spLocks noGrp="1"/>
          </p:cNvSpPr>
          <p:nvPr>
            <p:ph type="sldNum" sz="quarter" idx="10"/>
          </p:nvPr>
        </p:nvSpPr>
        <p:spPr/>
        <p:txBody>
          <a:bodyPr/>
          <a:lstStyle/>
          <a:p>
            <a:fld id="{5F9F8FF6-6F64-48B5-AF7B-675846B3447E}" type="slidenum">
              <a:rPr lang="de-DE" smtClean="0"/>
              <a:pPr/>
              <a:t>76</a:t>
            </a:fld>
            <a:endParaRPr lang="de-DE"/>
          </a:p>
        </p:txBody>
      </p:sp>
    </p:spTree>
    <p:extLst>
      <p:ext uri="{BB962C8B-B14F-4D97-AF65-F5344CB8AC3E}">
        <p14:creationId xmlns:p14="http://schemas.microsoft.com/office/powerpoint/2010/main" val="35316831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Achtung, MAB </a:t>
            </a:r>
            <a:r>
              <a:rPr lang="de-DE" smtClean="0"/>
              <a:t>104a und 108a, da als gemeinschaftliches Werk gewertet</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77</a:t>
            </a:fld>
            <a:endParaRPr lang="de-DE"/>
          </a:p>
        </p:txBody>
      </p:sp>
    </p:spTree>
    <p:extLst>
      <p:ext uri="{BB962C8B-B14F-4D97-AF65-F5344CB8AC3E}">
        <p14:creationId xmlns:p14="http://schemas.microsoft.com/office/powerpoint/2010/main" val="25540674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pPr algn="just"/>
            <a:r>
              <a:rPr lang="de-DE" sz="1200" kern="1200" dirty="0" smtClean="0">
                <a:solidFill>
                  <a:schemeClr val="tx1"/>
                </a:solidFill>
                <a:latin typeface="+mn-lt"/>
                <a:ea typeface="+mn-ea"/>
                <a:cs typeface="+mn-cs"/>
              </a:rPr>
              <a:t>Als </a:t>
            </a:r>
            <a:r>
              <a:rPr lang="de-DE" sz="1200" b="1" kern="1200" dirty="0" smtClean="0">
                <a:solidFill>
                  <a:schemeClr val="tx1"/>
                </a:solidFill>
                <a:latin typeface="+mn-lt"/>
                <a:ea typeface="+mn-ea"/>
                <a:cs typeface="+mn-cs"/>
              </a:rPr>
              <a:t>Standardelement</a:t>
            </a:r>
            <a:r>
              <a:rPr lang="de-DE" sz="1200" kern="1200" baseline="0" dirty="0" smtClean="0">
                <a:solidFill>
                  <a:schemeClr val="tx1"/>
                </a:solidFill>
                <a:latin typeface="+mn-lt"/>
                <a:ea typeface="+mn-ea"/>
                <a:cs typeface="+mn-cs"/>
              </a:rPr>
              <a:t> zu erfassen s</a:t>
            </a:r>
            <a:r>
              <a:rPr lang="de-DE" sz="1200" kern="1200" dirty="0" smtClean="0">
                <a:solidFill>
                  <a:schemeClr val="tx1"/>
                </a:solidFill>
                <a:latin typeface="+mn-lt"/>
                <a:ea typeface="+mn-ea"/>
                <a:cs typeface="+mn-cs"/>
              </a:rPr>
              <a:t>ind Mitwirkende, „die in der bevorzugten Informationsquelle erwähnt sind und die zur Realisierung der Ressource einen bedeutenden Teil beigetragen haben“ (RDA 20.2.1.3 D-A-CH). Unter den dort Genannten ist für Musikdrucke besonders der dort genannte „Arrangeur eines Musikwerkes“ relevant. Darüber hinaus kann z.B.  die Einrichtung einer Stimme, von Fingersätzen oder die Aussetzung eines Basso </a:t>
            </a:r>
            <a:r>
              <a:rPr lang="de-DE" sz="1200" kern="1200" dirty="0" err="1" smtClean="0">
                <a:solidFill>
                  <a:schemeClr val="tx1"/>
                </a:solidFill>
                <a:latin typeface="+mn-lt"/>
                <a:ea typeface="+mn-ea"/>
                <a:cs typeface="+mn-cs"/>
              </a:rPr>
              <a:t>continuos</a:t>
            </a:r>
            <a:r>
              <a:rPr lang="de-DE" sz="1200" kern="1200" dirty="0" smtClean="0">
                <a:solidFill>
                  <a:schemeClr val="tx1"/>
                </a:solidFill>
                <a:latin typeface="+mn-lt"/>
                <a:ea typeface="+mn-ea"/>
                <a:cs typeface="+mn-cs"/>
              </a:rPr>
              <a:t> von Bedeutung sein. (Beziehungskennzeichnung</a:t>
            </a:r>
            <a:r>
              <a:rPr lang="de-DE" sz="1200" kern="1200" baseline="0" dirty="0" smtClean="0">
                <a:solidFill>
                  <a:schemeClr val="tx1"/>
                </a:solidFill>
                <a:latin typeface="+mn-lt"/>
                <a:ea typeface="+mn-ea"/>
                <a:cs typeface="+mn-cs"/>
              </a:rPr>
              <a:t> nach Anhang I.3.1)</a:t>
            </a:r>
            <a:endParaRPr lang="de-DE" sz="1200" kern="1200" dirty="0" smtClean="0">
              <a:solidFill>
                <a:schemeClr val="tx1"/>
              </a:solidFill>
              <a:latin typeface="+mn-lt"/>
              <a:ea typeface="+mn-ea"/>
              <a:cs typeface="+mn-cs"/>
            </a:endParaRPr>
          </a:p>
          <a:p>
            <a:endParaRPr lang="de-DE" sz="1200" kern="1200" dirty="0" smtClean="0">
              <a:solidFill>
                <a:schemeClr val="tx1"/>
              </a:solidFill>
              <a:latin typeface="+mn-lt"/>
              <a:ea typeface="+mn-ea"/>
              <a:cs typeface="+mn-cs"/>
            </a:endParaRPr>
          </a:p>
          <a:p>
            <a:pPr lvl="0" algn="just"/>
            <a:r>
              <a:rPr lang="de-DE" sz="1200" b="1" kern="1200" dirty="0" smtClean="0">
                <a:solidFill>
                  <a:schemeClr val="tx1"/>
                </a:solidFill>
                <a:effectLst/>
                <a:latin typeface="+mn-lt"/>
                <a:ea typeface="+mn-ea"/>
                <a:cs typeface="+mn-cs"/>
              </a:rPr>
              <a:t>Arrangeur</a:t>
            </a:r>
            <a:r>
              <a:rPr lang="de-DE" sz="1200" kern="1200" dirty="0" smtClean="0">
                <a:solidFill>
                  <a:schemeClr val="tx1"/>
                </a:solidFill>
                <a:effectLst/>
                <a:latin typeface="+mn-lt"/>
                <a:ea typeface="+mn-ea"/>
                <a:cs typeface="+mn-cs"/>
              </a:rPr>
              <a:t>: „</a:t>
            </a:r>
            <a:r>
              <a:rPr lang="de-DE" sz="1200" i="1" kern="1200" dirty="0" smtClean="0">
                <a:solidFill>
                  <a:schemeClr val="tx1"/>
                </a:solidFill>
                <a:effectLst/>
                <a:latin typeface="+mn-lt"/>
                <a:ea typeface="+mn-ea"/>
                <a:cs typeface="+mn-cs"/>
              </a:rPr>
              <a:t>Eine Person, eine Familie oder eine Körperschaft, die zu einer Expression eines Musikwerks dadurch beiträgt, dass sie eine Komposition für eine bestimmte Besetzung umschreibt, die sich von der Originalbesetzung, für die das Werk konzipiert ist, unterscheidet oder das Werk für die Originalbesetzung so modifiziert, dass die musikalische Substanz des Originalkomponisten im Wesentlichen unverändert bleibt.”</a:t>
            </a:r>
            <a:endParaRPr lang="de-DE" sz="1200" kern="1200" dirty="0" smtClean="0">
              <a:solidFill>
                <a:schemeClr val="tx1"/>
              </a:solidFill>
              <a:effectLst/>
              <a:latin typeface="+mn-lt"/>
              <a:ea typeface="+mn-ea"/>
              <a:cs typeface="+mn-cs"/>
            </a:endParaRPr>
          </a:p>
          <a:p>
            <a:pPr algn="just"/>
            <a:r>
              <a:rPr lang="de-DE" sz="1200" kern="1200" dirty="0" smtClean="0">
                <a:solidFill>
                  <a:schemeClr val="tx1"/>
                </a:solidFill>
                <a:effectLst/>
                <a:latin typeface="+mn-lt"/>
                <a:ea typeface="+mn-ea"/>
                <a:cs typeface="+mn-cs"/>
              </a:rPr>
              <a:t>Bei wesentlichen Veränderungen, wird der Arrangeur zum geistigen Schöpfer des Werks („Komponist“).</a:t>
            </a:r>
          </a:p>
          <a:p>
            <a:endParaRPr lang="de-DE" sz="1200"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Herausgeber</a:t>
            </a:r>
            <a:r>
              <a:rPr lang="de-DE" sz="1200" i="1" kern="1200" dirty="0" smtClean="0">
                <a:solidFill>
                  <a:schemeClr val="tx1"/>
                </a:solidFill>
                <a:latin typeface="+mn-lt"/>
                <a:ea typeface="+mn-ea"/>
                <a:cs typeface="+mn-cs"/>
              </a:rPr>
              <a:t>: „Eine Person, eine Familie oder eine Körperschaft, die zu einer Expression eines Werks beiträgt, indem sie den Inhalt überarbeitet oder erläutert oder indem sie Werke oder Teile von Werken von einem oder mehreren geistigen Schöpfern auswählt und zusammenstellt. Zu den Beiträgen kann es gehören, eine Einleitung, Anmerkungen oder sonstiges kritisches Material hinzuzufügen oder die Expression eines Werks für die Herstellung, die Veröffentlichung oder den Vertrieb vorzubereiten.“</a:t>
            </a:r>
            <a:br>
              <a:rPr lang="de-DE" sz="1200" i="1"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Zu den Vorbereitungen einer Veröffentlichung einer Expression zählt auch die Einrichtung von Stimmen (Fingersätze und dgl.) oder die Aussetzung eines Basso </a:t>
            </a:r>
            <a:r>
              <a:rPr lang="de-DE" sz="1200" kern="1200" dirty="0" err="1" smtClean="0">
                <a:solidFill>
                  <a:schemeClr val="tx1"/>
                </a:solidFill>
                <a:latin typeface="+mn-lt"/>
                <a:ea typeface="+mn-ea"/>
                <a:cs typeface="+mn-cs"/>
              </a:rPr>
              <a:t>continuo</a:t>
            </a:r>
            <a:r>
              <a:rPr lang="de-DE" sz="120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 BZK „Herausgeber“ ist </a:t>
            </a:r>
            <a:r>
              <a:rPr lang="de-DE" sz="1200" b="1" kern="1200" dirty="0" smtClean="0">
                <a:solidFill>
                  <a:schemeClr val="tx1"/>
                </a:solidFill>
                <a:effectLst/>
                <a:latin typeface="+mn-lt"/>
                <a:ea typeface="+mn-ea"/>
                <a:cs typeface="+mn-cs"/>
              </a:rPr>
              <a:t>auch zu verwenden bei Phrasen wie </a:t>
            </a:r>
            <a:r>
              <a:rPr lang="de-DE" sz="1200" kern="1200" dirty="0" smtClean="0">
                <a:solidFill>
                  <a:schemeClr val="tx1"/>
                </a:solidFill>
                <a:effectLst/>
                <a:latin typeface="+mn-lt"/>
                <a:ea typeface="+mn-ea"/>
                <a:cs typeface="+mn-cs"/>
              </a:rPr>
              <a:t>„Liedersammlung zusammengestellt von ...“. Eine Liedersammlung ist weder ein Verzeichnis noch eine Bibliographie, deshalb darf nach RDA-Definition hierfür nicht „Zusammenstellender“ verwendet werden.</a:t>
            </a:r>
          </a:p>
          <a:p>
            <a:pPr lvl="0" algn="just" rtl="0"/>
            <a:endParaRPr lang="de-DE" sz="1200" kern="1200" dirty="0" smtClean="0">
              <a:solidFill>
                <a:schemeClr val="tx1"/>
              </a:solidFill>
              <a:latin typeface="+mn-lt"/>
              <a:ea typeface="+mn-ea"/>
              <a:cs typeface="+mn-cs"/>
            </a:endParaRPr>
          </a:p>
          <a:p>
            <a:pPr lvl="0"/>
            <a:r>
              <a:rPr lang="de-DE" sz="1200" b="1" kern="1200" dirty="0" smtClean="0">
                <a:solidFill>
                  <a:schemeClr val="tx1"/>
                </a:solidFill>
                <a:latin typeface="+mn-lt"/>
                <a:ea typeface="+mn-ea"/>
                <a:cs typeface="+mn-cs"/>
              </a:rPr>
              <a:t>Verfasser von ergänzendem Text</a:t>
            </a:r>
            <a:r>
              <a:rPr lang="de-DE" sz="1200" kern="1200" dirty="0" smtClean="0">
                <a:solidFill>
                  <a:schemeClr val="tx1"/>
                </a:solidFill>
                <a:latin typeface="+mn-lt"/>
                <a:ea typeface="+mn-ea"/>
                <a:cs typeface="+mn-cs"/>
              </a:rPr>
              <a:t> als allgemeine Bezeichnung für Textbeiträger oder mit einer der im Anhang genannten spezifischeren Beziehungskennzeichnungen:</a:t>
            </a:r>
          </a:p>
          <a:p>
            <a:r>
              <a:rPr lang="de-DE" sz="1200" kern="1200" dirty="0" smtClean="0">
                <a:solidFill>
                  <a:schemeClr val="tx1"/>
                </a:solidFill>
                <a:latin typeface="+mn-lt"/>
                <a:ea typeface="+mn-ea"/>
                <a:cs typeface="+mn-cs"/>
              </a:rPr>
              <a:t>Kommentarverfasser</a:t>
            </a:r>
            <a:br>
              <a:rPr lang="de-DE" sz="1200"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Verfasser einer Einleitung</a:t>
            </a:r>
            <a:br>
              <a:rPr lang="de-DE" sz="1200"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Verfasser eines </a:t>
            </a:r>
            <a:r>
              <a:rPr lang="de-DE" sz="1200" kern="1200" dirty="0" err="1" smtClean="0">
                <a:solidFill>
                  <a:schemeClr val="tx1"/>
                </a:solidFill>
                <a:latin typeface="+mn-lt"/>
                <a:ea typeface="+mn-ea"/>
                <a:cs typeface="+mn-cs"/>
              </a:rPr>
              <a:t>Postscriptums</a:t>
            </a:r>
            <a:r>
              <a:rPr lang="de-DE" sz="1200" kern="1200" dirty="0" smtClean="0">
                <a:solidFill>
                  <a:schemeClr val="tx1"/>
                </a:solidFill>
                <a:latin typeface="+mn-lt"/>
                <a:ea typeface="+mn-ea"/>
                <a:cs typeface="+mn-cs"/>
              </a:rPr>
              <a:t/>
            </a:r>
            <a:br>
              <a:rPr lang="de-DE" sz="1200"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Verfasser eines Nachworts</a:t>
            </a:r>
            <a:br>
              <a:rPr lang="de-DE" sz="1200"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Verfasser eines Vorworts</a:t>
            </a:r>
            <a:br>
              <a:rPr lang="de-DE" sz="1200"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Verfasser von Zusatztexten </a:t>
            </a:r>
            <a:br>
              <a:rPr lang="de-DE" sz="1200"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Verfasser von zusätzlichen Lyrics </a:t>
            </a:r>
          </a:p>
          <a:p>
            <a:pPr lvl="0"/>
            <a:endParaRPr lang="de-DE" sz="1200" b="1"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78</a:t>
            </a:fld>
            <a:endParaRPr lang="de-DE"/>
          </a:p>
        </p:txBody>
      </p:sp>
    </p:spTree>
    <p:extLst>
      <p:ext uri="{BB962C8B-B14F-4D97-AF65-F5344CB8AC3E}">
        <p14:creationId xmlns:p14="http://schemas.microsoft.com/office/powerpoint/2010/main" val="27816184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79</a:t>
            </a:fld>
            <a:endParaRPr lang="de-DE"/>
          </a:p>
        </p:txBody>
      </p:sp>
    </p:spTree>
    <p:extLst>
      <p:ext uri="{BB962C8B-B14F-4D97-AF65-F5344CB8AC3E}">
        <p14:creationId xmlns:p14="http://schemas.microsoft.com/office/powerpoint/2010/main" val="285816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RDA 2.3.5 = Paralleler Titelzusatz</a:t>
            </a:r>
          </a:p>
          <a:p>
            <a:pPr algn="just"/>
            <a:r>
              <a:rPr lang="de-DE" sz="1200" kern="1200" dirty="0" smtClean="0">
                <a:solidFill>
                  <a:schemeClr val="tx1"/>
                </a:solidFill>
                <a:latin typeface="+mn-lt"/>
                <a:ea typeface="+mn-ea"/>
                <a:cs typeface="+mn-cs"/>
              </a:rPr>
              <a:t>RDA</a:t>
            </a:r>
            <a:r>
              <a:rPr lang="de-DE" sz="1200" kern="1200" baseline="0" dirty="0" smtClean="0">
                <a:solidFill>
                  <a:schemeClr val="tx1"/>
                </a:solidFill>
                <a:latin typeface="+mn-lt"/>
                <a:ea typeface="+mn-ea"/>
                <a:cs typeface="+mn-cs"/>
              </a:rPr>
              <a:t> 2.3.6 = Abweichender Titel</a:t>
            </a:r>
          </a:p>
          <a:p>
            <a:pPr algn="just"/>
            <a:endParaRPr lang="de-DE" sz="1200" kern="1200" baseline="0" dirty="0" smtClean="0">
              <a:solidFill>
                <a:schemeClr val="tx1"/>
              </a:solidFill>
              <a:latin typeface="+mn-lt"/>
              <a:ea typeface="+mn-ea"/>
              <a:cs typeface="+mn-cs"/>
            </a:endParaRPr>
          </a:p>
          <a:p>
            <a:pPr algn="just"/>
            <a:r>
              <a:rPr lang="de-DE" sz="1200" b="1" kern="1200" baseline="0" dirty="0" smtClean="0">
                <a:solidFill>
                  <a:schemeClr val="tx1"/>
                </a:solidFill>
                <a:latin typeface="+mn-lt"/>
                <a:ea typeface="+mn-ea"/>
                <a:cs typeface="+mn-cs"/>
              </a:rPr>
              <a:t>Titelbezogene Standardelemente </a:t>
            </a:r>
            <a:r>
              <a:rPr lang="de-DE" sz="1200" kern="1200" baseline="0" dirty="0" smtClean="0">
                <a:solidFill>
                  <a:schemeClr val="tx1"/>
                </a:solidFill>
                <a:latin typeface="+mn-lt"/>
                <a:ea typeface="+mn-ea"/>
                <a:cs typeface="+mn-cs"/>
              </a:rPr>
              <a:t>im deutschsprachigen Raum sind nur:</a:t>
            </a:r>
          </a:p>
          <a:p>
            <a:pPr algn="just"/>
            <a:r>
              <a:rPr lang="de-DE" sz="1200" kern="1200" baseline="0" dirty="0" smtClean="0">
                <a:solidFill>
                  <a:schemeClr val="tx1"/>
                </a:solidFill>
                <a:latin typeface="+mn-lt"/>
                <a:ea typeface="+mn-ea"/>
                <a:cs typeface="+mn-cs"/>
              </a:rPr>
              <a:t>Haupttitel (RDA 2.3.2)</a:t>
            </a:r>
          </a:p>
          <a:p>
            <a:pPr algn="just"/>
            <a:r>
              <a:rPr lang="de-DE" sz="1200" kern="1200" baseline="0" dirty="0" smtClean="0">
                <a:solidFill>
                  <a:schemeClr val="tx1"/>
                </a:solidFill>
                <a:latin typeface="+mn-lt"/>
                <a:ea typeface="+mn-ea"/>
                <a:cs typeface="+mn-cs"/>
              </a:rPr>
              <a:t>Paralleltitel (RDA 2.3.3)</a:t>
            </a:r>
          </a:p>
          <a:p>
            <a:pPr algn="just"/>
            <a:r>
              <a:rPr lang="de-DE" sz="1200" kern="1200" baseline="0" dirty="0" smtClean="0">
                <a:solidFill>
                  <a:schemeClr val="tx1"/>
                </a:solidFill>
                <a:latin typeface="+mn-lt"/>
                <a:ea typeface="+mn-ea"/>
                <a:cs typeface="+mn-cs"/>
              </a:rPr>
              <a:t>Titelzusatz (RDA 2.3.4)</a:t>
            </a:r>
          </a:p>
          <a:p>
            <a:pPr algn="just"/>
            <a:endParaRPr lang="de-DE" sz="1200" kern="1200" dirty="0" smtClean="0">
              <a:solidFill>
                <a:schemeClr val="tx1"/>
              </a:solidFill>
              <a:latin typeface="+mn-lt"/>
              <a:ea typeface="+mn-ea"/>
              <a:cs typeface="+mn-cs"/>
            </a:endParaRPr>
          </a:p>
          <a:p>
            <a:pPr algn="just"/>
            <a:r>
              <a:rPr lang="de-DE" sz="1200" kern="1200" dirty="0" smtClean="0">
                <a:solidFill>
                  <a:schemeClr val="tx1"/>
                </a:solidFill>
                <a:latin typeface="+mn-lt"/>
                <a:ea typeface="+mn-ea"/>
                <a:cs typeface="+mn-cs"/>
              </a:rPr>
              <a:t>Musikdrucke haben häufig kein eigenes Titelblatt, sondern nur einen Buchdeckel oder Schutzumschlag, der nach RDA 2.2.2.2 als bevorzugte Informationsquelle verwendet wird. Ein zusätzlicher Kopftitel auf der ersten Notenseite kann als abweichender Titel erfasst werden (RDA 2.3.6.1).</a:t>
            </a:r>
          </a:p>
          <a:p>
            <a:endParaRPr lang="de-DE" sz="1200" kern="1200" dirty="0" smtClean="0">
              <a:solidFill>
                <a:schemeClr val="tx1"/>
              </a:solidFill>
              <a:latin typeface="+mn-lt"/>
              <a:ea typeface="+mn-ea"/>
              <a:cs typeface="+mn-cs"/>
            </a:endParaRPr>
          </a:p>
          <a:p>
            <a:r>
              <a:rPr lang="de-DE" dirty="0" smtClean="0"/>
              <a:t>Ist </a:t>
            </a:r>
            <a:r>
              <a:rPr lang="de-DE" u="sng" dirty="0" smtClean="0"/>
              <a:t>nur</a:t>
            </a:r>
            <a:r>
              <a:rPr lang="de-DE" dirty="0" smtClean="0"/>
              <a:t> ein Kopftitel vorhanden, kann auch dieser als Haupttitel verwendet werden.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a:t>
            </a:fld>
            <a:endParaRPr lang="de-DE"/>
          </a:p>
        </p:txBody>
      </p:sp>
    </p:spTree>
    <p:extLst>
      <p:ext uri="{BB962C8B-B14F-4D97-AF65-F5344CB8AC3E}">
        <p14:creationId xmlns:p14="http://schemas.microsoft.com/office/powerpoint/2010/main" val="27715635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80</a:t>
            </a:fld>
            <a:endParaRPr lang="de-DE"/>
          </a:p>
        </p:txBody>
      </p:sp>
    </p:spTree>
    <p:extLst>
      <p:ext uri="{BB962C8B-B14F-4D97-AF65-F5344CB8AC3E}">
        <p14:creationId xmlns:p14="http://schemas.microsoft.com/office/powerpoint/2010/main" val="37565242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81</a:t>
            </a:fld>
            <a:endParaRPr lang="de-DE"/>
          </a:p>
        </p:txBody>
      </p:sp>
    </p:spTree>
    <p:extLst>
      <p:ext uri="{BB962C8B-B14F-4D97-AF65-F5344CB8AC3E}">
        <p14:creationId xmlns:p14="http://schemas.microsoft.com/office/powerpoint/2010/main" val="213208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latin typeface="+mn-lt"/>
                <a:ea typeface="+mn-ea"/>
                <a:cs typeface="+mn-cs"/>
              </a:rPr>
              <a:t>Die Einrichtung</a:t>
            </a:r>
            <a:r>
              <a:rPr lang="de-DE" sz="1200" b="0" kern="1200" baseline="0" dirty="0" smtClean="0">
                <a:solidFill>
                  <a:schemeClr val="tx1"/>
                </a:solidFill>
                <a:latin typeface="+mn-lt"/>
                <a:ea typeface="+mn-ea"/>
                <a:cs typeface="+mn-cs"/>
              </a:rPr>
              <a:t> einer Stimme gilt als Herausgebertätigkeit (siehe auch Folie 77).</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Herausgeber</a:t>
            </a:r>
            <a:r>
              <a:rPr lang="de-DE" sz="1200" i="1" kern="1200" dirty="0" smtClean="0">
                <a:solidFill>
                  <a:schemeClr val="tx1"/>
                </a:solidFill>
                <a:latin typeface="+mn-lt"/>
                <a:ea typeface="+mn-ea"/>
                <a:cs typeface="+mn-cs"/>
              </a:rPr>
              <a:t>: „Eine Person, eine Familie oder eine Körperschaft, die zu einer Expression eines Werks beiträgt, indem sie den Inhalt überarbeitet oder erläutert oder indem sie Werke oder Teile von Werken von einem oder mehreren geistigen Schöpfern auswählt und zusammenstellt. Zu den Beiträgen kann es gehören, eine Einleitung, Anmerkungen oder sonstiges kritisches Material hinzuzufügen oder die Expression eines Werks für die Herstellung, die Veröffentlichung oder den Vertrieb vorzubereiten.“</a:t>
            </a:r>
            <a:br>
              <a:rPr lang="de-DE" sz="1200" i="1" kern="1200" dirty="0" smtClean="0">
                <a:solidFill>
                  <a:schemeClr val="tx1"/>
                </a:solidFill>
                <a:latin typeface="+mn-lt"/>
                <a:ea typeface="+mn-ea"/>
                <a:cs typeface="+mn-cs"/>
              </a:rPr>
            </a:br>
            <a:r>
              <a:rPr lang="de-DE" sz="1200" b="1" i="1" kern="1200" dirty="0" smtClean="0">
                <a:solidFill>
                  <a:schemeClr val="tx1"/>
                </a:solidFill>
                <a:latin typeface="+mn-lt"/>
                <a:ea typeface="+mn-ea"/>
                <a:cs typeface="+mn-cs"/>
                <a:sym typeface="Wingdings" pitchFamily="2" charset="2"/>
              </a:rPr>
              <a:t> </a:t>
            </a:r>
            <a:r>
              <a:rPr lang="de-DE" sz="1200" b="1" kern="1200" dirty="0" smtClean="0">
                <a:solidFill>
                  <a:schemeClr val="tx1"/>
                </a:solidFill>
                <a:latin typeface="+mn-lt"/>
                <a:ea typeface="+mn-ea"/>
                <a:cs typeface="+mn-cs"/>
              </a:rPr>
              <a:t>Zu den Vorbereitungen der Veröffentlichung einer Expression zählt auch die Einrichtung von Stimmen (Fingersätze und dgl.) oder die Aussetzung eines Basso </a:t>
            </a:r>
            <a:r>
              <a:rPr lang="de-DE" sz="1200" b="1" kern="1200" dirty="0" err="1" smtClean="0">
                <a:solidFill>
                  <a:schemeClr val="tx1"/>
                </a:solidFill>
                <a:latin typeface="+mn-lt"/>
                <a:ea typeface="+mn-ea"/>
                <a:cs typeface="+mn-cs"/>
              </a:rPr>
              <a:t>continuo</a:t>
            </a:r>
            <a:r>
              <a:rPr lang="de-DE" sz="1200" b="1" kern="1200" dirty="0" smtClean="0">
                <a:solidFill>
                  <a:schemeClr val="tx1"/>
                </a:solidFill>
                <a:latin typeface="+mn-lt"/>
                <a:ea typeface="+mn-ea"/>
                <a:cs typeface="+mn-cs"/>
              </a:rPr>
              <a:t>.</a:t>
            </a:r>
          </a:p>
          <a:p>
            <a:r>
              <a:rPr lang="de-DE" i="1" dirty="0" smtClean="0"/>
              <a:t>Herausgeber wird auch verwendet bei Phrasen wie „Liedersammlung zusammengestellt von …“ –NICHT „Zusammenstellender“, da kein Verzeichnis und keine Bibliographie</a:t>
            </a:r>
            <a:r>
              <a:rPr lang="de-DE" i="1" baseline="0" dirty="0" smtClean="0"/>
              <a:t>  (Kursive Angaben aus formatneutraler aktualisierter Unterlage).</a:t>
            </a:r>
          </a:p>
          <a:p>
            <a:endParaRPr lang="de-DE" i="1" dirty="0" smtClean="0"/>
          </a:p>
          <a:p>
            <a:pPr algn="just"/>
            <a:r>
              <a:rPr lang="de-DE" dirty="0" smtClean="0"/>
              <a:t>Beziehungskennzeichnungen,</a:t>
            </a:r>
            <a:r>
              <a:rPr lang="de-DE" baseline="0" dirty="0" smtClean="0"/>
              <a:t> können, falls zutreffend, gemäß RDA 18.5.1.3 D-A-CH, Punkt 2 auch mehrfach vergeben werden.</a:t>
            </a:r>
          </a:p>
          <a:p>
            <a:pPr algn="just"/>
            <a:r>
              <a:rPr lang="de-DE" baseline="0" dirty="0" smtClean="0"/>
              <a:t>Dabei ist zu beachten, dass sie für die gleiche Person nicht auf der gleichen Hierarchieebene stehen dürfen (RDA 18.5.1.3 D-A-CH Punkt 3). D. h., die Vergabe von „Herausgeber“ und „Verfasser von Zusatztexten“ ist zulässig. Unzulässig wäre bspw. die gleichzeitige Angabe von „Verfasser von Zusatztexten“ und „Verfasser von ergänzendem Text“ für eine beteiligte Person/Familie/Körperschaft.</a:t>
            </a:r>
          </a:p>
        </p:txBody>
      </p:sp>
      <p:sp>
        <p:nvSpPr>
          <p:cNvPr id="4" name="Foliennummernplatzhalter 3"/>
          <p:cNvSpPr>
            <a:spLocks noGrp="1"/>
          </p:cNvSpPr>
          <p:nvPr>
            <p:ph type="sldNum" sz="quarter" idx="10"/>
          </p:nvPr>
        </p:nvSpPr>
        <p:spPr/>
        <p:txBody>
          <a:bodyPr/>
          <a:lstStyle/>
          <a:p>
            <a:fld id="{5F9F8FF6-6F64-48B5-AF7B-675846B3447E}" type="slidenum">
              <a:rPr lang="de-DE" smtClean="0"/>
              <a:pPr/>
              <a:t>82</a:t>
            </a:fld>
            <a:endParaRPr lang="de-DE"/>
          </a:p>
        </p:txBody>
      </p:sp>
    </p:spTree>
    <p:extLst>
      <p:ext uri="{BB962C8B-B14F-4D97-AF65-F5344CB8AC3E}">
        <p14:creationId xmlns:p14="http://schemas.microsoft.com/office/powerpoint/2010/main" val="384901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9</a:t>
            </a:fld>
            <a:endParaRPr lang="de-DE"/>
          </a:p>
        </p:txBody>
      </p:sp>
    </p:spTree>
    <p:extLst>
      <p:ext uri="{BB962C8B-B14F-4D97-AF65-F5344CB8AC3E}">
        <p14:creationId xmlns:p14="http://schemas.microsoft.com/office/powerpoint/2010/main" val="9718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t>RDA-Musik-Spezialschulung | P. Wagenknecht | Münster 04. - 05. September 2017</a:t>
            </a:r>
            <a:endParaRPr lang="de-DE" dirty="0"/>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pPr/>
              <a:t>‹Nr.›</a:t>
            </a:fld>
            <a:endParaRPr lang="de-DE"/>
          </a:p>
        </p:txBody>
      </p:sp>
    </p:spTree>
    <p:extLst>
      <p:ext uri="{BB962C8B-B14F-4D97-AF65-F5344CB8AC3E}">
        <p14:creationId xmlns:p14="http://schemas.microsoft.com/office/powerpoint/2010/main" val="36677943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t>RDA-Musik-Spezialschulung | P. Wagenknecht | Münster 04. - 05. September 2017</a:t>
            </a:r>
            <a:endParaRPr lang="de-DE" dirty="0"/>
          </a:p>
        </p:txBody>
      </p:sp>
    </p:spTree>
    <p:extLst>
      <p:ext uri="{BB962C8B-B14F-4D97-AF65-F5344CB8AC3E}">
        <p14:creationId xmlns:p14="http://schemas.microsoft.com/office/powerpoint/2010/main" val="3311066970"/>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iki.dnb.de/display/RDAINFO/Schulungsunterlagen+der+AG+RD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type="body" sz="quarter" idx="13"/>
          </p:nvPr>
        </p:nvSpPr>
        <p:spPr/>
        <p:txBody>
          <a:bodyPr>
            <a:normAutofit/>
          </a:bodyPr>
          <a:lstStyle/>
          <a:p>
            <a:endParaRPr lang="de-DE" dirty="0" smtClean="0"/>
          </a:p>
          <a:p>
            <a:endParaRPr lang="de-DE" dirty="0"/>
          </a:p>
          <a:p>
            <a:pPr marL="0" indent="0" algn="ctr">
              <a:buNone/>
            </a:pPr>
            <a:r>
              <a:rPr lang="de-DE" sz="3200" dirty="0" smtClean="0"/>
              <a:t>RDA-Musik-Spezialschulung</a:t>
            </a:r>
          </a:p>
          <a:p>
            <a:pPr marL="0" indent="0" algn="ctr">
              <a:buNone/>
            </a:pPr>
            <a:r>
              <a:rPr lang="de-DE" dirty="0" smtClean="0"/>
              <a:t>auf der Grundlage von </a:t>
            </a:r>
            <a:r>
              <a:rPr lang="de-DE" b="1" dirty="0" smtClean="0"/>
              <a:t>Modul 6M.03 </a:t>
            </a:r>
            <a:r>
              <a:rPr lang="de-DE" dirty="0" smtClean="0"/>
              <a:t>der offiziellen Schulungsunterlagen der AG RDA</a:t>
            </a:r>
          </a:p>
          <a:p>
            <a:pPr marL="0" indent="0" algn="ctr">
              <a:buNone/>
            </a:pPr>
            <a:endParaRPr lang="de-DE" sz="3200" dirty="0" smtClean="0"/>
          </a:p>
          <a:p>
            <a:pPr marL="0" indent="0" algn="ctr">
              <a:buNone/>
            </a:pPr>
            <a:r>
              <a:rPr lang="de-DE" smtClean="0"/>
              <a:t>Münster 04.-05.09.2017</a:t>
            </a:r>
            <a:endParaRPr lang="de-DE" sz="2600" dirty="0"/>
          </a:p>
          <a:p>
            <a:pPr marL="0" indent="0" algn="ctr">
              <a:buNone/>
            </a:pPr>
            <a:endParaRPr lang="de-DE" sz="3200" dirty="0"/>
          </a:p>
          <a:p>
            <a:pPr marL="0" indent="0" algn="ctr">
              <a:buNone/>
            </a:pPr>
            <a:r>
              <a:rPr lang="de-DE" sz="2000" dirty="0" smtClean="0"/>
              <a:t>Petra Wagenknecht (Universität der Künste Berlin)</a:t>
            </a:r>
            <a:endParaRPr lang="de-DE" sz="2000" dirty="0"/>
          </a:p>
        </p:txBody>
      </p:sp>
      <p:sp>
        <p:nvSpPr>
          <p:cNvPr id="2" name="Fußzeilenplatzhalter 1"/>
          <p:cNvSpPr>
            <a:spLocks noGrp="1"/>
          </p:cNvSpPr>
          <p:nvPr>
            <p:ph type="ftr" sz="quarter" idx="14"/>
          </p:nvPr>
        </p:nvSpPr>
        <p:spPr/>
        <p:txBody>
          <a:bodyPr/>
          <a:lstStyle/>
          <a:p>
            <a:r>
              <a:rPr lang="de-DE" smtClean="0"/>
              <a:t>RDA-Musik-Spezialschulung | P. Wagenknecht | Münster 04. - 05. September 2017</a:t>
            </a:r>
            <a:endParaRPr lang="de-DE" dirty="0"/>
          </a:p>
        </p:txBody>
      </p:sp>
      <p:sp>
        <p:nvSpPr>
          <p:cNvPr id="4" name="Foliennummernplatzhalter 3"/>
          <p:cNvSpPr>
            <a:spLocks noGrp="1"/>
          </p:cNvSpPr>
          <p:nvPr>
            <p:ph type="sldNum" sz="quarter" idx="4"/>
          </p:nvPr>
        </p:nvSpPr>
        <p:spPr/>
        <p:txBody>
          <a:bodyPr/>
          <a:lstStyle/>
          <a:p>
            <a:fld id="{108DCC4C-F766-461E-8D0D-7A9831C5EFCC}" type="slidenum">
              <a:rPr lang="de-DE" smtClean="0">
                <a:solidFill>
                  <a:prstClr val="black"/>
                </a:solidFill>
              </a:rPr>
              <a:pPr/>
              <a:t>1</a:t>
            </a:fld>
            <a:endParaRPr lang="de-DE">
              <a:solidFill>
                <a:prstClr val="black"/>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83790"/>
            <a:ext cx="7272808" cy="108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50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4" name="Fußzeilenplatzhalter 3"/>
          <p:cNvSpPr>
            <a:spLocks noGrp="1"/>
          </p:cNvSpPr>
          <p:nvPr>
            <p:ph type="ftr" sz="quarter" idx="14"/>
          </p:nvPr>
        </p:nvSpPr>
        <p:spPr>
          <a:xfrm>
            <a:off x="467544" y="6376243"/>
            <a:ext cx="7344816"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10</a:t>
            </a:fld>
            <a:endParaRPr lang="de-DE"/>
          </a:p>
        </p:txBody>
      </p:sp>
      <p:graphicFrame>
        <p:nvGraphicFramePr>
          <p:cNvPr id="10" name="Tabelle 9"/>
          <p:cNvGraphicFramePr>
            <a:graphicFrameLocks noGrp="1"/>
          </p:cNvGraphicFramePr>
          <p:nvPr>
            <p:extLst>
              <p:ext uri="{D42A27DB-BD31-4B8C-83A1-F6EECF244321}">
                <p14:modId xmlns:p14="http://schemas.microsoft.com/office/powerpoint/2010/main" val="2729078451"/>
              </p:ext>
            </p:extLst>
          </p:nvPr>
        </p:nvGraphicFramePr>
        <p:xfrm>
          <a:off x="395537" y="1395173"/>
          <a:ext cx="8352926" cy="2971062"/>
        </p:xfrm>
        <a:graphic>
          <a:graphicData uri="http://schemas.openxmlformats.org/drawingml/2006/table">
            <a:tbl>
              <a:tblPr firstRow="1" bandRow="1">
                <a:tableStyleId>{5C22544A-7EE6-4342-B048-85BDC9FD1C3A}</a:tableStyleId>
              </a:tblPr>
              <a:tblGrid>
                <a:gridCol w="1028983"/>
                <a:gridCol w="1028983"/>
                <a:gridCol w="2360610"/>
                <a:gridCol w="3934350"/>
              </a:tblGrid>
              <a:tr h="386319">
                <a:tc>
                  <a:txBody>
                    <a:bodyPr/>
                    <a:lstStyle/>
                    <a:p>
                      <a:r>
                        <a:rPr lang="de-DE" b="1" dirty="0" err="1" smtClean="0">
                          <a:latin typeface="Verdana" pitchFamily="34" charset="0"/>
                          <a:ea typeface="Verdana" pitchFamily="34" charset="0"/>
                          <a:cs typeface="Verdana" pitchFamily="34" charset="0"/>
                        </a:rPr>
                        <a:t>Aleph</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RDA</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Element</a:t>
                      </a:r>
                      <a:endParaRPr lang="de-DE" b="1" dirty="0">
                        <a:latin typeface="Verdana" pitchFamily="34" charset="0"/>
                        <a:ea typeface="Verdana" pitchFamily="34" charset="0"/>
                        <a:cs typeface="Verdana" pitchFamily="34" charset="0"/>
                      </a:endParaRPr>
                    </a:p>
                  </a:txBody>
                  <a:tcPr/>
                </a:tc>
                <a:tc>
                  <a:txBody>
                    <a:bodyPr/>
                    <a:lstStyle/>
                    <a:p>
                      <a:r>
                        <a:rPr lang="de-DE" dirty="0" smtClean="0">
                          <a:latin typeface="Verdana" pitchFamily="34" charset="0"/>
                          <a:ea typeface="Verdana" pitchFamily="34" charset="0"/>
                          <a:cs typeface="Verdana" pitchFamily="34" charset="0"/>
                        </a:rPr>
                        <a:t>Erfassung</a:t>
                      </a:r>
                      <a:endParaRPr lang="de-DE" dirty="0">
                        <a:latin typeface="Verdana" pitchFamily="34" charset="0"/>
                        <a:ea typeface="Verdana" pitchFamily="34" charset="0"/>
                        <a:cs typeface="Verdana" pitchFamily="34" charset="0"/>
                      </a:endParaRPr>
                    </a:p>
                  </a:txBody>
                  <a:tcPr/>
                </a:tc>
              </a:tr>
              <a:tr h="627901">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331</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2.3.2</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Haupttitel</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Ouvertüre zu  „</a:t>
                      </a:r>
                      <a:r>
                        <a:rPr lang="de-DE" sz="1800" kern="1200" dirty="0" err="1" smtClean="0">
                          <a:solidFill>
                            <a:schemeClr val="dk1"/>
                          </a:solidFill>
                          <a:latin typeface="Verdana" pitchFamily="34" charset="0"/>
                          <a:ea typeface="Verdana" pitchFamily="34" charset="0"/>
                          <a:cs typeface="Verdana" pitchFamily="34" charset="0"/>
                        </a:rPr>
                        <a:t>Coriolan</a:t>
                      </a:r>
                      <a:r>
                        <a:rPr lang="de-DE" sz="1800" kern="1200" dirty="0" smtClean="0">
                          <a:solidFill>
                            <a:schemeClr val="dk1"/>
                          </a:solidFill>
                          <a:latin typeface="Verdana" pitchFamily="34" charset="0"/>
                          <a:ea typeface="Verdana" pitchFamily="34" charset="0"/>
                          <a:cs typeface="Verdana" pitchFamily="34" charset="0"/>
                        </a:rPr>
                        <a:t>”</a:t>
                      </a:r>
                      <a:endParaRPr lang="de-DE" dirty="0">
                        <a:latin typeface="Verdana" pitchFamily="34" charset="0"/>
                        <a:ea typeface="Verdana" pitchFamily="34" charset="0"/>
                        <a:cs typeface="Verdana" pitchFamily="34" charset="0"/>
                      </a:endParaRPr>
                    </a:p>
                  </a:txBody>
                  <a:tcPr anchor="ctr"/>
                </a:tc>
              </a:tr>
              <a:tr h="627901">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335</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2.3.4</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Titelzusatz</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Opus 62</a:t>
                      </a:r>
                      <a:endParaRPr lang="de-DE" dirty="0">
                        <a:latin typeface="Verdana" pitchFamily="34" charset="0"/>
                        <a:ea typeface="Verdana" pitchFamily="34" charset="0"/>
                        <a:cs typeface="Verdana" pitchFamily="34" charset="0"/>
                      </a:endParaRPr>
                    </a:p>
                  </a:txBody>
                  <a:tcPr anchor="ctr"/>
                </a:tc>
              </a:tr>
              <a:tr h="627901">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370a</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2.3.6</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Abweichender Titel</a:t>
                      </a:r>
                      <a:endParaRPr lang="de-DE" b="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Ouvertüre zu Heinrich Joseph v. Collins Trauerspiel „</a:t>
                      </a:r>
                      <a:r>
                        <a:rPr lang="de-DE" sz="1800" kern="1200" dirty="0" err="1" smtClean="0">
                          <a:solidFill>
                            <a:schemeClr val="dk1"/>
                          </a:solidFill>
                          <a:latin typeface="Verdana" pitchFamily="34" charset="0"/>
                          <a:ea typeface="Verdana" pitchFamily="34" charset="0"/>
                          <a:cs typeface="Verdana" pitchFamily="34" charset="0"/>
                        </a:rPr>
                        <a:t>Coriolan</a:t>
                      </a:r>
                      <a:r>
                        <a:rPr lang="de-DE" sz="1800" kern="1200" dirty="0" smtClean="0">
                          <a:solidFill>
                            <a:schemeClr val="dk1"/>
                          </a:solidFill>
                          <a:latin typeface="Verdana" pitchFamily="34" charset="0"/>
                          <a:ea typeface="Verdana" pitchFamily="34" charset="0"/>
                          <a:cs typeface="Verdana" pitchFamily="34" charset="0"/>
                        </a:rPr>
                        <a:t>”</a:t>
                      </a:r>
                      <a:endParaRPr lang="de-DE" dirty="0" smtClean="0">
                        <a:latin typeface="Verdana" pitchFamily="34" charset="0"/>
                        <a:ea typeface="Verdana" pitchFamily="34" charset="0"/>
                        <a:cs typeface="Verdana" pitchFamily="34" charset="0"/>
                      </a:endParaRPr>
                    </a:p>
                  </a:txBody>
                  <a:tcPr anchor="ctr"/>
                </a:tc>
              </a:tr>
              <a:tr h="627901">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501</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2.17.2</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Anmerkung zum Titel</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a:t>
                      </a:r>
                      <a:r>
                        <a:rPr lang="de-DE" dirty="0" smtClean="0">
                          <a:latin typeface="Verdana" pitchFamily="34" charset="0"/>
                          <a:ea typeface="Verdana" pitchFamily="34" charset="0"/>
                          <a:cs typeface="Verdana" pitchFamily="34" charset="0"/>
                        </a:rPr>
                        <a:t>Abweichender Titel ist Kopftitel</a:t>
                      </a:r>
                      <a:endParaRPr lang="de-DE" dirty="0">
                        <a:latin typeface="Verdana" pitchFamily="34" charset="0"/>
                        <a:ea typeface="Verdana" pitchFamily="34" charset="0"/>
                        <a:cs typeface="Verdana"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3" name="Textplatzhalter 2"/>
          <p:cNvSpPr>
            <a:spLocks noGrp="1"/>
          </p:cNvSpPr>
          <p:nvPr>
            <p:ph type="body" sz="quarter" idx="13"/>
          </p:nvPr>
        </p:nvSpPr>
        <p:spPr/>
        <p:txBody>
          <a:bodyPr/>
          <a:lstStyle/>
          <a:p>
            <a:pPr>
              <a:buNone/>
            </a:pPr>
            <a:r>
              <a:rPr lang="de-DE" b="1" dirty="0" smtClean="0"/>
              <a:t>Aber</a:t>
            </a:r>
            <a:r>
              <a:rPr lang="de-DE" dirty="0" smtClean="0"/>
              <a:t>: Ist im Musikdruck nur ein Kopftitel 		vorhanden, wird dieser als Haupttitel erfasst </a:t>
            </a:r>
            <a:endParaRPr lang="de-DE" dirty="0"/>
          </a:p>
        </p:txBody>
      </p:sp>
      <p:sp>
        <p:nvSpPr>
          <p:cNvPr id="4" name="Fußzeilenplatzhalter 3"/>
          <p:cNvSpPr>
            <a:spLocks noGrp="1"/>
          </p:cNvSpPr>
          <p:nvPr>
            <p:ph type="ftr" sz="quarter" idx="14"/>
          </p:nvPr>
        </p:nvSpPr>
        <p:spPr>
          <a:xfrm>
            <a:off x="467544" y="6376243"/>
            <a:ext cx="7776864"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11</a:t>
            </a:fld>
            <a:endParaRPr lang="de-DE"/>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rcRect b="84290"/>
          <a:stretch>
            <a:fillRect/>
          </a:stretch>
        </p:blipFill>
        <p:spPr>
          <a:xfrm>
            <a:off x="467544" y="1772816"/>
            <a:ext cx="7992888" cy="1886643"/>
          </a:xfrm>
          <a:prstGeom prst="rect">
            <a:avLst/>
          </a:prstGeom>
          <a:ln>
            <a:solidFill>
              <a:schemeClr val="tx1"/>
            </a:solidFill>
          </a:ln>
        </p:spPr>
      </p:pic>
      <p:graphicFrame>
        <p:nvGraphicFramePr>
          <p:cNvPr id="7" name="Tabelle 6"/>
          <p:cNvGraphicFramePr>
            <a:graphicFrameLocks noGrp="1"/>
          </p:cNvGraphicFramePr>
          <p:nvPr>
            <p:extLst>
              <p:ext uri="{D42A27DB-BD31-4B8C-83A1-F6EECF244321}">
                <p14:modId xmlns:p14="http://schemas.microsoft.com/office/powerpoint/2010/main" val="1516114747"/>
              </p:ext>
            </p:extLst>
          </p:nvPr>
        </p:nvGraphicFramePr>
        <p:xfrm>
          <a:off x="539552" y="3849378"/>
          <a:ext cx="7920880" cy="2270022"/>
        </p:xfrm>
        <a:graphic>
          <a:graphicData uri="http://schemas.openxmlformats.org/drawingml/2006/table">
            <a:tbl>
              <a:tblPr firstRow="1" bandRow="1">
                <a:tableStyleId>{5C22544A-7EE6-4342-B048-85BDC9FD1C3A}</a:tableStyleId>
              </a:tblPr>
              <a:tblGrid>
                <a:gridCol w="1144126"/>
                <a:gridCol w="1144126"/>
                <a:gridCol w="2490678"/>
                <a:gridCol w="3141950"/>
              </a:tblGrid>
              <a:tr h="386319">
                <a:tc>
                  <a:txBody>
                    <a:bodyPr/>
                    <a:lstStyle/>
                    <a:p>
                      <a:r>
                        <a:rPr lang="de-DE" b="1" dirty="0" err="1" smtClean="0">
                          <a:latin typeface="Verdana" pitchFamily="34" charset="0"/>
                          <a:ea typeface="Verdana" pitchFamily="34" charset="0"/>
                          <a:cs typeface="Verdana" pitchFamily="34" charset="0"/>
                        </a:rPr>
                        <a:t>Aleph</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RDA</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Element</a:t>
                      </a:r>
                      <a:endParaRPr lang="de-DE" b="1" dirty="0">
                        <a:latin typeface="Verdana" pitchFamily="34" charset="0"/>
                        <a:ea typeface="Verdana" pitchFamily="34" charset="0"/>
                        <a:cs typeface="Verdana" pitchFamily="34" charset="0"/>
                      </a:endParaRPr>
                    </a:p>
                  </a:txBody>
                  <a:tcPr/>
                </a:tc>
                <a:tc>
                  <a:txBody>
                    <a:bodyPr/>
                    <a:lstStyle/>
                    <a:p>
                      <a:r>
                        <a:rPr lang="de-DE" dirty="0" smtClean="0">
                          <a:latin typeface="Verdana" pitchFamily="34" charset="0"/>
                          <a:ea typeface="Verdana" pitchFamily="34" charset="0"/>
                          <a:cs typeface="Verdana" pitchFamily="34" charset="0"/>
                        </a:rPr>
                        <a:t>Erfassung</a:t>
                      </a:r>
                      <a:endParaRPr lang="de-DE" dirty="0">
                        <a:latin typeface="Verdana" pitchFamily="34" charset="0"/>
                        <a:ea typeface="Verdana" pitchFamily="34" charset="0"/>
                        <a:cs typeface="Verdana" pitchFamily="34" charset="0"/>
                      </a:endParaRPr>
                    </a:p>
                  </a:txBody>
                  <a:tcPr/>
                </a:tc>
              </a:tr>
              <a:tr h="627901">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331</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2.3.2</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Haupttitel</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Drei geistliche Chöre</a:t>
                      </a:r>
                      <a:endParaRPr lang="de-DE" dirty="0">
                        <a:latin typeface="Verdana" pitchFamily="34" charset="0"/>
                        <a:ea typeface="Verdana" pitchFamily="34" charset="0"/>
                        <a:cs typeface="Verdana" pitchFamily="34" charset="0"/>
                      </a:endParaRPr>
                    </a:p>
                  </a:txBody>
                  <a:tcPr anchor="ctr"/>
                </a:tc>
              </a:tr>
              <a:tr h="627901">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335</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2.3.4</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Titelzusatz</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für Frauenstimmen, Opus 37</a:t>
                      </a:r>
                      <a:endParaRPr lang="de-DE" dirty="0">
                        <a:latin typeface="Verdana" pitchFamily="34" charset="0"/>
                        <a:ea typeface="Verdana" pitchFamily="34" charset="0"/>
                        <a:cs typeface="Verdana" pitchFamily="34" charset="0"/>
                      </a:endParaRPr>
                    </a:p>
                  </a:txBody>
                  <a:tcPr anchor="ctr"/>
                </a:tc>
              </a:tr>
              <a:tr h="627901">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501</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2.17.2</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Anmerkung zum Titel</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a:t>
                      </a:r>
                      <a:r>
                        <a:rPr lang="de-DE" dirty="0" smtClean="0">
                          <a:latin typeface="Verdana" pitchFamily="34" charset="0"/>
                          <a:ea typeface="Verdana" pitchFamily="34" charset="0"/>
                          <a:cs typeface="Verdana" pitchFamily="34" charset="0"/>
                        </a:rPr>
                        <a:t>Kopftitel</a:t>
                      </a:r>
                      <a:endParaRPr lang="de-DE" dirty="0">
                        <a:latin typeface="Verdana" pitchFamily="34" charset="0"/>
                        <a:ea typeface="Verdana" pitchFamily="34" charset="0"/>
                        <a:cs typeface="Verdana"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3" name="Textplatzhalter 2"/>
          <p:cNvSpPr>
            <a:spLocks noGrp="1"/>
          </p:cNvSpPr>
          <p:nvPr>
            <p:ph type="body" sz="quarter" idx="13"/>
          </p:nvPr>
        </p:nvSpPr>
        <p:spPr/>
        <p:txBody>
          <a:bodyPr wrap="square"/>
          <a:lstStyle/>
          <a:p>
            <a:r>
              <a:rPr lang="de-DE" dirty="0" smtClean="0"/>
              <a:t>Besetzung, Tonart, Datum des Musikstücks und/oder Nummer/n bei spezifischen Titeln</a:t>
            </a:r>
          </a:p>
          <a:p>
            <a:pPr>
              <a:buNone/>
            </a:pPr>
            <a:r>
              <a:rPr lang="de-DE" dirty="0" smtClean="0"/>
              <a:t>	</a:t>
            </a:r>
            <a:r>
              <a:rPr lang="de-DE" dirty="0" smtClean="0">
                <a:sym typeface="Wingdings" pitchFamily="2" charset="2"/>
              </a:rPr>
              <a:t></a:t>
            </a:r>
            <a:r>
              <a:rPr lang="de-DE" dirty="0" smtClean="0"/>
              <a:t> </a:t>
            </a:r>
            <a:r>
              <a:rPr lang="de-DE" dirty="0" smtClean="0">
                <a:sym typeface="Wingdings" pitchFamily="2" charset="2"/>
              </a:rPr>
              <a:t>Titelzusatz</a:t>
            </a:r>
          </a:p>
          <a:p>
            <a:pPr>
              <a:buNone/>
            </a:pPr>
            <a:r>
              <a:rPr lang="de-DE" dirty="0" smtClean="0">
                <a:sym typeface="Wingdings" pitchFamily="2" charset="2"/>
              </a:rPr>
              <a:t>	</a:t>
            </a:r>
          </a:p>
          <a:p>
            <a:pPr>
              <a:buNone/>
            </a:pPr>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12</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767983031"/>
              </p:ext>
            </p:extLst>
          </p:nvPr>
        </p:nvGraphicFramePr>
        <p:xfrm>
          <a:off x="3131840" y="2060848"/>
          <a:ext cx="5688632" cy="4261256"/>
        </p:xfrm>
        <a:graphic>
          <a:graphicData uri="http://schemas.openxmlformats.org/drawingml/2006/table">
            <a:tbl>
              <a:tblPr firstRow="1" bandRow="1">
                <a:tableStyleId>{5C22544A-7EE6-4342-B048-85BDC9FD1C3A}</a:tableStyleId>
              </a:tblPr>
              <a:tblGrid>
                <a:gridCol w="936104"/>
                <a:gridCol w="864096"/>
                <a:gridCol w="1584176"/>
                <a:gridCol w="2304256"/>
              </a:tblGrid>
              <a:tr h="663994">
                <a:tc>
                  <a:txBody>
                    <a:bodyPr/>
                    <a:lstStyle/>
                    <a:p>
                      <a:r>
                        <a:rPr lang="de-DE" b="1" dirty="0" err="1" smtClean="0">
                          <a:latin typeface="Verdana" pitchFamily="34" charset="0"/>
                          <a:ea typeface="Verdana" pitchFamily="34" charset="0"/>
                          <a:cs typeface="Verdana" pitchFamily="34" charset="0"/>
                        </a:rPr>
                        <a:t>Aleph</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RDA</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Element</a:t>
                      </a:r>
                      <a:endParaRPr lang="de-DE" b="1" dirty="0">
                        <a:latin typeface="Verdana" pitchFamily="34" charset="0"/>
                        <a:ea typeface="Verdana" pitchFamily="34" charset="0"/>
                        <a:cs typeface="Verdana" pitchFamily="34" charset="0"/>
                      </a:endParaRPr>
                    </a:p>
                  </a:txBody>
                  <a:tcPr/>
                </a:tc>
                <a:tc>
                  <a:txBody>
                    <a:bodyPr/>
                    <a:lstStyle/>
                    <a:p>
                      <a:r>
                        <a:rPr lang="de-DE" dirty="0" smtClean="0">
                          <a:latin typeface="Verdana" pitchFamily="34" charset="0"/>
                          <a:ea typeface="Verdana" pitchFamily="34" charset="0"/>
                          <a:cs typeface="Verdana" pitchFamily="34" charset="0"/>
                        </a:rPr>
                        <a:t>Erfassung</a:t>
                      </a:r>
                      <a:endParaRPr lang="de-DE" dirty="0">
                        <a:latin typeface="Verdana" pitchFamily="34" charset="0"/>
                        <a:ea typeface="Verdana" pitchFamily="34" charset="0"/>
                        <a:cs typeface="Verdana" pitchFamily="34" charset="0"/>
                      </a:endParaRPr>
                    </a:p>
                  </a:txBody>
                  <a:tcPr/>
                </a:tc>
              </a:tr>
              <a:tr h="663994">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331</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2.3.2</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Haupttitel</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a:t>
                      </a:r>
                      <a:r>
                        <a:rPr lang="de-DE" sz="1800" kern="1200" dirty="0" err="1" smtClean="0">
                          <a:solidFill>
                            <a:schemeClr val="dk1"/>
                          </a:solidFill>
                          <a:latin typeface="Verdana" pitchFamily="34" charset="0"/>
                          <a:ea typeface="Verdana" pitchFamily="34" charset="0"/>
                          <a:cs typeface="Verdana" pitchFamily="34" charset="0"/>
                        </a:rPr>
                        <a:t>Lelio</a:t>
                      </a:r>
                      <a:r>
                        <a:rPr lang="de-DE" sz="1800" kern="1200" dirty="0" smtClean="0">
                          <a:solidFill>
                            <a:schemeClr val="dk1"/>
                          </a:solidFill>
                          <a:latin typeface="Verdana" pitchFamily="34" charset="0"/>
                          <a:ea typeface="Verdana" pitchFamily="34" charset="0"/>
                          <a:cs typeface="Verdana" pitchFamily="34" charset="0"/>
                        </a:rPr>
                        <a:t> </a:t>
                      </a:r>
                      <a:r>
                        <a:rPr lang="de-DE" sz="1800" kern="1200" dirty="0" err="1" smtClean="0">
                          <a:solidFill>
                            <a:schemeClr val="dk1"/>
                          </a:solidFill>
                          <a:latin typeface="Verdana" pitchFamily="34" charset="0"/>
                          <a:ea typeface="Verdana" pitchFamily="34" charset="0"/>
                          <a:cs typeface="Verdana" pitchFamily="34" charset="0"/>
                        </a:rPr>
                        <a:t>or</a:t>
                      </a:r>
                      <a:r>
                        <a:rPr lang="de-DE" sz="1800" kern="1200" dirty="0" smtClean="0">
                          <a:solidFill>
                            <a:schemeClr val="dk1"/>
                          </a:solidFill>
                          <a:latin typeface="Verdana" pitchFamily="34" charset="0"/>
                          <a:ea typeface="Verdana" pitchFamily="34" charset="0"/>
                          <a:cs typeface="Verdana" pitchFamily="34" charset="0"/>
                        </a:rPr>
                        <a:t> The </a:t>
                      </a:r>
                      <a:r>
                        <a:rPr lang="de-DE" sz="1800" kern="1200" dirty="0" err="1" smtClean="0">
                          <a:solidFill>
                            <a:schemeClr val="dk1"/>
                          </a:solidFill>
                          <a:latin typeface="Verdana" pitchFamily="34" charset="0"/>
                          <a:ea typeface="Verdana" pitchFamily="34" charset="0"/>
                          <a:cs typeface="Verdana" pitchFamily="34" charset="0"/>
                        </a:rPr>
                        <a:t>return</a:t>
                      </a:r>
                      <a:r>
                        <a:rPr lang="de-DE" sz="1800" kern="1200" dirty="0" smtClean="0">
                          <a:solidFill>
                            <a:schemeClr val="dk1"/>
                          </a:solidFill>
                          <a:latin typeface="Verdana" pitchFamily="34" charset="0"/>
                          <a:ea typeface="Verdana" pitchFamily="34" charset="0"/>
                          <a:cs typeface="Verdana" pitchFamily="34" charset="0"/>
                        </a:rPr>
                        <a:t> </a:t>
                      </a:r>
                      <a:r>
                        <a:rPr lang="de-DE" sz="1800" kern="1200" dirty="0" err="1" smtClean="0">
                          <a:solidFill>
                            <a:schemeClr val="dk1"/>
                          </a:solidFill>
                          <a:latin typeface="Verdana" pitchFamily="34" charset="0"/>
                          <a:ea typeface="Verdana" pitchFamily="34" charset="0"/>
                          <a:cs typeface="Verdana" pitchFamily="34" charset="0"/>
                        </a:rPr>
                        <a:t>to</a:t>
                      </a:r>
                      <a:r>
                        <a:rPr lang="de-DE" sz="1800" kern="1200" dirty="0" smtClean="0">
                          <a:solidFill>
                            <a:schemeClr val="dk1"/>
                          </a:solidFill>
                          <a:latin typeface="Verdana" pitchFamily="34" charset="0"/>
                          <a:ea typeface="Verdana" pitchFamily="34" charset="0"/>
                          <a:cs typeface="Verdana" pitchFamily="34" charset="0"/>
                        </a:rPr>
                        <a:t> </a:t>
                      </a:r>
                      <a:r>
                        <a:rPr lang="de-DE" sz="1800" kern="1200" dirty="0" err="1" smtClean="0">
                          <a:solidFill>
                            <a:schemeClr val="dk1"/>
                          </a:solidFill>
                          <a:latin typeface="Verdana" pitchFamily="34" charset="0"/>
                          <a:ea typeface="Verdana" pitchFamily="34" charset="0"/>
                          <a:cs typeface="Verdana" pitchFamily="34" charset="0"/>
                        </a:rPr>
                        <a:t>life</a:t>
                      </a:r>
                      <a:endParaRPr lang="de-DE" dirty="0">
                        <a:latin typeface="Verdana" pitchFamily="34" charset="0"/>
                        <a:ea typeface="Verdana" pitchFamily="34" charset="0"/>
                        <a:cs typeface="Verdana" pitchFamily="34" charset="0"/>
                      </a:endParaRPr>
                    </a:p>
                  </a:txBody>
                  <a:tcPr anchor="ctr"/>
                </a:tc>
              </a:tr>
              <a:tr h="663994">
                <a:tc rowSpan="4">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335</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2.3.4</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Titelzusatz</a:t>
                      </a:r>
                      <a:endParaRPr lang="de-DE" b="1"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a</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lyric</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monodrama</a:t>
                      </a:r>
                      <a:r>
                        <a:rPr lang="de-DE" dirty="0" smtClean="0">
                          <a:solidFill>
                            <a:srgbClr val="FF0000"/>
                          </a:solidFill>
                          <a:latin typeface="Verdana" pitchFamily="34" charset="0"/>
                          <a:ea typeface="Verdana" pitchFamily="34" charset="0"/>
                          <a:cs typeface="Verdana" pitchFamily="34" charset="0"/>
                        </a:rPr>
                        <a:t>_:_</a:t>
                      </a:r>
                    </a:p>
                  </a:txBody>
                  <a:tcPr anchor="ctr"/>
                </a:tc>
              </a:tr>
              <a:tr h="663994">
                <a:tc vMerge="1">
                  <a:txBody>
                    <a:bodyPr/>
                    <a:lstStyle/>
                    <a:p>
                      <a:pPr>
                        <a:lnSpc>
                          <a:spcPts val="1600"/>
                        </a:lnSpc>
                        <a:spcBef>
                          <a:spcPts val="600"/>
                        </a:spcBef>
                        <a:spcAft>
                          <a:spcPts val="600"/>
                        </a:spcAft>
                      </a:pP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2.3.4</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Titelzusatz</a:t>
                      </a:r>
                      <a:endParaRPr lang="de-DE" b="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err="1" smtClean="0">
                          <a:latin typeface="Verdana" pitchFamily="34" charset="0"/>
                          <a:ea typeface="Verdana" pitchFamily="34" charset="0"/>
                          <a:cs typeface="Verdana" pitchFamily="34" charset="0"/>
                        </a:rPr>
                        <a:t>opus</a:t>
                      </a:r>
                      <a:r>
                        <a:rPr lang="de-DE" dirty="0" smtClean="0">
                          <a:latin typeface="Verdana" pitchFamily="34" charset="0"/>
                          <a:ea typeface="Verdana" pitchFamily="34" charset="0"/>
                          <a:cs typeface="Verdana" pitchFamily="34" charset="0"/>
                        </a:rPr>
                        <a:t> 14b</a:t>
                      </a:r>
                      <a:r>
                        <a:rPr lang="de-DE" dirty="0" smtClean="0">
                          <a:solidFill>
                            <a:srgbClr val="FF0000"/>
                          </a:solidFill>
                          <a:latin typeface="Verdana" pitchFamily="34" charset="0"/>
                          <a:ea typeface="Verdana" pitchFamily="34" charset="0"/>
                          <a:cs typeface="Verdana" pitchFamily="34" charset="0"/>
                        </a:rPr>
                        <a:t>_:_</a:t>
                      </a:r>
                    </a:p>
                  </a:txBody>
                  <a:tcPr anchor="ctr"/>
                </a:tc>
              </a:tr>
              <a:tr h="663994">
                <a:tc vMerge="1">
                  <a:txBody>
                    <a:bodyPr/>
                    <a:lstStyle/>
                    <a:p>
                      <a:pPr>
                        <a:lnSpc>
                          <a:spcPts val="1600"/>
                        </a:lnSpc>
                        <a:spcBef>
                          <a:spcPts val="600"/>
                        </a:spcBef>
                        <a:spcAft>
                          <a:spcPts val="600"/>
                        </a:spcAft>
                      </a:pP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2.3.4</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Titelzusatz</a:t>
                      </a:r>
                      <a:endParaRPr lang="de-DE" b="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err="1" smtClean="0">
                          <a:latin typeface="Verdana" pitchFamily="34" charset="0"/>
                          <a:ea typeface="Verdana" pitchFamily="34" charset="0"/>
                          <a:cs typeface="Verdana" pitchFamily="34" charset="0"/>
                        </a:rPr>
                        <a:t>for</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two</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tenors</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and</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baritone</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soli</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chorus</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and</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orchestra</a:t>
                      </a:r>
                      <a:r>
                        <a:rPr lang="de-DE" dirty="0" smtClean="0">
                          <a:solidFill>
                            <a:srgbClr val="FF0000"/>
                          </a:solidFill>
                          <a:latin typeface="Verdana" pitchFamily="34" charset="0"/>
                          <a:ea typeface="Verdana" pitchFamily="34" charset="0"/>
                          <a:cs typeface="Verdana" pitchFamily="34" charset="0"/>
                        </a:rPr>
                        <a:t>_:_</a:t>
                      </a:r>
                    </a:p>
                  </a:txBody>
                  <a:tcPr anchor="ctr"/>
                </a:tc>
              </a:tr>
              <a:tr h="663994">
                <a:tc vMerge="1">
                  <a:txBody>
                    <a:bodyPr/>
                    <a:lstStyle/>
                    <a:p>
                      <a:pPr>
                        <a:lnSpc>
                          <a:spcPts val="1600"/>
                        </a:lnSpc>
                        <a:spcBef>
                          <a:spcPts val="600"/>
                        </a:spcBef>
                        <a:spcAft>
                          <a:spcPts val="600"/>
                        </a:spcAft>
                      </a:pP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2.3.4</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Titelzusatz</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dirty="0" err="1" smtClean="0">
                          <a:latin typeface="Verdana" pitchFamily="34" charset="0"/>
                          <a:ea typeface="Verdana" pitchFamily="34" charset="0"/>
                          <a:cs typeface="Verdana" pitchFamily="34" charset="0"/>
                        </a:rPr>
                        <a:t>with</a:t>
                      </a:r>
                      <a:r>
                        <a:rPr lang="de-DE" dirty="0" smtClean="0">
                          <a:latin typeface="Verdana" pitchFamily="34" charset="0"/>
                          <a:ea typeface="Verdana" pitchFamily="34" charset="0"/>
                          <a:cs typeface="Verdana" pitchFamily="34" charset="0"/>
                        </a:rPr>
                        <a:t> French, German, English</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and</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Italian</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text</a:t>
                      </a:r>
                      <a:endParaRPr lang="de-DE" dirty="0">
                        <a:latin typeface="Verdana" pitchFamily="34" charset="0"/>
                        <a:ea typeface="Verdana" pitchFamily="34" charset="0"/>
                        <a:cs typeface="Verdana" pitchFamily="34" charset="0"/>
                      </a:endParaRPr>
                    </a:p>
                  </a:txBody>
                  <a:tcPr anchor="ctr"/>
                </a:tc>
              </a:tr>
            </a:tbl>
          </a:graphicData>
        </a:graphic>
      </p:graphicFrame>
      <p:sp>
        <p:nvSpPr>
          <p:cNvPr id="7" name="Textfeld 6"/>
          <p:cNvSpPr txBox="1"/>
          <p:nvPr/>
        </p:nvSpPr>
        <p:spPr>
          <a:xfrm>
            <a:off x="467544" y="2420888"/>
            <a:ext cx="2520280" cy="3672408"/>
          </a:xfrm>
          <a:prstGeom prst="rect">
            <a:avLst/>
          </a:prstGeom>
          <a:solidFill>
            <a:schemeClr val="bg1"/>
          </a:solidFill>
          <a:ln>
            <a:solidFill>
              <a:schemeClr val="tx1"/>
            </a:solid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3"/>
          <p:cNvPicPr>
            <a:picLocks noChangeAspect="1" noChangeArrowheads="1"/>
          </p:cNvPicPr>
          <p:nvPr/>
        </p:nvPicPr>
        <p:blipFill rotWithShape="1">
          <a:blip r:embed="rId3" cstate="print"/>
          <a:srcRect b="12330"/>
          <a:stretch/>
        </p:blipFill>
        <p:spPr bwMode="auto">
          <a:xfrm>
            <a:off x="472698" y="2420888"/>
            <a:ext cx="2543175" cy="367240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3" name="Textplatzhalter 2"/>
          <p:cNvSpPr>
            <a:spLocks noGrp="1"/>
          </p:cNvSpPr>
          <p:nvPr>
            <p:ph type="body" sz="quarter" idx="13"/>
          </p:nvPr>
        </p:nvSpPr>
        <p:spPr/>
        <p:txBody>
          <a:bodyPr wrap="square"/>
          <a:lstStyle/>
          <a:p>
            <a:r>
              <a:rPr lang="de-DE" dirty="0" smtClean="0"/>
              <a:t>Besetzung, Tonart, Datum des Musikstücks und/oder Nummer/n </a:t>
            </a:r>
          </a:p>
          <a:p>
            <a:pPr>
              <a:buNone/>
            </a:pPr>
            <a:r>
              <a:rPr lang="de-DE" dirty="0" smtClean="0"/>
              <a:t>	</a:t>
            </a:r>
            <a:r>
              <a:rPr lang="de-DE" dirty="0" smtClean="0">
                <a:sym typeface="Wingdings" pitchFamily="2" charset="2"/>
              </a:rPr>
              <a:t></a:t>
            </a:r>
            <a:r>
              <a:rPr lang="de-DE" dirty="0" smtClean="0"/>
              <a:t> nur Teil des Haupttitels, wenn dieser nur aus diesen Angaben und/oder dem Namen oder den Namen von einer oder mehreren Kompositionsarten besteht</a:t>
            </a:r>
          </a:p>
          <a:p>
            <a:pPr>
              <a:buNone/>
            </a:pPr>
            <a:r>
              <a:rPr lang="de-DE" sz="1800" dirty="0" smtClean="0"/>
              <a:t>	</a:t>
            </a:r>
            <a:r>
              <a:rPr lang="de-DE" dirty="0" smtClean="0">
                <a:sym typeface="Wingdings" pitchFamily="2" charset="2"/>
              </a:rPr>
              <a:t>	 im Zweifelsfall: Teil des Haupttitels</a:t>
            </a:r>
          </a:p>
          <a:p>
            <a:pPr>
              <a:buNone/>
            </a:pPr>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13</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363937195"/>
              </p:ext>
            </p:extLst>
          </p:nvPr>
        </p:nvGraphicFramePr>
        <p:xfrm>
          <a:off x="2915816" y="4647028"/>
          <a:ext cx="5904656" cy="1014220"/>
        </p:xfrm>
        <a:graphic>
          <a:graphicData uri="http://schemas.openxmlformats.org/drawingml/2006/table">
            <a:tbl>
              <a:tblPr firstRow="1" bandRow="1">
                <a:tableStyleId>{5C22544A-7EE6-4342-B048-85BDC9FD1C3A}</a:tableStyleId>
              </a:tblPr>
              <a:tblGrid>
                <a:gridCol w="936104"/>
                <a:gridCol w="864096"/>
                <a:gridCol w="1584176"/>
                <a:gridCol w="2520280"/>
              </a:tblGrid>
              <a:tr h="386319">
                <a:tc>
                  <a:txBody>
                    <a:bodyPr/>
                    <a:lstStyle/>
                    <a:p>
                      <a:r>
                        <a:rPr lang="de-DE" b="1" dirty="0" err="1" smtClean="0">
                          <a:latin typeface="Verdana" pitchFamily="34" charset="0"/>
                          <a:ea typeface="Verdana" pitchFamily="34" charset="0"/>
                          <a:cs typeface="Verdana" pitchFamily="34" charset="0"/>
                        </a:rPr>
                        <a:t>Aleph</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RDA</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Element</a:t>
                      </a:r>
                      <a:endParaRPr lang="de-DE" b="1" dirty="0">
                        <a:latin typeface="Verdana" pitchFamily="34" charset="0"/>
                        <a:ea typeface="Verdana" pitchFamily="34" charset="0"/>
                        <a:cs typeface="Verdana" pitchFamily="34" charset="0"/>
                      </a:endParaRPr>
                    </a:p>
                  </a:txBody>
                  <a:tcPr/>
                </a:tc>
                <a:tc>
                  <a:txBody>
                    <a:bodyPr/>
                    <a:lstStyle/>
                    <a:p>
                      <a:r>
                        <a:rPr lang="de-DE" dirty="0" smtClean="0">
                          <a:latin typeface="Verdana" pitchFamily="34" charset="0"/>
                          <a:ea typeface="Verdana" pitchFamily="34" charset="0"/>
                          <a:cs typeface="Verdana" pitchFamily="34" charset="0"/>
                        </a:rPr>
                        <a:t>Erfassung</a:t>
                      </a:r>
                      <a:endParaRPr lang="de-DE" dirty="0">
                        <a:latin typeface="Verdana" pitchFamily="34" charset="0"/>
                        <a:ea typeface="Verdana" pitchFamily="34" charset="0"/>
                        <a:cs typeface="Verdana" pitchFamily="34" charset="0"/>
                      </a:endParaRPr>
                    </a:p>
                  </a:txBody>
                  <a:tcPr/>
                </a:tc>
              </a:tr>
              <a:tr h="627901">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331</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2.3.2</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Haupttitel</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Trio in D BR-WFB: B 13 (</a:t>
                      </a:r>
                      <a:r>
                        <a:rPr lang="de-DE" sz="1800" kern="1200" dirty="0" err="1" smtClean="0">
                          <a:solidFill>
                            <a:schemeClr val="dk1"/>
                          </a:solidFill>
                          <a:latin typeface="Verdana" pitchFamily="34" charset="0"/>
                          <a:ea typeface="Verdana" pitchFamily="34" charset="0"/>
                          <a:cs typeface="Verdana" pitchFamily="34" charset="0"/>
                        </a:rPr>
                        <a:t>Fk</a:t>
                      </a:r>
                      <a:r>
                        <a:rPr lang="de-DE" sz="1800" kern="1200" dirty="0" smtClean="0">
                          <a:solidFill>
                            <a:schemeClr val="dk1"/>
                          </a:solidFill>
                          <a:latin typeface="Verdana" pitchFamily="34" charset="0"/>
                          <a:ea typeface="Verdana" pitchFamily="34" charset="0"/>
                          <a:cs typeface="Verdana" pitchFamily="34" charset="0"/>
                        </a:rPr>
                        <a:t> 47)</a:t>
                      </a:r>
                      <a:endParaRPr lang="de-DE" dirty="0">
                        <a:latin typeface="Verdana" pitchFamily="34" charset="0"/>
                        <a:ea typeface="Verdana" pitchFamily="34" charset="0"/>
                        <a:cs typeface="Verdana" pitchFamily="34" charset="0"/>
                      </a:endParaRPr>
                    </a:p>
                  </a:txBody>
                  <a:tcPr anchor="ctr"/>
                </a:tc>
              </a:tr>
            </a:tbl>
          </a:graphicData>
        </a:graphic>
      </p:graphicFrame>
      <p:pic>
        <p:nvPicPr>
          <p:cNvPr id="2051" name="Picture 3"/>
          <p:cNvPicPr>
            <a:picLocks noChangeAspect="1" noChangeArrowheads="1"/>
          </p:cNvPicPr>
          <p:nvPr/>
        </p:nvPicPr>
        <p:blipFill>
          <a:blip r:embed="rId3" cstate="print"/>
          <a:srcRect/>
          <a:stretch>
            <a:fillRect/>
          </a:stretch>
        </p:blipFill>
        <p:spPr bwMode="auto">
          <a:xfrm>
            <a:off x="467544" y="3670575"/>
            <a:ext cx="2376264" cy="263874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982936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3" name="Textplatzhalter 2"/>
          <p:cNvSpPr>
            <a:spLocks noGrp="1"/>
          </p:cNvSpPr>
          <p:nvPr>
            <p:ph type="body" sz="quarter" idx="13"/>
          </p:nvPr>
        </p:nvSpPr>
        <p:spPr/>
        <p:txBody>
          <a:bodyPr/>
          <a:lstStyle/>
          <a:p>
            <a:r>
              <a:rPr lang="de-DE" dirty="0" smtClean="0"/>
              <a:t>Wenn </a:t>
            </a:r>
            <a:r>
              <a:rPr lang="de-DE" dirty="0"/>
              <a:t>Besetzung, Tonart, Datum des Musikstücks </a:t>
            </a:r>
            <a:r>
              <a:rPr lang="de-DE" dirty="0" smtClean="0"/>
              <a:t>und Nummer</a:t>
            </a:r>
            <a:endParaRPr lang="de-DE" dirty="0"/>
          </a:p>
          <a:p>
            <a:r>
              <a:rPr lang="de-DE" dirty="0" smtClean="0"/>
              <a:t>Teil des Haupttitels</a:t>
            </a:r>
          </a:p>
          <a:p>
            <a:pPr lvl="1"/>
            <a:r>
              <a:rPr lang="de-DE" dirty="0" smtClean="0"/>
              <a:t>weitere Sprachen oder Schriften </a:t>
            </a:r>
            <a:r>
              <a:rPr lang="de-DE" dirty="0" smtClean="0">
                <a:sym typeface="Wingdings" pitchFamily="2" charset="2"/>
              </a:rPr>
              <a:t> Teil des Paralleltitels</a:t>
            </a:r>
            <a:endParaRPr lang="de-DE" dirty="0" smtClean="0"/>
          </a:p>
          <a:p>
            <a:pPr lvl="1">
              <a:buNone/>
            </a:pPr>
            <a:endParaRPr lang="de-DE" dirty="0" smtClean="0"/>
          </a:p>
          <a:p>
            <a:endParaRPr lang="de-DE" dirty="0" smtClean="0"/>
          </a:p>
          <a:p>
            <a:endParaRPr lang="de-DE" dirty="0" smtClean="0"/>
          </a:p>
          <a:p>
            <a:endParaRPr lang="de-DE" dirty="0" smtClean="0"/>
          </a:p>
        </p:txBody>
      </p:sp>
      <p:sp>
        <p:nvSpPr>
          <p:cNvPr id="4" name="Fußzeilenplatzhalter 3"/>
          <p:cNvSpPr>
            <a:spLocks noGrp="1"/>
          </p:cNvSpPr>
          <p:nvPr>
            <p:ph type="ftr" sz="quarter" idx="14"/>
          </p:nvPr>
        </p:nvSpPr>
        <p:spPr>
          <a:xfrm>
            <a:off x="467544" y="6376243"/>
            <a:ext cx="7560840"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14</a:t>
            </a:fld>
            <a:endParaRPr lang="de-DE"/>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rcRect t="19533" r="78356" b="57928"/>
          <a:stretch>
            <a:fillRect/>
          </a:stretch>
        </p:blipFill>
        <p:spPr>
          <a:xfrm>
            <a:off x="683568" y="2636912"/>
            <a:ext cx="3312368" cy="1728192"/>
          </a:xfrm>
          <a:prstGeom prst="rect">
            <a:avLst/>
          </a:prstGeom>
          <a:ln>
            <a:solidFill>
              <a:schemeClr val="tx1"/>
            </a:solidFill>
          </a:ln>
        </p:spPr>
      </p:pic>
      <p:graphicFrame>
        <p:nvGraphicFramePr>
          <p:cNvPr id="7" name="Tabelle 6"/>
          <p:cNvGraphicFramePr>
            <a:graphicFrameLocks noGrp="1"/>
          </p:cNvGraphicFramePr>
          <p:nvPr>
            <p:extLst>
              <p:ext uri="{D42A27DB-BD31-4B8C-83A1-F6EECF244321}">
                <p14:modId xmlns:p14="http://schemas.microsoft.com/office/powerpoint/2010/main" val="950958659"/>
              </p:ext>
            </p:extLst>
          </p:nvPr>
        </p:nvGraphicFramePr>
        <p:xfrm>
          <a:off x="755577" y="4581128"/>
          <a:ext cx="7272807" cy="1244626"/>
        </p:xfrm>
        <a:graphic>
          <a:graphicData uri="http://schemas.openxmlformats.org/drawingml/2006/table">
            <a:tbl>
              <a:tblPr firstRow="1" bandRow="1">
                <a:tableStyleId>{5C22544A-7EE6-4342-B048-85BDC9FD1C3A}</a:tableStyleId>
              </a:tblPr>
              <a:tblGrid>
                <a:gridCol w="860224"/>
                <a:gridCol w="860224"/>
                <a:gridCol w="1615921"/>
                <a:gridCol w="3936438"/>
              </a:tblGrid>
              <a:tr h="335280">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331</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Haupttitel</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6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Partita für Klavier (1999)</a:t>
                      </a:r>
                      <a:endParaRPr lang="de-DE" sz="16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341</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kern="1200" dirty="0" smtClean="0">
                          <a:solidFill>
                            <a:schemeClr val="dk1"/>
                          </a:solidFill>
                          <a:latin typeface="Verdana" pitchFamily="34" charset="0"/>
                          <a:ea typeface="Verdana" pitchFamily="34" charset="0"/>
                          <a:cs typeface="Verdana" pitchFamily="34" charset="0"/>
                        </a:rPr>
                        <a:t>Paralleltitel</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6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Partita </a:t>
                      </a:r>
                      <a:r>
                        <a:rPr lang="de-DE" sz="1600" b="0" kern="1200" dirty="0" err="1" smtClean="0">
                          <a:solidFill>
                            <a:schemeClr val="dk1"/>
                          </a:solidFill>
                          <a:latin typeface="Verdana" panose="020B0604030504040204" pitchFamily="34" charset="0"/>
                          <a:ea typeface="Verdana" panose="020B0604030504040204" pitchFamily="34" charset="0"/>
                          <a:cs typeface="Verdana" panose="020B0604030504040204" pitchFamily="34" charset="0"/>
                        </a:rPr>
                        <a:t>for</a:t>
                      </a:r>
                      <a:r>
                        <a:rPr lang="de-DE" sz="16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piano (1999)</a:t>
                      </a:r>
                      <a:endParaRPr lang="de-DE" sz="1600" b="0" dirty="0">
                        <a:latin typeface="Verdana" pitchFamily="34" charset="0"/>
                        <a:ea typeface="Verdana" pitchFamily="34" charset="0"/>
                        <a:cs typeface="Verdana"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3" name="Textplatzhalter 2"/>
          <p:cNvSpPr>
            <a:spLocks noGrp="1"/>
          </p:cNvSpPr>
          <p:nvPr>
            <p:ph type="body" sz="quarter" idx="13"/>
          </p:nvPr>
        </p:nvSpPr>
        <p:spPr/>
        <p:txBody>
          <a:bodyPr/>
          <a:lstStyle/>
          <a:p>
            <a:r>
              <a:rPr lang="de-DE" dirty="0" smtClean="0"/>
              <a:t>Wenn </a:t>
            </a:r>
            <a:r>
              <a:rPr lang="de-DE" dirty="0"/>
              <a:t>Besetzung, Tonart, Datum des Musikstücks und Nummer </a:t>
            </a:r>
          </a:p>
          <a:p>
            <a:r>
              <a:rPr lang="de-DE" dirty="0" smtClean="0"/>
              <a:t>Teil des Titelzusatzes</a:t>
            </a:r>
          </a:p>
          <a:p>
            <a:pPr lvl="1"/>
            <a:r>
              <a:rPr lang="de-DE" dirty="0" smtClean="0"/>
              <a:t>weitere Sprachen oder Schriften </a:t>
            </a:r>
            <a:r>
              <a:rPr lang="de-DE" dirty="0" smtClean="0">
                <a:sym typeface="Wingdings" pitchFamily="2" charset="2"/>
              </a:rPr>
              <a:t> Paralleler Titelzusatz (fakultativ)</a:t>
            </a:r>
          </a:p>
          <a:p>
            <a:pPr marL="457200" lvl="1" indent="0">
              <a:buNone/>
            </a:pPr>
            <a:endParaRPr lang="de-DE" dirty="0" smtClean="0">
              <a:sym typeface="Wingdings" pitchFamily="2" charset="2"/>
            </a:endParaRPr>
          </a:p>
        </p:txBody>
      </p:sp>
      <p:sp>
        <p:nvSpPr>
          <p:cNvPr id="4" name="Fußzeilenplatzhalter 3"/>
          <p:cNvSpPr>
            <a:spLocks noGrp="1"/>
          </p:cNvSpPr>
          <p:nvPr>
            <p:ph type="ftr" sz="quarter" idx="14"/>
          </p:nvPr>
        </p:nvSpPr>
        <p:spPr>
          <a:xfrm>
            <a:off x="467544" y="6376243"/>
            <a:ext cx="7560840"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15</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1968726008"/>
              </p:ext>
            </p:extLst>
          </p:nvPr>
        </p:nvGraphicFramePr>
        <p:xfrm>
          <a:off x="467544" y="2756740"/>
          <a:ext cx="8219256" cy="3428636"/>
        </p:xfrm>
        <a:graphic>
          <a:graphicData uri="http://schemas.openxmlformats.org/drawingml/2006/table">
            <a:tbl>
              <a:tblPr firstRow="1" bandRow="1">
                <a:tableStyleId>{5C22544A-7EE6-4342-B048-85BDC9FD1C3A}</a:tableStyleId>
              </a:tblPr>
              <a:tblGrid>
                <a:gridCol w="972171"/>
                <a:gridCol w="972171"/>
                <a:gridCol w="2011902"/>
                <a:gridCol w="4263012"/>
              </a:tblGrid>
              <a:tr h="306948">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386225">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331</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Haupttitel</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strike="noStrike" dirty="0" smtClean="0">
                          <a:solidFill>
                            <a:srgbClr val="FF0000"/>
                          </a:solidFill>
                          <a:latin typeface="Verdana" pitchFamily="34" charset="0"/>
                          <a:ea typeface="Verdana" pitchFamily="34" charset="0"/>
                          <a:cs typeface="Verdana" pitchFamily="34" charset="0"/>
                        </a:rPr>
                        <a:t>$a</a:t>
                      </a:r>
                      <a:r>
                        <a:rPr lang="de-DE" sz="1600" b="0" strike="noStrike" dirty="0" smtClean="0">
                          <a:latin typeface="Verdana" pitchFamily="34" charset="0"/>
                          <a:ea typeface="Verdana" pitchFamily="34" charset="0"/>
                          <a:cs typeface="Verdana" pitchFamily="34" charset="0"/>
                        </a:rPr>
                        <a:t> Auf Christi</a:t>
                      </a:r>
                      <a:r>
                        <a:rPr lang="de-DE" sz="1600" b="0" strike="noStrike" baseline="0" dirty="0" smtClean="0">
                          <a:latin typeface="Verdana" pitchFamily="34" charset="0"/>
                          <a:ea typeface="Verdana" pitchFamily="34" charset="0"/>
                          <a:cs typeface="Verdana" pitchFamily="34" charset="0"/>
                        </a:rPr>
                        <a:t> Himmelfahrt allein</a:t>
                      </a:r>
                      <a:endParaRPr lang="de-DE" sz="1600" b="0" strike="noStrike" dirty="0">
                        <a:latin typeface="Verdana" pitchFamily="34" charset="0"/>
                        <a:ea typeface="Verdana" pitchFamily="34" charset="0"/>
                        <a:cs typeface="Verdana" pitchFamily="34" charset="0"/>
                      </a:endParaRPr>
                    </a:p>
                  </a:txBody>
                  <a:tcPr anchor="ctr"/>
                </a:tc>
              </a:tr>
              <a:tr h="320967">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341</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Paralleltitel</a:t>
                      </a:r>
                      <a:endParaRPr lang="de-DE" sz="1600" b="1" dirty="0">
                        <a:latin typeface="Verdana" pitchFamily="34" charset="0"/>
                        <a:ea typeface="Verdana" pitchFamily="34" charset="0"/>
                        <a:cs typeface="Verdana" pitchFamily="34" charset="0"/>
                      </a:endParaRPr>
                    </a:p>
                  </a:txBody>
                  <a:tcPr anchor="ctr"/>
                </a:tc>
                <a:tc>
                  <a:txBody>
                    <a:bodyPr/>
                    <a:lstStyle/>
                    <a:p>
                      <a:pPr marL="0" algn="l" defTabSz="914400" rtl="0" eaLnBrk="1" latinLnBrk="0" hangingPunct="1">
                        <a:lnSpc>
                          <a:spcPts val="1600"/>
                        </a:lnSpc>
                        <a:spcBef>
                          <a:spcPts val="600"/>
                        </a:spcBef>
                        <a:spcAft>
                          <a:spcPts val="600"/>
                        </a:spcAft>
                      </a:pPr>
                      <a:r>
                        <a:rPr lang="de-DE" sz="1600" b="0" strike="noStrike" kern="1200" dirty="0" smtClean="0">
                          <a:solidFill>
                            <a:srgbClr val="FF0000"/>
                          </a:solidFill>
                          <a:latin typeface="Verdana" pitchFamily="34" charset="0"/>
                          <a:ea typeface="Verdana" pitchFamily="34" charset="0"/>
                          <a:cs typeface="Verdana" pitchFamily="34" charset="0"/>
                        </a:rPr>
                        <a:t>$a</a:t>
                      </a:r>
                      <a:r>
                        <a:rPr lang="de-DE" sz="1600" b="0" strike="noStrike" kern="1200" dirty="0" smtClean="0">
                          <a:solidFill>
                            <a:schemeClr val="dk1"/>
                          </a:solidFill>
                          <a:latin typeface="Verdana" pitchFamily="34" charset="0"/>
                          <a:ea typeface="Verdana" pitchFamily="34" charset="0"/>
                          <a:cs typeface="Verdana" pitchFamily="34" charset="0"/>
                        </a:rPr>
                        <a:t> On Jesus </a:t>
                      </a:r>
                      <a:r>
                        <a:rPr lang="de-DE" sz="1600" b="0" strike="noStrike" kern="1200" dirty="0" err="1" smtClean="0">
                          <a:solidFill>
                            <a:schemeClr val="dk1"/>
                          </a:solidFill>
                          <a:latin typeface="Verdana" pitchFamily="34" charset="0"/>
                          <a:ea typeface="Verdana" pitchFamily="34" charset="0"/>
                          <a:cs typeface="Verdana" pitchFamily="34" charset="0"/>
                        </a:rPr>
                        <a:t>Christ‘s</a:t>
                      </a:r>
                      <a:r>
                        <a:rPr lang="de-DE" sz="1600" b="0" strike="noStrike" kern="1200" dirty="0" smtClean="0">
                          <a:solidFill>
                            <a:schemeClr val="dk1"/>
                          </a:solidFill>
                          <a:latin typeface="Verdana" pitchFamily="34" charset="0"/>
                          <a:ea typeface="Verdana" pitchFamily="34" charset="0"/>
                          <a:cs typeface="Verdana" pitchFamily="34" charset="0"/>
                        </a:rPr>
                        <a:t> </a:t>
                      </a:r>
                      <a:r>
                        <a:rPr lang="de-DE" sz="1600" b="0" strike="noStrike" kern="1200" dirty="0" err="1" smtClean="0">
                          <a:solidFill>
                            <a:schemeClr val="dk1"/>
                          </a:solidFill>
                          <a:latin typeface="Verdana" pitchFamily="34" charset="0"/>
                          <a:ea typeface="Verdana" pitchFamily="34" charset="0"/>
                          <a:cs typeface="Verdana" pitchFamily="34" charset="0"/>
                        </a:rPr>
                        <a:t>ascent</a:t>
                      </a:r>
                      <a:r>
                        <a:rPr lang="de-DE" sz="1600" b="0" strike="noStrike" kern="1200" baseline="0" dirty="0" smtClean="0">
                          <a:solidFill>
                            <a:schemeClr val="dk1"/>
                          </a:solidFill>
                          <a:latin typeface="Verdana" pitchFamily="34" charset="0"/>
                          <a:ea typeface="Verdana" pitchFamily="34" charset="0"/>
                          <a:cs typeface="Verdana" pitchFamily="34" charset="0"/>
                        </a:rPr>
                        <a:t> on high</a:t>
                      </a:r>
                      <a:endParaRPr lang="de-DE" sz="1600" b="0" strike="noStrike" kern="1200" dirty="0" smtClean="0">
                        <a:solidFill>
                          <a:schemeClr val="dk1"/>
                        </a:solidFill>
                        <a:latin typeface="Verdana" pitchFamily="34" charset="0"/>
                        <a:ea typeface="Verdana" pitchFamily="34" charset="0"/>
                        <a:cs typeface="Verdana" pitchFamily="34" charset="0"/>
                      </a:endParaRPr>
                    </a:p>
                  </a:txBody>
                  <a:tcPr marL="68580" marR="68580" marT="0" marB="0" anchor="ctr"/>
                </a:tc>
              </a:tr>
              <a:tr h="354164">
                <a:tc rowSpan="2">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335</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2.3.4</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Titelzusatz</a:t>
                      </a:r>
                      <a:endParaRPr lang="de-DE" sz="1600" b="1" dirty="0">
                        <a:latin typeface="Verdana" pitchFamily="34" charset="0"/>
                        <a:ea typeface="Verdana" pitchFamily="34" charset="0"/>
                        <a:cs typeface="Verdana" pitchFamily="34" charset="0"/>
                      </a:endParaRPr>
                    </a:p>
                  </a:txBody>
                  <a:tcPr anchor="ctr"/>
                </a:tc>
                <a:tc>
                  <a:txBody>
                    <a:bodyPr/>
                    <a:lstStyle/>
                    <a:p>
                      <a:pPr marL="0" algn="l" defTabSz="914400" rtl="0" eaLnBrk="1" latinLnBrk="0" hangingPunct="1">
                        <a:lnSpc>
                          <a:spcPts val="1600"/>
                        </a:lnSpc>
                        <a:spcBef>
                          <a:spcPts val="600"/>
                        </a:spcBef>
                        <a:spcAft>
                          <a:spcPts val="600"/>
                        </a:spcAft>
                      </a:pPr>
                      <a:r>
                        <a:rPr lang="de-DE" sz="1600" b="0" strike="noStrike" kern="1200" dirty="0" smtClean="0">
                          <a:solidFill>
                            <a:srgbClr val="FF0000"/>
                          </a:solidFill>
                          <a:latin typeface="Verdana" pitchFamily="34" charset="0"/>
                          <a:ea typeface="Verdana" pitchFamily="34" charset="0"/>
                          <a:cs typeface="Verdana" pitchFamily="34" charset="0"/>
                        </a:rPr>
                        <a:t>$a</a:t>
                      </a:r>
                      <a:r>
                        <a:rPr lang="de-DE" sz="1600" b="0" strike="noStrike" kern="1200" dirty="0" smtClean="0">
                          <a:solidFill>
                            <a:schemeClr val="dk1"/>
                          </a:solidFill>
                          <a:latin typeface="Verdana" pitchFamily="34" charset="0"/>
                          <a:ea typeface="Verdana" pitchFamily="34" charset="0"/>
                          <a:cs typeface="Verdana" pitchFamily="34" charset="0"/>
                        </a:rPr>
                        <a:t> BWV 128</a:t>
                      </a:r>
                      <a:r>
                        <a:rPr lang="de-DE" sz="1600" b="0" strike="noStrike" kern="1200" dirty="0" smtClean="0">
                          <a:solidFill>
                            <a:srgbClr val="FF0000"/>
                          </a:solidFill>
                          <a:latin typeface="Verdana" pitchFamily="34" charset="0"/>
                          <a:ea typeface="Verdana" pitchFamily="34" charset="0"/>
                          <a:cs typeface="Verdana" pitchFamily="34" charset="0"/>
                        </a:rPr>
                        <a:t>_:_</a:t>
                      </a:r>
                    </a:p>
                  </a:txBody>
                  <a:tcPr marL="68580" marR="68580" marT="0" marB="0" anchor="ctr"/>
                </a:tc>
              </a:tr>
              <a:tr h="836254">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2.3.4</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Titelzusatz</a:t>
                      </a:r>
                      <a:endParaRPr lang="de-DE" sz="1600" b="0" dirty="0">
                        <a:latin typeface="Verdana" pitchFamily="34" charset="0"/>
                        <a:ea typeface="Verdana" pitchFamily="34" charset="0"/>
                        <a:cs typeface="Verdana" pitchFamily="34" charset="0"/>
                      </a:endParaRPr>
                    </a:p>
                  </a:txBody>
                  <a:tcPr anchor="ctr"/>
                </a:tc>
                <a:tc>
                  <a:txBody>
                    <a:bodyPr/>
                    <a:lstStyle/>
                    <a:p>
                      <a:pPr marL="0" algn="l" defTabSz="914400" rtl="0" eaLnBrk="1" latinLnBrk="0" hangingPunct="1">
                        <a:lnSpc>
                          <a:spcPts val="1600"/>
                        </a:lnSpc>
                        <a:spcBef>
                          <a:spcPts val="600"/>
                        </a:spcBef>
                        <a:spcAft>
                          <a:spcPts val="600"/>
                        </a:spcAft>
                      </a:pPr>
                      <a:r>
                        <a:rPr lang="de-DE" sz="1600" b="0" strike="noStrike" kern="1200" dirty="0" smtClean="0">
                          <a:solidFill>
                            <a:schemeClr val="dk1"/>
                          </a:solidFill>
                          <a:latin typeface="Verdana" pitchFamily="34" charset="0"/>
                          <a:ea typeface="Verdana" pitchFamily="34" charset="0"/>
                          <a:cs typeface="Verdana" pitchFamily="34" charset="0"/>
                        </a:rPr>
                        <a:t>Kantate zum Fest Christi Himmelfahrt für Soli (ATB), Chor (SATB), 2 Oboen, Oboe </a:t>
                      </a:r>
                      <a:r>
                        <a:rPr lang="de-DE" sz="1600" b="0" strike="noStrike" kern="1200" dirty="0" err="1" smtClean="0">
                          <a:solidFill>
                            <a:schemeClr val="dk1"/>
                          </a:solidFill>
                          <a:latin typeface="Verdana" pitchFamily="34" charset="0"/>
                          <a:ea typeface="Verdana" pitchFamily="34" charset="0"/>
                          <a:cs typeface="Verdana" pitchFamily="34" charset="0"/>
                        </a:rPr>
                        <a:t>d′amore</a:t>
                      </a:r>
                      <a:r>
                        <a:rPr lang="de-DE" sz="1600" b="0" strike="noStrike" kern="1200" dirty="0" smtClean="0">
                          <a:solidFill>
                            <a:schemeClr val="dk1"/>
                          </a:solidFill>
                          <a:latin typeface="Verdana" pitchFamily="34" charset="0"/>
                          <a:ea typeface="Verdana" pitchFamily="34" charset="0"/>
                          <a:cs typeface="Verdana" pitchFamily="34" charset="0"/>
                        </a:rPr>
                        <a:t>, Oboe da </a:t>
                      </a:r>
                      <a:r>
                        <a:rPr lang="de-DE" sz="1600" b="0" strike="noStrike" kern="1200" dirty="0" err="1" smtClean="0">
                          <a:solidFill>
                            <a:schemeClr val="dk1"/>
                          </a:solidFill>
                          <a:latin typeface="Verdana" pitchFamily="34" charset="0"/>
                          <a:ea typeface="Verdana" pitchFamily="34" charset="0"/>
                          <a:cs typeface="Verdana" pitchFamily="34" charset="0"/>
                        </a:rPr>
                        <a:t>caccia</a:t>
                      </a:r>
                      <a:r>
                        <a:rPr lang="de-DE" sz="1600" b="0" strike="noStrike" kern="1200" dirty="0" smtClean="0">
                          <a:solidFill>
                            <a:schemeClr val="dk1"/>
                          </a:solidFill>
                          <a:latin typeface="Verdana" pitchFamily="34" charset="0"/>
                          <a:ea typeface="Verdana" pitchFamily="34" charset="0"/>
                          <a:cs typeface="Verdana" pitchFamily="34" charset="0"/>
                        </a:rPr>
                        <a:t>, Trompete, 2 Hörner, 2 Violinen, Viola und Basso </a:t>
                      </a:r>
                      <a:r>
                        <a:rPr lang="de-DE" sz="1600" b="0" strike="noStrike" kern="1200" dirty="0" err="1" smtClean="0">
                          <a:solidFill>
                            <a:schemeClr val="dk1"/>
                          </a:solidFill>
                          <a:latin typeface="Verdana" pitchFamily="34" charset="0"/>
                          <a:ea typeface="Verdana" pitchFamily="34" charset="0"/>
                          <a:cs typeface="Verdana" pitchFamily="34" charset="0"/>
                        </a:rPr>
                        <a:t>continuo</a:t>
                      </a:r>
                      <a:endParaRPr lang="de-DE" sz="1600" b="0" strike="noStrike" kern="1200" dirty="0" smtClean="0">
                        <a:solidFill>
                          <a:schemeClr val="dk1"/>
                        </a:solidFill>
                        <a:latin typeface="Verdana" pitchFamily="34" charset="0"/>
                        <a:ea typeface="Verdana" pitchFamily="34" charset="0"/>
                        <a:cs typeface="Verdana" pitchFamily="34" charset="0"/>
                      </a:endParaRPr>
                    </a:p>
                  </a:txBody>
                  <a:tcPr marL="68580" marR="68580" marT="0" marB="0" anchor="ctr"/>
                </a:tc>
              </a:tr>
              <a:tr h="915975">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343</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2.3.5</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Paralleler Titelzusatz</a:t>
                      </a:r>
                      <a:endParaRPr lang="de-DE" sz="1600" b="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600" b="0" strike="noStrike" kern="1200" dirty="0" smtClean="0">
                          <a:solidFill>
                            <a:srgbClr val="FF0000"/>
                          </a:solidFill>
                          <a:latin typeface="Verdana" pitchFamily="34" charset="0"/>
                          <a:ea typeface="Verdana" pitchFamily="34" charset="0"/>
                          <a:cs typeface="Verdana" pitchFamily="34" charset="0"/>
                        </a:rPr>
                        <a:t>$a</a:t>
                      </a:r>
                      <a:r>
                        <a:rPr lang="de-DE" sz="1600" b="0" strike="noStrike" kern="1200" dirty="0" smtClean="0">
                          <a:solidFill>
                            <a:schemeClr val="dk1"/>
                          </a:solidFill>
                          <a:latin typeface="Verdana" pitchFamily="34" charset="0"/>
                          <a:ea typeface="Verdana" pitchFamily="34" charset="0"/>
                          <a:cs typeface="Verdana" pitchFamily="34" charset="0"/>
                        </a:rPr>
                        <a:t> </a:t>
                      </a:r>
                      <a:r>
                        <a:rPr lang="de-DE" sz="1600" b="0" strike="noStrike" kern="1200" dirty="0" err="1" smtClean="0">
                          <a:solidFill>
                            <a:schemeClr val="dk1"/>
                          </a:solidFill>
                          <a:latin typeface="Verdana" pitchFamily="34" charset="0"/>
                          <a:ea typeface="Verdana" pitchFamily="34" charset="0"/>
                          <a:cs typeface="Verdana" pitchFamily="34" charset="0"/>
                        </a:rPr>
                        <a:t>cantata</a:t>
                      </a:r>
                      <a:r>
                        <a:rPr lang="de-DE" sz="1600" b="0" strike="noStrike" kern="1200" dirty="0" smtClean="0">
                          <a:solidFill>
                            <a:schemeClr val="dk1"/>
                          </a:solidFill>
                          <a:latin typeface="Verdana" pitchFamily="34" charset="0"/>
                          <a:ea typeface="Verdana" pitchFamily="34" charset="0"/>
                          <a:cs typeface="Verdana" pitchFamily="34" charset="0"/>
                        </a:rPr>
                        <a:t> </a:t>
                      </a:r>
                      <a:r>
                        <a:rPr lang="de-DE" sz="1600" b="0" strike="noStrike" kern="1200" dirty="0" err="1" smtClean="0">
                          <a:solidFill>
                            <a:schemeClr val="dk1"/>
                          </a:solidFill>
                          <a:latin typeface="Verdana" pitchFamily="34" charset="0"/>
                          <a:ea typeface="Verdana" pitchFamily="34" charset="0"/>
                          <a:cs typeface="Verdana" pitchFamily="34" charset="0"/>
                        </a:rPr>
                        <a:t>for</a:t>
                      </a:r>
                      <a:r>
                        <a:rPr lang="de-DE" sz="1600" b="0" strike="noStrike" kern="1200" dirty="0" smtClean="0">
                          <a:solidFill>
                            <a:schemeClr val="dk1"/>
                          </a:solidFill>
                          <a:latin typeface="Verdana" pitchFamily="34" charset="0"/>
                          <a:ea typeface="Verdana" pitchFamily="34" charset="0"/>
                          <a:cs typeface="Verdana" pitchFamily="34" charset="0"/>
                        </a:rPr>
                        <a:t> Ascension Day </a:t>
                      </a:r>
                      <a:r>
                        <a:rPr lang="de-DE" sz="1600" b="0" strike="noStrike" kern="1200" dirty="0" err="1" smtClean="0">
                          <a:solidFill>
                            <a:schemeClr val="dk1"/>
                          </a:solidFill>
                          <a:latin typeface="Verdana" pitchFamily="34" charset="0"/>
                          <a:ea typeface="Verdana" pitchFamily="34" charset="0"/>
                          <a:cs typeface="Verdana" pitchFamily="34" charset="0"/>
                        </a:rPr>
                        <a:t>for</a:t>
                      </a:r>
                      <a:r>
                        <a:rPr lang="de-DE" sz="1600" b="0" strike="noStrike" kern="1200" dirty="0" smtClean="0">
                          <a:solidFill>
                            <a:schemeClr val="dk1"/>
                          </a:solidFill>
                          <a:latin typeface="Verdana" pitchFamily="34" charset="0"/>
                          <a:ea typeface="Verdana" pitchFamily="34" charset="0"/>
                          <a:cs typeface="Verdana" pitchFamily="34" charset="0"/>
                        </a:rPr>
                        <a:t> </a:t>
                      </a:r>
                      <a:r>
                        <a:rPr lang="de-DE" sz="1600" b="0" strike="noStrike" kern="1200" dirty="0" err="1" smtClean="0">
                          <a:solidFill>
                            <a:schemeClr val="dk1"/>
                          </a:solidFill>
                          <a:latin typeface="Verdana" pitchFamily="34" charset="0"/>
                          <a:ea typeface="Verdana" pitchFamily="34" charset="0"/>
                          <a:cs typeface="Verdana" pitchFamily="34" charset="0"/>
                        </a:rPr>
                        <a:t>soli</a:t>
                      </a:r>
                      <a:r>
                        <a:rPr lang="de-DE" sz="1600" b="0" strike="noStrike" kern="1200" dirty="0" smtClean="0">
                          <a:solidFill>
                            <a:schemeClr val="dk1"/>
                          </a:solidFill>
                          <a:latin typeface="Verdana" pitchFamily="34" charset="0"/>
                          <a:ea typeface="Verdana" pitchFamily="34" charset="0"/>
                          <a:cs typeface="Verdana" pitchFamily="34" charset="0"/>
                        </a:rPr>
                        <a:t> (ATB), </a:t>
                      </a:r>
                      <a:r>
                        <a:rPr lang="de-DE" sz="1600" b="0" strike="noStrike" kern="1200" dirty="0" err="1" smtClean="0">
                          <a:solidFill>
                            <a:schemeClr val="dk1"/>
                          </a:solidFill>
                          <a:latin typeface="Verdana" pitchFamily="34" charset="0"/>
                          <a:ea typeface="Verdana" pitchFamily="34" charset="0"/>
                          <a:cs typeface="Verdana" pitchFamily="34" charset="0"/>
                        </a:rPr>
                        <a:t>choir</a:t>
                      </a:r>
                      <a:r>
                        <a:rPr lang="de-DE" sz="1600" b="0" strike="noStrike" kern="1200" dirty="0" smtClean="0">
                          <a:solidFill>
                            <a:schemeClr val="dk1"/>
                          </a:solidFill>
                          <a:latin typeface="Verdana" pitchFamily="34" charset="0"/>
                          <a:ea typeface="Verdana" pitchFamily="34" charset="0"/>
                          <a:cs typeface="Verdana" pitchFamily="34" charset="0"/>
                        </a:rPr>
                        <a:t> (SATB), 2 </a:t>
                      </a:r>
                      <a:r>
                        <a:rPr lang="de-DE" sz="1600" b="0" strike="noStrike" kern="1200" dirty="0" err="1" smtClean="0">
                          <a:solidFill>
                            <a:schemeClr val="dk1"/>
                          </a:solidFill>
                          <a:latin typeface="Verdana" pitchFamily="34" charset="0"/>
                          <a:ea typeface="Verdana" pitchFamily="34" charset="0"/>
                          <a:cs typeface="Verdana" pitchFamily="34" charset="0"/>
                        </a:rPr>
                        <a:t>oboes</a:t>
                      </a:r>
                      <a:r>
                        <a:rPr lang="de-DE" sz="1600" b="0" strike="noStrike" kern="1200" dirty="0" smtClean="0">
                          <a:solidFill>
                            <a:schemeClr val="dk1"/>
                          </a:solidFill>
                          <a:latin typeface="Verdana" pitchFamily="34" charset="0"/>
                          <a:ea typeface="Verdana" pitchFamily="34" charset="0"/>
                          <a:cs typeface="Verdana" pitchFamily="34" charset="0"/>
                        </a:rPr>
                        <a:t>, </a:t>
                      </a:r>
                      <a:r>
                        <a:rPr lang="de-DE" sz="1600" b="0" strike="noStrike" kern="1200" dirty="0" err="1" smtClean="0">
                          <a:solidFill>
                            <a:schemeClr val="dk1"/>
                          </a:solidFill>
                          <a:latin typeface="Verdana" pitchFamily="34" charset="0"/>
                          <a:ea typeface="Verdana" pitchFamily="34" charset="0"/>
                          <a:cs typeface="Verdana" pitchFamily="34" charset="0"/>
                        </a:rPr>
                        <a:t>oboe</a:t>
                      </a:r>
                      <a:r>
                        <a:rPr lang="de-DE" sz="1600" b="0" strike="noStrike" kern="1200" baseline="0" dirty="0" smtClean="0">
                          <a:solidFill>
                            <a:schemeClr val="dk1"/>
                          </a:solidFill>
                          <a:latin typeface="Verdana" pitchFamily="34" charset="0"/>
                          <a:ea typeface="Verdana" pitchFamily="34" charset="0"/>
                          <a:cs typeface="Verdana" pitchFamily="34" charset="0"/>
                        </a:rPr>
                        <a:t> </a:t>
                      </a:r>
                      <a:r>
                        <a:rPr lang="de-DE" sz="1600" b="0" strike="noStrike" kern="1200" baseline="0" dirty="0" err="1" smtClean="0">
                          <a:solidFill>
                            <a:schemeClr val="dk1"/>
                          </a:solidFill>
                          <a:latin typeface="Verdana" pitchFamily="34" charset="0"/>
                          <a:ea typeface="Verdana" pitchFamily="34" charset="0"/>
                          <a:cs typeface="Verdana" pitchFamily="34" charset="0"/>
                        </a:rPr>
                        <a:t>d</a:t>
                      </a:r>
                      <a:r>
                        <a:rPr lang="de-DE" sz="1600" b="0" strike="noStrike" kern="1200" dirty="0" err="1" smtClean="0">
                          <a:solidFill>
                            <a:schemeClr val="dk1"/>
                          </a:solidFill>
                          <a:latin typeface="Verdana" pitchFamily="34" charset="0"/>
                          <a:ea typeface="Verdana" pitchFamily="34" charset="0"/>
                          <a:cs typeface="Verdana" pitchFamily="34" charset="0"/>
                        </a:rPr>
                        <a:t>′</a:t>
                      </a:r>
                      <a:r>
                        <a:rPr lang="de-DE" sz="1600" b="0" strike="noStrike" kern="1200" baseline="0" dirty="0" err="1" smtClean="0">
                          <a:solidFill>
                            <a:schemeClr val="dk1"/>
                          </a:solidFill>
                          <a:latin typeface="Verdana" pitchFamily="34" charset="0"/>
                          <a:ea typeface="Verdana" pitchFamily="34" charset="0"/>
                          <a:cs typeface="Verdana" pitchFamily="34" charset="0"/>
                        </a:rPr>
                        <a:t>amore</a:t>
                      </a:r>
                      <a:r>
                        <a:rPr lang="de-DE" sz="1600" b="0" strike="noStrike" kern="1200" baseline="0" dirty="0" smtClean="0">
                          <a:solidFill>
                            <a:schemeClr val="dk1"/>
                          </a:solidFill>
                          <a:latin typeface="Verdana" pitchFamily="34" charset="0"/>
                          <a:ea typeface="Verdana" pitchFamily="34" charset="0"/>
                          <a:cs typeface="Verdana" pitchFamily="34" charset="0"/>
                        </a:rPr>
                        <a:t>, </a:t>
                      </a:r>
                      <a:r>
                        <a:rPr lang="de-DE" sz="1600" b="0" strike="noStrike" kern="1200" baseline="0" dirty="0" err="1" smtClean="0">
                          <a:solidFill>
                            <a:schemeClr val="dk1"/>
                          </a:solidFill>
                          <a:latin typeface="Verdana" pitchFamily="34" charset="0"/>
                          <a:ea typeface="Verdana" pitchFamily="34" charset="0"/>
                          <a:cs typeface="Verdana" pitchFamily="34" charset="0"/>
                        </a:rPr>
                        <a:t>oboe</a:t>
                      </a:r>
                      <a:r>
                        <a:rPr lang="de-DE" sz="1600" b="0" strike="noStrike" kern="1200" baseline="0" dirty="0" smtClean="0">
                          <a:solidFill>
                            <a:schemeClr val="dk1"/>
                          </a:solidFill>
                          <a:latin typeface="Verdana" pitchFamily="34" charset="0"/>
                          <a:ea typeface="Verdana" pitchFamily="34" charset="0"/>
                          <a:cs typeface="Verdana" pitchFamily="34" charset="0"/>
                        </a:rPr>
                        <a:t> da </a:t>
                      </a:r>
                      <a:r>
                        <a:rPr lang="de-DE" sz="1600" b="0" strike="noStrike" kern="1200" baseline="0" dirty="0" err="1" smtClean="0">
                          <a:solidFill>
                            <a:schemeClr val="dk1"/>
                          </a:solidFill>
                          <a:latin typeface="Verdana" pitchFamily="34" charset="0"/>
                          <a:ea typeface="Verdana" pitchFamily="34" charset="0"/>
                          <a:cs typeface="Verdana" pitchFamily="34" charset="0"/>
                        </a:rPr>
                        <a:t>caccia</a:t>
                      </a:r>
                      <a:r>
                        <a:rPr lang="de-DE" sz="1600" b="0" strike="noStrike" kern="1200" baseline="0" dirty="0" smtClean="0">
                          <a:solidFill>
                            <a:schemeClr val="dk1"/>
                          </a:solidFill>
                          <a:latin typeface="Verdana" pitchFamily="34" charset="0"/>
                          <a:ea typeface="Verdana" pitchFamily="34" charset="0"/>
                          <a:cs typeface="Verdana" pitchFamily="34" charset="0"/>
                        </a:rPr>
                        <a:t>, </a:t>
                      </a:r>
                      <a:r>
                        <a:rPr lang="de-DE" sz="1600" b="0" strike="noStrike" kern="1200" baseline="0" dirty="0" err="1" smtClean="0">
                          <a:solidFill>
                            <a:schemeClr val="dk1"/>
                          </a:solidFill>
                          <a:latin typeface="Verdana" pitchFamily="34" charset="0"/>
                          <a:ea typeface="Verdana" pitchFamily="34" charset="0"/>
                          <a:cs typeface="Verdana" pitchFamily="34" charset="0"/>
                        </a:rPr>
                        <a:t>trumpet</a:t>
                      </a:r>
                      <a:r>
                        <a:rPr lang="de-DE" sz="1600" b="0" strike="noStrike" kern="1200" baseline="0" dirty="0" smtClean="0">
                          <a:solidFill>
                            <a:schemeClr val="dk1"/>
                          </a:solidFill>
                          <a:latin typeface="Verdana" pitchFamily="34" charset="0"/>
                          <a:ea typeface="Verdana" pitchFamily="34" charset="0"/>
                          <a:cs typeface="Verdana" pitchFamily="34" charset="0"/>
                        </a:rPr>
                        <a:t>, 2 </a:t>
                      </a:r>
                      <a:r>
                        <a:rPr lang="de-DE" sz="1600" b="0" strike="noStrike" kern="1200" baseline="0" dirty="0" err="1" smtClean="0">
                          <a:solidFill>
                            <a:schemeClr val="dk1"/>
                          </a:solidFill>
                          <a:latin typeface="Verdana" pitchFamily="34" charset="0"/>
                          <a:ea typeface="Verdana" pitchFamily="34" charset="0"/>
                          <a:cs typeface="Verdana" pitchFamily="34" charset="0"/>
                        </a:rPr>
                        <a:t>horns</a:t>
                      </a:r>
                      <a:r>
                        <a:rPr lang="de-DE" sz="1600" b="0" strike="noStrike" kern="1200" baseline="0" dirty="0" smtClean="0">
                          <a:solidFill>
                            <a:schemeClr val="dk1"/>
                          </a:solidFill>
                          <a:latin typeface="Verdana" pitchFamily="34" charset="0"/>
                          <a:ea typeface="Verdana" pitchFamily="34" charset="0"/>
                          <a:cs typeface="Verdana" pitchFamily="34" charset="0"/>
                        </a:rPr>
                        <a:t>, 2 </a:t>
                      </a:r>
                      <a:r>
                        <a:rPr lang="de-DE" sz="1600" b="0" strike="noStrike" kern="1200" baseline="0" dirty="0" err="1" smtClean="0">
                          <a:solidFill>
                            <a:schemeClr val="dk1"/>
                          </a:solidFill>
                          <a:latin typeface="Verdana" pitchFamily="34" charset="0"/>
                          <a:ea typeface="Verdana" pitchFamily="34" charset="0"/>
                          <a:cs typeface="Verdana" pitchFamily="34" charset="0"/>
                        </a:rPr>
                        <a:t>violins</a:t>
                      </a:r>
                      <a:r>
                        <a:rPr lang="de-DE" sz="1600" b="0" strike="noStrike" kern="1200" baseline="0" dirty="0" smtClean="0">
                          <a:solidFill>
                            <a:schemeClr val="dk1"/>
                          </a:solidFill>
                          <a:latin typeface="Verdana" pitchFamily="34" charset="0"/>
                          <a:ea typeface="Verdana" pitchFamily="34" charset="0"/>
                          <a:cs typeface="Verdana" pitchFamily="34" charset="0"/>
                        </a:rPr>
                        <a:t>, </a:t>
                      </a:r>
                      <a:r>
                        <a:rPr lang="de-DE" sz="1600" b="0" strike="noStrike" kern="1200" baseline="0" dirty="0" err="1" smtClean="0">
                          <a:solidFill>
                            <a:schemeClr val="dk1"/>
                          </a:solidFill>
                          <a:latin typeface="Verdana" pitchFamily="34" charset="0"/>
                          <a:ea typeface="Verdana" pitchFamily="34" charset="0"/>
                          <a:cs typeface="Verdana" pitchFamily="34" charset="0"/>
                        </a:rPr>
                        <a:t>viola</a:t>
                      </a:r>
                      <a:r>
                        <a:rPr lang="de-DE" sz="1600" b="0" strike="noStrike" kern="1200" baseline="0" dirty="0" smtClean="0">
                          <a:solidFill>
                            <a:schemeClr val="dk1"/>
                          </a:solidFill>
                          <a:latin typeface="Verdana" pitchFamily="34" charset="0"/>
                          <a:ea typeface="Verdana" pitchFamily="34" charset="0"/>
                          <a:cs typeface="Verdana" pitchFamily="34" charset="0"/>
                        </a:rPr>
                        <a:t> </a:t>
                      </a:r>
                      <a:r>
                        <a:rPr lang="de-DE" sz="1600" b="0" strike="noStrike" kern="1200" baseline="0" dirty="0" err="1" smtClean="0">
                          <a:solidFill>
                            <a:schemeClr val="dk1"/>
                          </a:solidFill>
                          <a:latin typeface="Verdana" pitchFamily="34" charset="0"/>
                          <a:ea typeface="Verdana" pitchFamily="34" charset="0"/>
                          <a:cs typeface="Verdana" pitchFamily="34" charset="0"/>
                        </a:rPr>
                        <a:t>and</a:t>
                      </a:r>
                      <a:r>
                        <a:rPr lang="de-DE" sz="1600" b="0" strike="noStrike" kern="1200" baseline="0" dirty="0" smtClean="0">
                          <a:solidFill>
                            <a:schemeClr val="dk1"/>
                          </a:solidFill>
                          <a:latin typeface="Verdana" pitchFamily="34" charset="0"/>
                          <a:ea typeface="Verdana" pitchFamily="34" charset="0"/>
                          <a:cs typeface="Verdana" pitchFamily="34" charset="0"/>
                        </a:rPr>
                        <a:t> </a:t>
                      </a:r>
                      <a:r>
                        <a:rPr lang="de-DE" sz="1600" b="0" strike="noStrike" kern="1200" baseline="0" dirty="0" err="1" smtClean="0">
                          <a:solidFill>
                            <a:schemeClr val="dk1"/>
                          </a:solidFill>
                          <a:latin typeface="Verdana" pitchFamily="34" charset="0"/>
                          <a:ea typeface="Verdana" pitchFamily="34" charset="0"/>
                          <a:cs typeface="Verdana" pitchFamily="34" charset="0"/>
                        </a:rPr>
                        <a:t>basso</a:t>
                      </a:r>
                      <a:r>
                        <a:rPr lang="de-DE" sz="1600" b="0" strike="noStrike" kern="1200" baseline="0" dirty="0" smtClean="0">
                          <a:solidFill>
                            <a:schemeClr val="dk1"/>
                          </a:solidFill>
                          <a:latin typeface="Verdana" pitchFamily="34" charset="0"/>
                          <a:ea typeface="Verdana" pitchFamily="34" charset="0"/>
                          <a:cs typeface="Verdana" pitchFamily="34" charset="0"/>
                        </a:rPr>
                        <a:t> </a:t>
                      </a:r>
                      <a:r>
                        <a:rPr lang="de-DE" sz="1600" b="0" strike="noStrike" kern="1200" baseline="0" dirty="0" err="1" smtClean="0">
                          <a:solidFill>
                            <a:schemeClr val="dk1"/>
                          </a:solidFill>
                          <a:latin typeface="Verdana" pitchFamily="34" charset="0"/>
                          <a:ea typeface="Verdana" pitchFamily="34" charset="0"/>
                          <a:cs typeface="Verdana" pitchFamily="34" charset="0"/>
                        </a:rPr>
                        <a:t>continuo</a:t>
                      </a:r>
                      <a:endParaRPr lang="de-DE" sz="1600" b="0" strike="noStrike" kern="1200" dirty="0" smtClean="0">
                        <a:solidFill>
                          <a:schemeClr val="dk1"/>
                        </a:solidFill>
                        <a:latin typeface="Verdana" pitchFamily="34" charset="0"/>
                        <a:ea typeface="Verdana" pitchFamily="34" charset="0"/>
                        <a:cs typeface="Verdana" pitchFamily="34"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 (RDA 2.4)</a:t>
            </a:r>
            <a:endParaRPr lang="de-DE" dirty="0"/>
          </a:p>
        </p:txBody>
      </p:sp>
      <p:sp>
        <p:nvSpPr>
          <p:cNvPr id="3" name="Textplatzhalter 2"/>
          <p:cNvSpPr>
            <a:spLocks noGrp="1"/>
          </p:cNvSpPr>
          <p:nvPr>
            <p:ph type="body" sz="quarter" idx="13"/>
          </p:nvPr>
        </p:nvSpPr>
        <p:spPr/>
        <p:txBody>
          <a:bodyPr wrap="square"/>
          <a:lstStyle/>
          <a:p>
            <a:r>
              <a:rPr lang="de-DE" dirty="0" smtClean="0"/>
              <a:t>Standardelement</a:t>
            </a:r>
          </a:p>
          <a:p>
            <a:endParaRPr lang="de-DE" dirty="0" smtClean="0"/>
          </a:p>
          <a:p>
            <a:r>
              <a:rPr lang="de-DE" dirty="0"/>
              <a:t>Grundregeln (Modul </a:t>
            </a:r>
            <a:r>
              <a:rPr lang="de-DE" dirty="0" smtClean="0"/>
              <a:t>3.02.02)</a:t>
            </a:r>
          </a:p>
          <a:p>
            <a:pPr marL="0" indent="0">
              <a:buNone/>
            </a:pPr>
            <a:endParaRPr lang="de-DE" dirty="0" smtClean="0"/>
          </a:p>
          <a:p>
            <a:r>
              <a:rPr lang="de-DE" dirty="0" smtClean="0"/>
              <a:t>Häufig kommen mehrere Verantwortlichkeitsangaben vor:</a:t>
            </a:r>
          </a:p>
          <a:p>
            <a:pPr lvl="1"/>
            <a:r>
              <a:rPr lang="de-DE" dirty="0" smtClean="0"/>
              <a:t>Komponist</a:t>
            </a:r>
          </a:p>
          <a:p>
            <a:pPr lvl="1"/>
            <a:r>
              <a:rPr lang="de-DE" dirty="0" smtClean="0"/>
              <a:t>Textdichter </a:t>
            </a:r>
          </a:p>
          <a:p>
            <a:pPr lvl="1"/>
            <a:r>
              <a:rPr lang="de-DE" dirty="0" smtClean="0"/>
              <a:t>Herausgeber und/oder Bearbeiter</a:t>
            </a:r>
          </a:p>
          <a:p>
            <a:pPr lvl="1"/>
            <a:r>
              <a:rPr lang="de-DE" dirty="0" smtClean="0"/>
              <a:t>Verfasser von Vorworten</a:t>
            </a:r>
          </a:p>
          <a:p>
            <a:pPr lvl="1"/>
            <a:r>
              <a:rPr lang="de-DE" dirty="0" smtClean="0"/>
              <a:t>Einrichtung einer Stimme, von Fingersätzen oder Aussetzung eines Basso </a:t>
            </a:r>
            <a:r>
              <a:rPr lang="de-DE" dirty="0" err="1" smtClean="0"/>
              <a:t>continuo</a:t>
            </a:r>
            <a:endParaRPr lang="de-DE" dirty="0" smtClean="0"/>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16</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 (RDA 2.4)</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17</a:t>
            </a:fld>
            <a:endParaRPr lang="de-DE"/>
          </a:p>
        </p:txBody>
      </p:sp>
      <p:pic>
        <p:nvPicPr>
          <p:cNvPr id="6" name="Picture 2"/>
          <p:cNvPicPr>
            <a:picLocks noChangeAspect="1" noChangeArrowheads="1"/>
          </p:cNvPicPr>
          <p:nvPr/>
        </p:nvPicPr>
        <p:blipFill>
          <a:blip r:embed="rId3" cstate="print"/>
          <a:srcRect/>
          <a:stretch>
            <a:fillRect/>
          </a:stretch>
        </p:blipFill>
        <p:spPr bwMode="auto">
          <a:xfrm>
            <a:off x="755576" y="836712"/>
            <a:ext cx="7344816" cy="547260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 (RDA 2.4)</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18</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149738874"/>
              </p:ext>
            </p:extLst>
          </p:nvPr>
        </p:nvGraphicFramePr>
        <p:xfrm>
          <a:off x="323528" y="1340768"/>
          <a:ext cx="8568952" cy="4519420"/>
        </p:xfrm>
        <a:graphic>
          <a:graphicData uri="http://schemas.openxmlformats.org/drawingml/2006/table">
            <a:tbl>
              <a:tblPr firstRow="1" bandRow="1">
                <a:tableStyleId>{5C22544A-7EE6-4342-B048-85BDC9FD1C3A}</a:tableStyleId>
              </a:tblPr>
              <a:tblGrid>
                <a:gridCol w="864096"/>
                <a:gridCol w="792088"/>
                <a:gridCol w="3024336"/>
                <a:gridCol w="3888432"/>
              </a:tblGrid>
              <a:tr h="386319">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627901">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331</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Haupttitel</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$a</a:t>
                      </a:r>
                      <a:r>
                        <a:rPr lang="de-DE" sz="1600" kern="1200" dirty="0" smtClean="0">
                          <a:solidFill>
                            <a:schemeClr val="dk1"/>
                          </a:solidFill>
                          <a:latin typeface="Verdana" pitchFamily="34" charset="0"/>
                          <a:ea typeface="Verdana" pitchFamily="34" charset="0"/>
                          <a:cs typeface="Verdana" pitchFamily="34" charset="0"/>
                        </a:rPr>
                        <a:t> Sonate für Horn oder Violoncello und Klavier</a:t>
                      </a:r>
                      <a:endParaRPr lang="de-DE" sz="1600" dirty="0">
                        <a:latin typeface="Verdana" pitchFamily="34" charset="0"/>
                        <a:ea typeface="Verdana" pitchFamily="34" charset="0"/>
                        <a:cs typeface="Verdana" pitchFamily="34" charset="0"/>
                      </a:endParaRPr>
                    </a:p>
                  </a:txBody>
                  <a:tcPr anchor="ctr"/>
                </a:tc>
              </a:tr>
              <a:tr h="627901">
                <a:tc rowSpan="5">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359</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2.4.2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Verantwortlichkeits-angabe,</a:t>
                      </a:r>
                      <a:r>
                        <a:rPr lang="de-DE" sz="1600" b="1" baseline="0" dirty="0" smtClean="0">
                          <a:latin typeface="Verdana" pitchFamily="34" charset="0"/>
                          <a:ea typeface="Verdana" pitchFamily="34" charset="0"/>
                          <a:cs typeface="Verdana" pitchFamily="34" charset="0"/>
                        </a:rPr>
                        <a:t> die sich auf den Haupttitel bezieht</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$a</a:t>
                      </a:r>
                      <a:r>
                        <a:rPr lang="de-DE" sz="1600" kern="1200" dirty="0" smtClean="0">
                          <a:solidFill>
                            <a:schemeClr val="dk1"/>
                          </a:solidFill>
                          <a:latin typeface="Verdana" pitchFamily="34" charset="0"/>
                          <a:ea typeface="Verdana" pitchFamily="34" charset="0"/>
                          <a:cs typeface="Verdana" pitchFamily="34" charset="0"/>
                        </a:rPr>
                        <a:t> Ludwig van Beethoven</a:t>
                      </a:r>
                      <a:r>
                        <a:rPr lang="de-DE" sz="1600" kern="1200" dirty="0" smtClean="0">
                          <a:solidFill>
                            <a:srgbClr val="FF0000"/>
                          </a:solidFill>
                          <a:latin typeface="Verdana" pitchFamily="34" charset="0"/>
                          <a:ea typeface="Verdana" pitchFamily="34" charset="0"/>
                          <a:cs typeface="Verdana" pitchFamily="34" charset="0"/>
                        </a:rPr>
                        <a:t>_;_</a:t>
                      </a:r>
                      <a:endParaRPr lang="de-DE" sz="1600" dirty="0">
                        <a:solidFill>
                          <a:srgbClr val="FF0000"/>
                        </a:solidFill>
                        <a:latin typeface="Verdana" pitchFamily="34" charset="0"/>
                        <a:ea typeface="Verdana" pitchFamily="34" charset="0"/>
                        <a:cs typeface="Verdana" pitchFamily="34" charset="0"/>
                      </a:endParaRPr>
                    </a:p>
                  </a:txBody>
                  <a:tcPr anchor="ctr"/>
                </a:tc>
              </a:tr>
              <a:tr h="627901">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2.4.2</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baseline="0" dirty="0" smtClean="0">
                          <a:latin typeface="Verdana" pitchFamily="34" charset="0"/>
                          <a:ea typeface="Verdana" pitchFamily="34" charset="0"/>
                          <a:cs typeface="Verdana" pitchFamily="34" charset="0"/>
                        </a:rPr>
                        <a:t>Verantwortlichkeitsangabe, die sich auf den Haupttitel bezieht</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chemeClr val="dk1"/>
                          </a:solidFill>
                          <a:latin typeface="Verdana" pitchFamily="34" charset="0"/>
                          <a:ea typeface="Verdana" pitchFamily="34" charset="0"/>
                          <a:cs typeface="Verdana" pitchFamily="34" charset="0"/>
                        </a:rPr>
                        <a:t>nach den Quellen herausgegeben von Christiane </a:t>
                      </a:r>
                      <a:r>
                        <a:rPr lang="de-DE" sz="1600" kern="1200" dirty="0" err="1" smtClean="0">
                          <a:solidFill>
                            <a:schemeClr val="dk1"/>
                          </a:solidFill>
                          <a:latin typeface="Verdana" pitchFamily="34" charset="0"/>
                          <a:ea typeface="Verdana" pitchFamily="34" charset="0"/>
                          <a:cs typeface="Verdana" pitchFamily="34" charset="0"/>
                        </a:rPr>
                        <a:t>Wiesenfeldt</a:t>
                      </a:r>
                      <a:r>
                        <a:rPr lang="de-DE" sz="1600" kern="1200" dirty="0" smtClean="0">
                          <a:solidFill>
                            <a:srgbClr val="FF0000"/>
                          </a:solidFill>
                          <a:latin typeface="Verdana" pitchFamily="34" charset="0"/>
                          <a:ea typeface="Verdana" pitchFamily="34" charset="0"/>
                          <a:cs typeface="Verdana" pitchFamily="34" charset="0"/>
                        </a:rPr>
                        <a:t>_;_</a:t>
                      </a:r>
                      <a:endParaRPr lang="de-DE" sz="1600" dirty="0">
                        <a:latin typeface="Verdana" pitchFamily="34" charset="0"/>
                        <a:ea typeface="Verdana" pitchFamily="34" charset="0"/>
                        <a:cs typeface="Verdana" pitchFamily="34" charset="0"/>
                      </a:endParaRPr>
                    </a:p>
                  </a:txBody>
                  <a:tcPr anchor="ctr"/>
                </a:tc>
              </a:tr>
              <a:tr h="627901">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2.4.2</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baseline="0" dirty="0" smtClean="0">
                          <a:latin typeface="Verdana" pitchFamily="34" charset="0"/>
                          <a:ea typeface="Verdana" pitchFamily="34" charset="0"/>
                          <a:cs typeface="Verdana" pitchFamily="34" charset="0"/>
                        </a:rPr>
                        <a:t>Verantwortlichkeitsangabe, die sich auf den Haupttitel bezieht</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chemeClr val="dk1"/>
                          </a:solidFill>
                          <a:latin typeface="Verdana" pitchFamily="34" charset="0"/>
                          <a:ea typeface="Verdana" pitchFamily="34" charset="0"/>
                          <a:cs typeface="Verdana" pitchFamily="34" charset="0"/>
                        </a:rPr>
                        <a:t>mit einem Vorwort von Jochen Reutter</a:t>
                      </a:r>
                      <a:r>
                        <a:rPr lang="de-DE" sz="1600" kern="1200" dirty="0" smtClean="0">
                          <a:solidFill>
                            <a:srgbClr val="FF0000"/>
                          </a:solidFill>
                          <a:latin typeface="Verdana" pitchFamily="34" charset="0"/>
                          <a:ea typeface="Verdana" pitchFamily="34" charset="0"/>
                          <a:cs typeface="Verdana" pitchFamily="34" charset="0"/>
                        </a:rPr>
                        <a:t>_;_</a:t>
                      </a:r>
                      <a:endParaRPr lang="de-DE" sz="1600" dirty="0">
                        <a:latin typeface="Verdana" pitchFamily="34" charset="0"/>
                        <a:ea typeface="Verdana" pitchFamily="34" charset="0"/>
                        <a:cs typeface="Verdana" pitchFamily="34" charset="0"/>
                      </a:endParaRPr>
                    </a:p>
                  </a:txBody>
                  <a:tcPr anchor="ctr"/>
                </a:tc>
              </a:tr>
              <a:tr h="627901">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2.4.2</a:t>
                      </a:r>
                      <a:endParaRPr lang="de-DE" sz="1600" b="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600" b="0" baseline="0" dirty="0" smtClean="0">
                          <a:latin typeface="Verdana" pitchFamily="34" charset="0"/>
                          <a:ea typeface="Verdana" pitchFamily="34" charset="0"/>
                          <a:cs typeface="Verdana" pitchFamily="34" charset="0"/>
                        </a:rPr>
                        <a:t>Verantwortlichkeitsangabe, die sich auf den Haupttitel bezieht</a:t>
                      </a:r>
                      <a:endParaRPr lang="de-DE" sz="1600" b="0" dirty="0" smtClean="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chemeClr val="dk1"/>
                          </a:solidFill>
                          <a:latin typeface="Verdana" pitchFamily="34" charset="0"/>
                          <a:ea typeface="Verdana" pitchFamily="34" charset="0"/>
                          <a:cs typeface="Verdana" pitchFamily="34" charset="0"/>
                        </a:rPr>
                        <a:t>Einrichtung der </a:t>
                      </a:r>
                      <a:r>
                        <a:rPr lang="de-DE" sz="1600" kern="1200" dirty="0" err="1" smtClean="0">
                          <a:solidFill>
                            <a:schemeClr val="dk1"/>
                          </a:solidFill>
                          <a:latin typeface="Verdana" pitchFamily="34" charset="0"/>
                          <a:ea typeface="Verdana" pitchFamily="34" charset="0"/>
                          <a:cs typeface="Verdana" pitchFamily="34" charset="0"/>
                        </a:rPr>
                        <a:t>Violoncellostimme</a:t>
                      </a:r>
                      <a:r>
                        <a:rPr lang="de-DE" sz="1600" kern="1200" dirty="0" smtClean="0">
                          <a:solidFill>
                            <a:schemeClr val="dk1"/>
                          </a:solidFill>
                          <a:latin typeface="Verdana" pitchFamily="34" charset="0"/>
                          <a:ea typeface="Verdana" pitchFamily="34" charset="0"/>
                          <a:cs typeface="Verdana" pitchFamily="34" charset="0"/>
                        </a:rPr>
                        <a:t> Heinrich Schiff</a:t>
                      </a:r>
                      <a:r>
                        <a:rPr lang="de-DE" sz="1600" kern="1200" dirty="0" smtClean="0">
                          <a:solidFill>
                            <a:srgbClr val="FF0000"/>
                          </a:solidFill>
                          <a:latin typeface="Verdana" pitchFamily="34" charset="0"/>
                          <a:ea typeface="Verdana" pitchFamily="34" charset="0"/>
                          <a:cs typeface="Verdana" pitchFamily="34" charset="0"/>
                        </a:rPr>
                        <a:t>_;_</a:t>
                      </a:r>
                      <a:endParaRPr lang="de-DE" sz="1600" dirty="0">
                        <a:latin typeface="Verdana" pitchFamily="34" charset="0"/>
                        <a:ea typeface="Verdana" pitchFamily="34" charset="0"/>
                        <a:cs typeface="Verdana" pitchFamily="34" charset="0"/>
                      </a:endParaRPr>
                    </a:p>
                  </a:txBody>
                  <a:tcPr anchor="ctr"/>
                </a:tc>
              </a:tr>
              <a:tr h="627901">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2.4.2</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baseline="0" dirty="0" smtClean="0">
                          <a:latin typeface="Verdana" pitchFamily="34" charset="0"/>
                          <a:ea typeface="Verdana" pitchFamily="34" charset="0"/>
                          <a:cs typeface="Verdana" pitchFamily="34" charset="0"/>
                        </a:rPr>
                        <a:t>Verantwortlichkeitsangabe, die sich auf den Haupttitel bezieht</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chemeClr val="dk1"/>
                          </a:solidFill>
                          <a:latin typeface="Verdana" pitchFamily="34" charset="0"/>
                          <a:ea typeface="Verdana" pitchFamily="34" charset="0"/>
                          <a:cs typeface="Verdana" pitchFamily="34" charset="0"/>
                        </a:rPr>
                        <a:t>Fingersätze (Klavier) und Hinweise zur Interpretation von Christian </a:t>
                      </a:r>
                      <a:r>
                        <a:rPr lang="de-DE" sz="1600" kern="1200" dirty="0" err="1" smtClean="0">
                          <a:solidFill>
                            <a:schemeClr val="dk1"/>
                          </a:solidFill>
                          <a:latin typeface="Verdana" pitchFamily="34" charset="0"/>
                          <a:ea typeface="Verdana" pitchFamily="34" charset="0"/>
                          <a:cs typeface="Verdana" pitchFamily="34" charset="0"/>
                        </a:rPr>
                        <a:t>Ubber</a:t>
                      </a:r>
                      <a:endParaRPr lang="de-DE" sz="160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 (RDA 2.4)</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Einleitende Wendungen mit Nominalphrasen in Verbindung mit einer Verantwortlichkeitsangabe werden als Teil der Verantwortlichkeitsangabe betrachtet und nicht als Titelzusatz, </a:t>
            </a:r>
            <a:r>
              <a:rPr lang="de-DE" b="1" dirty="0" smtClean="0"/>
              <a:t>wenn</a:t>
            </a:r>
            <a:r>
              <a:rPr lang="de-DE" dirty="0" smtClean="0"/>
              <a:t>:</a:t>
            </a:r>
          </a:p>
          <a:p>
            <a:pPr marL="400050" lvl="1" indent="0">
              <a:buNone/>
            </a:pPr>
            <a:endParaRPr lang="de-DE" dirty="0" smtClean="0">
              <a:sym typeface="Wingdings" pitchFamily="2" charset="2"/>
            </a:endParaRPr>
          </a:p>
          <a:p>
            <a:pPr marL="400050" lvl="1" indent="0">
              <a:buNone/>
            </a:pPr>
            <a:r>
              <a:rPr lang="de-DE" dirty="0">
                <a:sym typeface="Wingdings" pitchFamily="2" charset="2"/>
              </a:rPr>
              <a:t></a:t>
            </a:r>
            <a:r>
              <a:rPr lang="de-DE" dirty="0" smtClean="0">
                <a:sym typeface="Wingdings" pitchFamily="2" charset="2"/>
              </a:rPr>
              <a:t> </a:t>
            </a:r>
            <a:r>
              <a:rPr lang="de-DE" sz="2400" dirty="0" smtClean="0">
                <a:sym typeface="Wingdings" pitchFamily="2" charset="2"/>
              </a:rPr>
              <a:t>Reihenfolge, Layout, Typografie nahelegen, dass beides zusammengehört</a:t>
            </a:r>
            <a:endParaRPr lang="de-DE" sz="2400" dirty="0" smtClean="0"/>
          </a:p>
          <a:p>
            <a:pPr marL="857250" lvl="2" indent="0">
              <a:buNone/>
            </a:pPr>
            <a:r>
              <a:rPr lang="de-DE" sz="2400" b="1" dirty="0" smtClean="0"/>
              <a:t>und gleichzeitig</a:t>
            </a:r>
          </a:p>
          <a:p>
            <a:pPr marL="457200" lvl="1" indent="0">
              <a:buNone/>
            </a:pPr>
            <a:r>
              <a:rPr lang="de-DE" sz="2400" dirty="0">
                <a:sym typeface="Wingdings" pitchFamily="2" charset="2"/>
              </a:rPr>
              <a:t> </a:t>
            </a:r>
            <a:r>
              <a:rPr lang="de-DE" sz="2400" dirty="0" smtClean="0">
                <a:sym typeface="Wingdings" pitchFamily="2" charset="2"/>
              </a:rPr>
              <a:t>die Nominalphrase auf die Rolle der Person, Familie oder Körperschaft hinweist</a:t>
            </a:r>
            <a:endParaRPr lang="de-DE" sz="2400" dirty="0"/>
          </a:p>
          <a:p>
            <a:pPr marL="857250" lvl="2" indent="0">
              <a:buNone/>
            </a:pPr>
            <a:endParaRPr lang="de-DE" sz="2000" b="1" dirty="0"/>
          </a:p>
          <a:p>
            <a:pPr marL="0" indent="0">
              <a:buNone/>
            </a:pPr>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19</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340768"/>
            <a:ext cx="8229600" cy="4752528"/>
          </a:xfrm>
        </p:spPr>
        <p:txBody>
          <a:bodyPr/>
          <a:lstStyle/>
          <a:p>
            <a:pPr lvl="0">
              <a:spcBef>
                <a:spcPct val="20000"/>
              </a:spcBef>
            </a:pPr>
            <a:r>
              <a:rPr lang="de-DE" sz="2400" dirty="0">
                <a:solidFill>
                  <a:prstClr val="black"/>
                </a:solidFill>
                <a:ea typeface="+mn-ea"/>
                <a:cs typeface="+mn-cs"/>
              </a:rPr>
              <a:t>Die MAB-basierten PPP wurde auf der Grundlage der offiziellen Schulungsunterlagen der AG RDA (Stand: 12.02.2016) erstellt. </a:t>
            </a:r>
            <a:r>
              <a:rPr lang="de-DE" sz="1600" dirty="0">
                <a:solidFill>
                  <a:prstClr val="black"/>
                </a:solidFill>
                <a:ea typeface="+mn-ea"/>
                <a:cs typeface="+mn-cs"/>
                <a:hlinkClick r:id="rId3"/>
              </a:rPr>
              <a:t>https://wiki.dnb.de/display/RDAINFO/Schulungsunterlagen+der+AG+RDA</a:t>
            </a:r>
            <a:r>
              <a:rPr lang="de-DE" sz="1600" dirty="0">
                <a:solidFill>
                  <a:prstClr val="black"/>
                </a:solidFill>
                <a:ea typeface="+mn-ea"/>
                <a:cs typeface="+mn-cs"/>
              </a:rPr>
              <a:t/>
            </a:r>
            <a:br>
              <a:rPr lang="de-DE" sz="1600" dirty="0">
                <a:solidFill>
                  <a:prstClr val="black"/>
                </a:solidFill>
                <a:ea typeface="+mn-ea"/>
                <a:cs typeface="+mn-cs"/>
              </a:rPr>
            </a:br>
            <a:r>
              <a:rPr lang="de-DE" sz="2400" dirty="0">
                <a:solidFill>
                  <a:prstClr val="black"/>
                </a:solidFill>
                <a:ea typeface="+mn-ea"/>
                <a:cs typeface="+mn-cs"/>
              </a:rPr>
              <a:t/>
            </a:r>
            <a:br>
              <a:rPr lang="de-DE" sz="2400" dirty="0">
                <a:solidFill>
                  <a:prstClr val="black"/>
                </a:solidFill>
                <a:ea typeface="+mn-ea"/>
                <a:cs typeface="+mn-cs"/>
              </a:rPr>
            </a:br>
            <a:r>
              <a:rPr lang="de-DE" sz="2400" dirty="0">
                <a:solidFill>
                  <a:prstClr val="black"/>
                </a:solidFill>
                <a:ea typeface="+mn-ea"/>
                <a:cs typeface="+mn-cs"/>
              </a:rPr>
              <a:t>An folgenden Folien wurden Veränderungen oder Ergänzungen zu den Notizen vorgenommen: [durch Ergänzen dieser Folie ist die Zählung um eine Ziffer verschoben] 8, 18, 26, 47</a:t>
            </a:r>
            <a:r>
              <a:rPr lang="de-DE" sz="2400">
                <a:solidFill>
                  <a:prstClr val="black"/>
                </a:solidFill>
                <a:ea typeface="+mn-ea"/>
                <a:cs typeface="+mn-cs"/>
              </a:rPr>
              <a:t>, </a:t>
            </a:r>
            <a:r>
              <a:rPr lang="de-DE" sz="2400" smtClean="0">
                <a:solidFill>
                  <a:prstClr val="black"/>
                </a:solidFill>
                <a:ea typeface="+mn-ea"/>
                <a:cs typeface="+mn-cs"/>
              </a:rPr>
              <a:t>54, 55</a:t>
            </a:r>
            <a:r>
              <a:rPr lang="de-DE" sz="2400" dirty="0">
                <a:solidFill>
                  <a:prstClr val="black"/>
                </a:solidFill>
                <a:ea typeface="+mn-ea"/>
                <a:cs typeface="+mn-cs"/>
              </a:rPr>
              <a:t>, 60, 75</a:t>
            </a:r>
            <a:br>
              <a:rPr lang="de-DE" sz="2400" dirty="0">
                <a:solidFill>
                  <a:prstClr val="black"/>
                </a:solidFill>
                <a:ea typeface="+mn-ea"/>
                <a:cs typeface="+mn-cs"/>
              </a:rPr>
            </a:br>
            <a:endParaRPr lang="de-DE"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2</a:t>
            </a:fld>
            <a:endParaRPr lang="de-DE"/>
          </a:p>
        </p:txBody>
      </p:sp>
      <p:sp>
        <p:nvSpPr>
          <p:cNvPr id="6"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 (RDA 2.4)</a:t>
            </a:r>
            <a:endParaRPr lang="de-DE" dirty="0"/>
          </a:p>
        </p:txBody>
      </p:sp>
      <p:sp>
        <p:nvSpPr>
          <p:cNvPr id="3" name="Textplatzhalter 2"/>
          <p:cNvSpPr>
            <a:spLocks noGrp="1"/>
          </p:cNvSpPr>
          <p:nvPr>
            <p:ph type="body" sz="quarter" idx="13"/>
          </p:nvPr>
        </p:nvSpPr>
        <p:spPr/>
        <p:txBody>
          <a:bodyPr wrap="square"/>
          <a:lstStyle/>
          <a:p>
            <a:pPr marL="0" indent="0">
              <a:buNone/>
            </a:pP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20</a:t>
            </a:fld>
            <a:endParaRPr lang="de-DE"/>
          </a:p>
        </p:txBody>
      </p:sp>
      <p:pic>
        <p:nvPicPr>
          <p:cNvPr id="7" name="Grafik 6" descr="Scanned-image-Schoeck-2015-06-25-1-0-Titelblatt.jpg"/>
          <p:cNvPicPr>
            <a:picLocks noChangeAspect="1"/>
          </p:cNvPicPr>
          <p:nvPr/>
        </p:nvPicPr>
        <p:blipFill>
          <a:blip r:embed="rId3" cstate="print"/>
          <a:srcRect l="17325" t="16400" r="9899" b="25850"/>
          <a:stretch>
            <a:fillRect/>
          </a:stretch>
        </p:blipFill>
        <p:spPr>
          <a:xfrm>
            <a:off x="251520" y="836712"/>
            <a:ext cx="8640960" cy="5472608"/>
          </a:xfrm>
          <a:prstGeom prst="rect">
            <a:avLst/>
          </a:prstGeom>
          <a:ln>
            <a:solidFill>
              <a:schemeClr val="tx1"/>
            </a:solidFill>
          </a:ln>
        </p:spPr>
      </p:pic>
      <p:sp>
        <p:nvSpPr>
          <p:cNvPr id="6" name="Rechteck 5"/>
          <p:cNvSpPr/>
          <p:nvPr/>
        </p:nvSpPr>
        <p:spPr>
          <a:xfrm>
            <a:off x="3275856" y="3861048"/>
            <a:ext cx="302433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76134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 (RDA 2.4)</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21</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184109796"/>
              </p:ext>
            </p:extLst>
          </p:nvPr>
        </p:nvGraphicFramePr>
        <p:xfrm>
          <a:off x="467545" y="1556793"/>
          <a:ext cx="8219255" cy="4123987"/>
        </p:xfrm>
        <a:graphic>
          <a:graphicData uri="http://schemas.openxmlformats.org/drawingml/2006/table">
            <a:tbl>
              <a:tblPr firstRow="1" bandRow="1">
                <a:tableStyleId>{5C22544A-7EE6-4342-B048-85BDC9FD1C3A}</a:tableStyleId>
              </a:tblPr>
              <a:tblGrid>
                <a:gridCol w="864095"/>
                <a:gridCol w="792088"/>
                <a:gridCol w="3024336"/>
                <a:gridCol w="3538736"/>
              </a:tblGrid>
              <a:tr h="389718">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729851">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331</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Haupttitel</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$a</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Wandsbecker</a:t>
                      </a:r>
                      <a:r>
                        <a:rPr lang="de-DE" sz="1600" kern="1200" dirty="0" smtClean="0">
                          <a:solidFill>
                            <a:schemeClr val="dk1"/>
                          </a:solidFill>
                          <a:latin typeface="Verdana" pitchFamily="34" charset="0"/>
                          <a:ea typeface="Verdana" pitchFamily="34" charset="0"/>
                          <a:cs typeface="Verdana" pitchFamily="34" charset="0"/>
                        </a:rPr>
                        <a:t> Liederbuch</a:t>
                      </a:r>
                      <a:endParaRPr lang="de-DE" sz="1600" dirty="0">
                        <a:latin typeface="Verdana" pitchFamily="34" charset="0"/>
                        <a:ea typeface="Verdana" pitchFamily="34" charset="0"/>
                        <a:cs typeface="Verdana" pitchFamily="34" charset="0"/>
                      </a:endParaRPr>
                    </a:p>
                  </a:txBody>
                  <a:tcPr anchor="ctr"/>
                </a:tc>
              </a:tr>
              <a:tr h="729851">
                <a:tc rowSpan="2">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335</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2.3.4</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Titelzusatz</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$a</a:t>
                      </a:r>
                      <a:r>
                        <a:rPr lang="de-DE" sz="1600" kern="1200" dirty="0" smtClean="0">
                          <a:solidFill>
                            <a:schemeClr val="dk1"/>
                          </a:solidFill>
                          <a:latin typeface="Verdana" pitchFamily="34" charset="0"/>
                          <a:ea typeface="Verdana" pitchFamily="34" charset="0"/>
                          <a:cs typeface="Verdana" pitchFamily="34" charset="0"/>
                        </a:rPr>
                        <a:t> op. 52</a:t>
                      </a:r>
                      <a:r>
                        <a:rPr lang="de-DE" sz="1600" kern="1200" dirty="0" smtClean="0">
                          <a:solidFill>
                            <a:srgbClr val="FF0000"/>
                          </a:solidFill>
                          <a:latin typeface="Verdana" pitchFamily="34" charset="0"/>
                          <a:ea typeface="Verdana" pitchFamily="34" charset="0"/>
                          <a:cs typeface="Verdana" pitchFamily="34" charset="0"/>
                        </a:rPr>
                        <a:t>_:_</a:t>
                      </a:r>
                      <a:endParaRPr lang="de-DE" sz="1600" dirty="0">
                        <a:solidFill>
                          <a:srgbClr val="FF0000"/>
                        </a:solidFill>
                        <a:latin typeface="Verdana" pitchFamily="34" charset="0"/>
                        <a:ea typeface="Verdana" pitchFamily="34" charset="0"/>
                        <a:cs typeface="Verdana" pitchFamily="34" charset="0"/>
                      </a:endParaRPr>
                    </a:p>
                  </a:txBody>
                  <a:tcPr anchor="ctr"/>
                </a:tc>
              </a:tr>
              <a:tr h="729851">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2.3.4</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Titelzusatz</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chemeClr val="dk1"/>
                          </a:solidFill>
                          <a:latin typeface="Verdana" pitchFamily="34" charset="0"/>
                          <a:ea typeface="Verdana" pitchFamily="34" charset="0"/>
                          <a:cs typeface="Verdana" pitchFamily="34" charset="0"/>
                        </a:rPr>
                        <a:t>Liederfolge für eine Singstimme und Klavier</a:t>
                      </a:r>
                      <a:endParaRPr lang="de-DE" sz="1600" dirty="0">
                        <a:latin typeface="Verdana" pitchFamily="34" charset="0"/>
                        <a:ea typeface="Verdana" pitchFamily="34" charset="0"/>
                        <a:cs typeface="Verdana" pitchFamily="34" charset="0"/>
                      </a:endParaRPr>
                    </a:p>
                  </a:txBody>
                  <a:tcPr anchor="ctr"/>
                </a:tc>
              </a:tr>
              <a:tr h="814865">
                <a:tc rowSpan="2">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359</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2.4.2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baseline="0" dirty="0" smtClean="0">
                          <a:latin typeface="Verdana" pitchFamily="34" charset="0"/>
                          <a:ea typeface="Verdana" pitchFamily="34" charset="0"/>
                          <a:cs typeface="Verdana" pitchFamily="34" charset="0"/>
                        </a:rPr>
                        <a:t>Verantwortlichkeits-angabe, die sich auf den Haupttitel bezieht</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$a</a:t>
                      </a:r>
                      <a:r>
                        <a:rPr lang="de-DE" sz="1600" kern="1200" dirty="0" smtClean="0">
                          <a:solidFill>
                            <a:schemeClr val="dk1"/>
                          </a:solidFill>
                          <a:latin typeface="Verdana" pitchFamily="34" charset="0"/>
                          <a:ea typeface="Verdana" pitchFamily="34" charset="0"/>
                          <a:cs typeface="Verdana" pitchFamily="34" charset="0"/>
                        </a:rPr>
                        <a:t> Othmar </a:t>
                      </a:r>
                      <a:r>
                        <a:rPr lang="de-DE" sz="1600" kern="1200" dirty="0" err="1" smtClean="0">
                          <a:solidFill>
                            <a:schemeClr val="dk1"/>
                          </a:solidFill>
                          <a:latin typeface="Verdana" pitchFamily="34" charset="0"/>
                          <a:ea typeface="Verdana" pitchFamily="34" charset="0"/>
                          <a:cs typeface="Verdana" pitchFamily="34" charset="0"/>
                        </a:rPr>
                        <a:t>Schoeck</a:t>
                      </a:r>
                      <a:r>
                        <a:rPr lang="de-DE" sz="1600" kern="1200" dirty="0" smtClean="0">
                          <a:solidFill>
                            <a:srgbClr val="FF0000"/>
                          </a:solidFill>
                          <a:latin typeface="Verdana" pitchFamily="34" charset="0"/>
                          <a:ea typeface="Verdana" pitchFamily="34" charset="0"/>
                          <a:cs typeface="Verdana" pitchFamily="34" charset="0"/>
                        </a:rPr>
                        <a:t>_;_</a:t>
                      </a:r>
                      <a:endParaRPr lang="de-DE" sz="1600" dirty="0">
                        <a:solidFill>
                          <a:srgbClr val="FF0000"/>
                        </a:solidFill>
                        <a:latin typeface="Verdana" pitchFamily="34" charset="0"/>
                        <a:ea typeface="Verdana" pitchFamily="34" charset="0"/>
                        <a:cs typeface="Verdana" pitchFamily="34" charset="0"/>
                      </a:endParaRPr>
                    </a:p>
                  </a:txBody>
                  <a:tcPr anchor="ctr"/>
                </a:tc>
              </a:tr>
              <a:tr h="729851">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2.4.2</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Verantwortlichkeitsangabe, die sich auf den Haupttitel</a:t>
                      </a:r>
                      <a:r>
                        <a:rPr lang="de-DE" sz="1600" b="0" baseline="0" dirty="0" smtClean="0">
                          <a:latin typeface="Verdana" pitchFamily="34" charset="0"/>
                          <a:ea typeface="Verdana" pitchFamily="34" charset="0"/>
                          <a:cs typeface="Verdana" pitchFamily="34" charset="0"/>
                        </a:rPr>
                        <a:t> bezieht</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dirty="0" smtClean="0">
                          <a:latin typeface="Verdana" pitchFamily="34" charset="0"/>
                          <a:ea typeface="Verdana" pitchFamily="34" charset="0"/>
                          <a:cs typeface="Verdana" pitchFamily="34" charset="0"/>
                        </a:rPr>
                        <a:t>nach Gedichten von Matthias Claudius</a:t>
                      </a:r>
                      <a:endParaRPr lang="de-DE" sz="160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Ausgabevermerk (RDA 2.5)</a:t>
            </a:r>
            <a:endParaRPr lang="de-DE" dirty="0"/>
          </a:p>
        </p:txBody>
      </p:sp>
      <p:sp>
        <p:nvSpPr>
          <p:cNvPr id="3" name="Textplatzhalter 2"/>
          <p:cNvSpPr>
            <a:spLocks noGrp="1"/>
          </p:cNvSpPr>
          <p:nvPr>
            <p:ph type="body" sz="quarter" idx="13"/>
          </p:nvPr>
        </p:nvSpPr>
        <p:spPr/>
        <p:txBody>
          <a:bodyPr wrap="square"/>
          <a:lstStyle/>
          <a:p>
            <a:endParaRPr lang="de-DE" dirty="0" smtClean="0"/>
          </a:p>
          <a:p>
            <a:endParaRPr lang="de-DE" dirty="0"/>
          </a:p>
          <a:p>
            <a:r>
              <a:rPr lang="de-DE" dirty="0" smtClean="0"/>
              <a:t>Für Musikdrucke gelten bezogen auf die Ausgabe zwei Standardelemente: </a:t>
            </a:r>
          </a:p>
          <a:p>
            <a:pPr lvl="1"/>
            <a:endParaRPr lang="de-DE" dirty="0" smtClean="0"/>
          </a:p>
          <a:p>
            <a:pPr lvl="1"/>
            <a:r>
              <a:rPr lang="de-DE" dirty="0" smtClean="0"/>
              <a:t>RDA 2.5 	Ausgabevermerk</a:t>
            </a:r>
            <a:br>
              <a:rPr lang="de-DE" dirty="0" smtClean="0"/>
            </a:br>
            <a:r>
              <a:rPr lang="de-DE" dirty="0" smtClean="0"/>
              <a:t>			</a:t>
            </a:r>
            <a:r>
              <a:rPr lang="de-DE" sz="1800" dirty="0" smtClean="0"/>
              <a:t>(übertragen aus der vorliegenden Manifestation)</a:t>
            </a:r>
          </a:p>
          <a:p>
            <a:pPr lvl="1"/>
            <a:endParaRPr lang="de-DE" sz="1800" dirty="0"/>
          </a:p>
          <a:p>
            <a:pPr lvl="1"/>
            <a:r>
              <a:rPr lang="de-DE" dirty="0" smtClean="0"/>
              <a:t>RDA 7.20	Musikalische Ausgabeform</a:t>
            </a:r>
            <a:br>
              <a:rPr lang="de-DE" dirty="0" smtClean="0"/>
            </a:br>
            <a:r>
              <a:rPr lang="de-DE" dirty="0" smtClean="0"/>
              <a:t>			</a:t>
            </a:r>
            <a:r>
              <a:rPr lang="de-DE" sz="1800" dirty="0" smtClean="0"/>
              <a:t>(normiertes Vokabular)</a:t>
            </a:r>
          </a:p>
          <a:p>
            <a:pPr lvl="1">
              <a:buNone/>
            </a:pPr>
            <a:endParaRPr lang="de-DE" dirty="0" smtClean="0"/>
          </a:p>
          <a:p>
            <a:pPr>
              <a:buNone/>
            </a:pPr>
            <a:endParaRPr lang="de-DE" sz="1800" dirty="0">
              <a:solidFill>
                <a:srgbClr val="FF0000"/>
              </a:solidFill>
            </a:endParaRP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22</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Ausgabevermerk (RDA 2.5)</a:t>
            </a:r>
            <a:endParaRPr lang="de-DE" dirty="0"/>
          </a:p>
        </p:txBody>
      </p:sp>
      <p:sp>
        <p:nvSpPr>
          <p:cNvPr id="3" name="Textplatzhalter 2"/>
          <p:cNvSpPr>
            <a:spLocks noGrp="1"/>
          </p:cNvSpPr>
          <p:nvPr>
            <p:ph type="body" sz="quarter" idx="13"/>
          </p:nvPr>
        </p:nvSpPr>
        <p:spPr/>
        <p:txBody>
          <a:bodyPr wrap="square"/>
          <a:lstStyle/>
          <a:p>
            <a:pPr lvl="1">
              <a:buNone/>
            </a:pPr>
            <a:endParaRPr lang="de-DE" dirty="0" smtClean="0"/>
          </a:p>
          <a:p>
            <a:r>
              <a:rPr lang="de-DE" dirty="0" smtClean="0"/>
              <a:t>Ausgabebezeichnung (RDA 2.5.2):</a:t>
            </a:r>
          </a:p>
          <a:p>
            <a:pPr lvl="1"/>
            <a:endParaRPr lang="de-DE" dirty="0" smtClean="0"/>
          </a:p>
          <a:p>
            <a:pPr lvl="1"/>
            <a:r>
              <a:rPr lang="de-DE" dirty="0" smtClean="0"/>
              <a:t>allgemein bibliographischer Art (Auflage, Edition, Urtext)</a:t>
            </a:r>
          </a:p>
          <a:p>
            <a:pPr lvl="1">
              <a:buNone/>
            </a:pPr>
            <a:r>
              <a:rPr lang="de-DE" dirty="0" smtClean="0"/>
              <a:t> 	</a:t>
            </a:r>
          </a:p>
          <a:p>
            <a:pPr lvl="1">
              <a:buNone/>
            </a:pPr>
            <a:r>
              <a:rPr lang="de-DE" dirty="0"/>
              <a:t>	</a:t>
            </a:r>
            <a:r>
              <a:rPr lang="de-DE" dirty="0" smtClean="0"/>
              <a:t>und/oder </a:t>
            </a:r>
          </a:p>
          <a:p>
            <a:pPr lvl="1"/>
            <a:endParaRPr lang="de-DE" dirty="0" smtClean="0"/>
          </a:p>
          <a:p>
            <a:pPr lvl="1"/>
            <a:r>
              <a:rPr lang="de-DE" dirty="0" smtClean="0"/>
              <a:t>musikalische Ausgabeform (Studienpartitur, Partition, Orgelauszug, Chorus score, </a:t>
            </a:r>
            <a:r>
              <a:rPr lang="de-DE" dirty="0" err="1" smtClean="0"/>
              <a:t>Vocal</a:t>
            </a:r>
            <a:r>
              <a:rPr lang="de-DE" dirty="0" smtClean="0"/>
              <a:t> score ...)</a:t>
            </a:r>
          </a:p>
          <a:p>
            <a:pPr>
              <a:buNone/>
            </a:pPr>
            <a:r>
              <a:rPr lang="de-DE" dirty="0" smtClean="0"/>
              <a:t> </a:t>
            </a:r>
          </a:p>
          <a:p>
            <a:pPr>
              <a:buNone/>
            </a:pPr>
            <a:endParaRPr lang="de-DE" sz="1800" dirty="0">
              <a:solidFill>
                <a:srgbClr val="FF0000"/>
              </a:solidFill>
            </a:endParaRP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23</a:t>
            </a:fld>
            <a:endParaRPr lang="de-DE"/>
          </a:p>
        </p:txBody>
      </p:sp>
    </p:spTree>
    <p:extLst>
      <p:ext uri="{BB962C8B-B14F-4D97-AF65-F5344CB8AC3E}">
        <p14:creationId xmlns:p14="http://schemas.microsoft.com/office/powerpoint/2010/main" val="2377996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Ausgabevermerk (RDA 2.5)</a:t>
            </a:r>
            <a:endParaRPr lang="de-DE" dirty="0"/>
          </a:p>
        </p:txBody>
      </p:sp>
      <p:sp>
        <p:nvSpPr>
          <p:cNvPr id="4" name="Fußzeilenplatzhalter 3"/>
          <p:cNvSpPr>
            <a:spLocks noGrp="1"/>
          </p:cNvSpPr>
          <p:nvPr>
            <p:ph type="ftr" sz="quarter" idx="14"/>
          </p:nvPr>
        </p:nvSpPr>
        <p:spPr>
          <a:xfrm>
            <a:off x="467544" y="6376243"/>
            <a:ext cx="7344816"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24</a:t>
            </a:fld>
            <a:endParaRPr lang="de-DE"/>
          </a:p>
        </p:txBody>
      </p:sp>
      <p:pic>
        <p:nvPicPr>
          <p:cNvPr id="5122" name="Picture 2"/>
          <p:cNvPicPr>
            <a:picLocks noChangeAspect="1" noChangeArrowheads="1"/>
          </p:cNvPicPr>
          <p:nvPr/>
        </p:nvPicPr>
        <p:blipFill>
          <a:blip cstate="print"/>
          <a:srcRect/>
          <a:stretch>
            <a:fillRect/>
          </a:stretch>
        </p:blipFill>
        <p:spPr bwMode="auto">
          <a:xfrm>
            <a:off x="395536" y="908720"/>
            <a:ext cx="1944216" cy="600075"/>
          </a:xfrm>
          <a:prstGeom prst="rect">
            <a:avLst/>
          </a:prstGeom>
          <a:noFill/>
          <a:ln w="9525">
            <a:solidFill>
              <a:schemeClr val="tx1"/>
            </a:solidFill>
            <a:miter lim="800000"/>
            <a:headEnd/>
            <a:tailEnd/>
          </a:ln>
        </p:spPr>
      </p:pic>
      <p:graphicFrame>
        <p:nvGraphicFramePr>
          <p:cNvPr id="7" name="Tabelle 6"/>
          <p:cNvGraphicFramePr>
            <a:graphicFrameLocks noGrp="1"/>
          </p:cNvGraphicFramePr>
          <p:nvPr>
            <p:extLst>
              <p:ext uri="{D42A27DB-BD31-4B8C-83A1-F6EECF244321}">
                <p14:modId xmlns:p14="http://schemas.microsoft.com/office/powerpoint/2010/main" val="4178819241"/>
              </p:ext>
            </p:extLst>
          </p:nvPr>
        </p:nvGraphicFramePr>
        <p:xfrm>
          <a:off x="2843809" y="1052736"/>
          <a:ext cx="5976663" cy="1483360"/>
        </p:xfrm>
        <a:graphic>
          <a:graphicData uri="http://schemas.openxmlformats.org/drawingml/2006/table">
            <a:tbl>
              <a:tblPr firstRow="1" bandRow="1">
                <a:tableStyleId>{5C22544A-7EE6-4342-B048-85BDC9FD1C3A}</a:tableStyleId>
              </a:tblPr>
              <a:tblGrid>
                <a:gridCol w="977186"/>
                <a:gridCol w="857053"/>
                <a:gridCol w="1928370"/>
                <a:gridCol w="2214054"/>
              </a:tblGrid>
              <a:tr h="242782">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403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2.5.2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Ausgabe-bezeichnung</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b="0" kern="1200" dirty="0" smtClean="0">
                          <a:solidFill>
                            <a:schemeClr val="dk1"/>
                          </a:solidFill>
                          <a:latin typeface="Verdana" pitchFamily="34" charset="0"/>
                          <a:ea typeface="Verdana" pitchFamily="34" charset="0"/>
                          <a:cs typeface="Verdana" pitchFamily="34" charset="0"/>
                        </a:rPr>
                        <a:t>Studienpartitur</a:t>
                      </a:r>
                      <a:endParaRPr lang="de-DE" sz="16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064c</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7.20</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kern="1200" dirty="0" smtClean="0">
                          <a:solidFill>
                            <a:schemeClr val="dk1"/>
                          </a:solidFill>
                          <a:latin typeface="Verdana" pitchFamily="34" charset="0"/>
                          <a:ea typeface="Verdana" pitchFamily="34" charset="0"/>
                          <a:cs typeface="Verdana" pitchFamily="34" charset="0"/>
                        </a:rPr>
                        <a:t>Musikalische Ausgabeform</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kern="1200" dirty="0" smtClean="0">
                          <a:solidFill>
                            <a:schemeClr val="dk1"/>
                          </a:solidFill>
                          <a:latin typeface="Verdana" pitchFamily="34" charset="0"/>
                          <a:ea typeface="Verdana" pitchFamily="34" charset="0"/>
                          <a:cs typeface="Verdana" pitchFamily="34" charset="0"/>
                        </a:rPr>
                        <a:t>Studienpartitur</a:t>
                      </a:r>
                    </a:p>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$9</a:t>
                      </a:r>
                      <a:r>
                        <a:rPr lang="de-DE" sz="1600" b="0" baseline="0" dirty="0" smtClean="0">
                          <a:solidFill>
                            <a:schemeClr val="tx1"/>
                          </a:solidFill>
                          <a:latin typeface="Verdana" pitchFamily="34" charset="0"/>
                          <a:ea typeface="Verdana" pitchFamily="34" charset="0"/>
                          <a:cs typeface="Verdana" pitchFamily="34" charset="0"/>
                        </a:rPr>
                        <a:t> </a:t>
                      </a:r>
                      <a:r>
                        <a:rPr lang="de-DE" sz="1600" b="0" i="1" baseline="0" dirty="0" smtClean="0">
                          <a:solidFill>
                            <a:schemeClr val="tx1"/>
                          </a:solidFill>
                          <a:latin typeface="Verdana" pitchFamily="34" charset="0"/>
                          <a:ea typeface="Verdana" pitchFamily="34" charset="0"/>
                          <a:cs typeface="Verdana" pitchFamily="34" charset="0"/>
                        </a:rPr>
                        <a:t>GND-ID</a:t>
                      </a:r>
                      <a:endParaRPr lang="de-DE" sz="1600" i="1" dirty="0">
                        <a:solidFill>
                          <a:schemeClr val="tx1"/>
                        </a:solidFill>
                        <a:latin typeface="Verdana" pitchFamily="34" charset="0"/>
                        <a:ea typeface="Verdana" pitchFamily="34" charset="0"/>
                        <a:cs typeface="Verdana" pitchFamily="34" charset="0"/>
                      </a:endParaRPr>
                    </a:p>
                  </a:txBody>
                  <a:tcPr anchor="ctr"/>
                </a:tc>
              </a:tr>
            </a:tbl>
          </a:graphicData>
        </a:graphic>
      </p:graphicFrame>
      <p:pic>
        <p:nvPicPr>
          <p:cNvPr id="5123" name="Picture 3"/>
          <p:cNvPicPr>
            <a:picLocks noChangeAspect="1" noChangeArrowheads="1"/>
          </p:cNvPicPr>
          <p:nvPr/>
        </p:nvPicPr>
        <p:blipFill>
          <a:blip r:embed="rId3" cstate="print"/>
          <a:srcRect/>
          <a:stretch>
            <a:fillRect/>
          </a:stretch>
        </p:blipFill>
        <p:spPr bwMode="auto">
          <a:xfrm>
            <a:off x="251520" y="3585170"/>
            <a:ext cx="2543175" cy="2724150"/>
          </a:xfrm>
          <a:prstGeom prst="rect">
            <a:avLst/>
          </a:prstGeom>
          <a:noFill/>
          <a:ln w="9525">
            <a:solidFill>
              <a:schemeClr val="tx1"/>
            </a:solidFill>
            <a:miter lim="800000"/>
            <a:headEnd/>
            <a:tailEnd/>
          </a:ln>
        </p:spPr>
      </p:pic>
      <p:graphicFrame>
        <p:nvGraphicFramePr>
          <p:cNvPr id="9" name="Tabelle 8"/>
          <p:cNvGraphicFramePr>
            <a:graphicFrameLocks noGrp="1"/>
          </p:cNvGraphicFramePr>
          <p:nvPr>
            <p:extLst>
              <p:ext uri="{D42A27DB-BD31-4B8C-83A1-F6EECF244321}">
                <p14:modId xmlns:p14="http://schemas.microsoft.com/office/powerpoint/2010/main" val="1520363875"/>
              </p:ext>
            </p:extLst>
          </p:nvPr>
        </p:nvGraphicFramePr>
        <p:xfrm>
          <a:off x="2987824" y="3739232"/>
          <a:ext cx="5858694" cy="1483360"/>
        </p:xfrm>
        <a:graphic>
          <a:graphicData uri="http://schemas.openxmlformats.org/drawingml/2006/table">
            <a:tbl>
              <a:tblPr firstRow="1" bandRow="1">
                <a:tableStyleId>{5C22544A-7EE6-4342-B048-85BDC9FD1C3A}</a:tableStyleId>
              </a:tblPr>
              <a:tblGrid>
                <a:gridCol w="924739"/>
                <a:gridCol w="782471"/>
                <a:gridCol w="2117532"/>
                <a:gridCol w="2033952"/>
              </a:tblGrid>
              <a:tr h="242782">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403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2.5.2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Ausgabe-bezeichnung</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b="0" kern="1200" dirty="0" smtClean="0">
                          <a:solidFill>
                            <a:schemeClr val="dk1"/>
                          </a:solidFill>
                          <a:latin typeface="Verdana" pitchFamily="34" charset="0"/>
                          <a:ea typeface="Verdana" pitchFamily="34" charset="0"/>
                          <a:cs typeface="Verdana" pitchFamily="34" charset="0"/>
                        </a:rPr>
                        <a:t>Chorus score</a:t>
                      </a:r>
                      <a:endParaRPr lang="de-DE" sz="16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064c</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7.20</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kern="1200" dirty="0" smtClean="0">
                          <a:solidFill>
                            <a:schemeClr val="dk1"/>
                          </a:solidFill>
                          <a:latin typeface="Verdana" pitchFamily="34" charset="0"/>
                          <a:ea typeface="Verdana" pitchFamily="34" charset="0"/>
                          <a:cs typeface="Verdana" pitchFamily="34" charset="0"/>
                        </a:rPr>
                        <a:t>Musikalische Ausgabeform</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dirty="0" smtClean="0">
                          <a:latin typeface="Verdana" pitchFamily="34" charset="0"/>
                          <a:ea typeface="Verdana" pitchFamily="34" charset="0"/>
                          <a:cs typeface="Verdana" pitchFamily="34" charset="0"/>
                        </a:rPr>
                        <a:t>Klavierauszug</a:t>
                      </a:r>
                    </a:p>
                    <a:p>
                      <a:pPr marL="0" marR="0" indent="0" algn="l" defTabSz="914400" rtl="0" eaLnBrk="1" fontAlgn="auto" latinLnBrk="0" hangingPunct="1">
                        <a:lnSpc>
                          <a:spcPts val="1600"/>
                        </a:lnSpc>
                        <a:spcBef>
                          <a:spcPts val="600"/>
                        </a:spcBef>
                        <a:spcAft>
                          <a:spcPts val="600"/>
                        </a:spcAft>
                        <a:buClrTx/>
                        <a:buSzTx/>
                        <a:buFontTx/>
                        <a:buNone/>
                        <a:tabLst/>
                        <a:defRPr/>
                      </a:pPr>
                      <a:r>
                        <a:rPr lang="de-DE" sz="1600" b="0" dirty="0" smtClean="0">
                          <a:solidFill>
                            <a:srgbClr val="FF0000"/>
                          </a:solidFill>
                          <a:latin typeface="Verdana" pitchFamily="34" charset="0"/>
                          <a:ea typeface="Verdana" pitchFamily="34" charset="0"/>
                          <a:cs typeface="Verdana" pitchFamily="34" charset="0"/>
                        </a:rPr>
                        <a:t>$9</a:t>
                      </a:r>
                      <a:r>
                        <a:rPr lang="de-DE" sz="1600" b="0" baseline="0" dirty="0" smtClean="0">
                          <a:solidFill>
                            <a:schemeClr val="tx1"/>
                          </a:solidFill>
                          <a:latin typeface="Verdana" pitchFamily="34" charset="0"/>
                          <a:ea typeface="Verdana" pitchFamily="34" charset="0"/>
                          <a:cs typeface="Verdana" pitchFamily="34" charset="0"/>
                        </a:rPr>
                        <a:t> </a:t>
                      </a:r>
                      <a:r>
                        <a:rPr lang="de-DE" sz="1600" b="0" i="1" baseline="0" dirty="0" smtClean="0">
                          <a:solidFill>
                            <a:schemeClr val="tx1"/>
                          </a:solidFill>
                          <a:latin typeface="Verdana" pitchFamily="34" charset="0"/>
                          <a:ea typeface="Verdana" pitchFamily="34" charset="0"/>
                          <a:cs typeface="Verdana" pitchFamily="34" charset="0"/>
                        </a:rPr>
                        <a:t>GND-ID</a:t>
                      </a:r>
                      <a:endParaRPr lang="de-DE" sz="1600" dirty="0">
                        <a:latin typeface="Verdana" pitchFamily="34" charset="0"/>
                        <a:ea typeface="Verdana" pitchFamily="34" charset="0"/>
                        <a:cs typeface="Verdana" pitchFamily="34" charset="0"/>
                      </a:endParaRPr>
                    </a:p>
                  </a:txBody>
                  <a:tcPr anchor="ctr"/>
                </a:tc>
              </a:tr>
            </a:tbl>
          </a:graphicData>
        </a:graphic>
      </p:graphicFrame>
      <p:sp>
        <p:nvSpPr>
          <p:cNvPr id="10" name="Textfeld 9"/>
          <p:cNvSpPr txBox="1"/>
          <p:nvPr/>
        </p:nvSpPr>
        <p:spPr>
          <a:xfrm>
            <a:off x="2915816" y="5301208"/>
            <a:ext cx="5984652" cy="646331"/>
          </a:xfrm>
          <a:prstGeom prst="rect">
            <a:avLst/>
          </a:prstGeom>
          <a:solidFill>
            <a:schemeClr val="bg1"/>
          </a:solidFill>
          <a:ln>
            <a:solidFill>
              <a:schemeClr val="tx1"/>
            </a:solidFill>
          </a:ln>
        </p:spPr>
        <p:txBody>
          <a:bodyPr wrap="non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Der Eintrag in  RDA 7.20 kann aber auch von der </a:t>
            </a:r>
          </a:p>
          <a:p>
            <a:r>
              <a:rPr lang="de-DE" dirty="0" smtClean="0">
                <a:latin typeface="Verdana" panose="020B0604030504040204" pitchFamily="34" charset="0"/>
                <a:ea typeface="Verdana" panose="020B0604030504040204" pitchFamily="34" charset="0"/>
                <a:cs typeface="Verdana" panose="020B0604030504040204" pitchFamily="34" charset="0"/>
              </a:rPr>
              <a:t>Ausgabezeichnung inhaltlich abweichen.</a:t>
            </a:r>
          </a:p>
        </p:txBody>
      </p:sp>
      <p:sp>
        <p:nvSpPr>
          <p:cNvPr id="11" name="Textfeld 10"/>
          <p:cNvSpPr txBox="1"/>
          <p:nvPr/>
        </p:nvSpPr>
        <p:spPr>
          <a:xfrm>
            <a:off x="251520" y="1700808"/>
            <a:ext cx="2304256" cy="1477328"/>
          </a:xfrm>
          <a:prstGeom prst="rect">
            <a:avLst/>
          </a:prstGeom>
          <a:solidFill>
            <a:schemeClr val="bg1"/>
          </a:solidFill>
          <a:ln>
            <a:solidFill>
              <a:schemeClr val="tx1"/>
            </a:solidFill>
          </a:ln>
        </p:spPr>
        <p:txBody>
          <a:bodyPr wrap="square" rtlCol="0">
            <a:spAutoFit/>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Ausgabebezeich-nung</a:t>
            </a:r>
            <a:r>
              <a:rPr lang="de-DE" dirty="0" smtClean="0">
                <a:latin typeface="Verdana" panose="020B0604030504040204" pitchFamily="34" charset="0"/>
                <a:ea typeface="Verdana" panose="020B0604030504040204" pitchFamily="34" charset="0"/>
                <a:cs typeface="Verdana" panose="020B0604030504040204" pitchFamily="34" charset="0"/>
              </a:rPr>
              <a:t> und </a:t>
            </a:r>
            <a:r>
              <a:rPr lang="de-DE" dirty="0" err="1" smtClean="0">
                <a:latin typeface="Verdana" panose="020B0604030504040204" pitchFamily="34" charset="0"/>
                <a:ea typeface="Verdana" panose="020B0604030504040204" pitchFamily="34" charset="0"/>
                <a:cs typeface="Verdana" panose="020B0604030504040204" pitchFamily="34" charset="0"/>
              </a:rPr>
              <a:t>musi-kalische</a:t>
            </a:r>
            <a:r>
              <a:rPr lang="de-DE" dirty="0" smtClean="0">
                <a:latin typeface="Verdana" panose="020B0604030504040204" pitchFamily="34" charset="0"/>
                <a:ea typeface="Verdana" panose="020B0604030504040204" pitchFamily="34" charset="0"/>
                <a:cs typeface="Verdana" panose="020B0604030504040204" pitchFamily="34" charset="0"/>
              </a:rPr>
              <a:t> Ausgabe-form können identisch sein.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Ausgabevermerk (RDA 2.5)</a:t>
            </a:r>
            <a:endParaRPr lang="de-DE" dirty="0"/>
          </a:p>
        </p:txBody>
      </p:sp>
      <p:sp>
        <p:nvSpPr>
          <p:cNvPr id="3" name="Textplatzhalter 2"/>
          <p:cNvSpPr>
            <a:spLocks noGrp="1"/>
          </p:cNvSpPr>
          <p:nvPr>
            <p:ph type="body" sz="quarter" idx="13"/>
          </p:nvPr>
        </p:nvSpPr>
        <p:spPr>
          <a:xfrm>
            <a:off x="251520" y="764704"/>
            <a:ext cx="8640960" cy="5544616"/>
          </a:xfrm>
        </p:spPr>
        <p:txBody>
          <a:bodyPr/>
          <a:lstStyle/>
          <a:p>
            <a:endParaRPr lang="de-DE" dirty="0" smtClean="0"/>
          </a:p>
          <a:p>
            <a:r>
              <a:rPr lang="de-DE" dirty="0" smtClean="0"/>
              <a:t>Ausgabebezeichnung auch vorhanden bei:</a:t>
            </a:r>
          </a:p>
          <a:p>
            <a:pPr lvl="1"/>
            <a:r>
              <a:rPr lang="de-DE" dirty="0" smtClean="0"/>
              <a:t>Unterschied im Inhalt, der inhaltlich oder sachlich den genormten Begriffen aus RDA 7.20 entspricht</a:t>
            </a:r>
          </a:p>
          <a:p>
            <a:pPr lvl="1"/>
            <a:endParaRPr lang="de-DE" dirty="0" smtClean="0"/>
          </a:p>
          <a:p>
            <a:pPr lvl="1"/>
            <a:endParaRPr lang="de-DE" dirty="0"/>
          </a:p>
          <a:p>
            <a:pPr lvl="1"/>
            <a:endParaRPr lang="de-DE" dirty="0" smtClean="0"/>
          </a:p>
          <a:p>
            <a:pPr lvl="1"/>
            <a:endParaRPr lang="de-DE" dirty="0"/>
          </a:p>
          <a:p>
            <a:pPr lvl="1"/>
            <a:endParaRPr lang="de-DE" dirty="0" smtClean="0"/>
          </a:p>
          <a:p>
            <a:pPr lvl="1"/>
            <a:r>
              <a:rPr lang="de-DE" dirty="0" smtClean="0"/>
              <a:t>Angabe einer Stimmlage, die nicht grammatikalisch mit einer Titelangabe verbunden ist</a:t>
            </a:r>
          </a:p>
          <a:p>
            <a:pPr lvl="1"/>
            <a:endParaRPr lang="de-DE" dirty="0" smtClean="0"/>
          </a:p>
          <a:p>
            <a:pPr lvl="1"/>
            <a:endParaRPr lang="de-DE" dirty="0" smtClean="0"/>
          </a:p>
          <a:p>
            <a:pPr marL="0" indent="0">
              <a:buNone/>
            </a:pPr>
            <a:endParaRPr lang="de-DE" dirty="0" smtClean="0"/>
          </a:p>
        </p:txBody>
      </p:sp>
      <p:sp>
        <p:nvSpPr>
          <p:cNvPr id="4" name="Fußzeilenplatzhalter 3"/>
          <p:cNvSpPr>
            <a:spLocks noGrp="1"/>
          </p:cNvSpPr>
          <p:nvPr>
            <p:ph type="ftr" sz="quarter" idx="14"/>
          </p:nvPr>
        </p:nvSpPr>
        <p:spPr>
          <a:xfrm>
            <a:off x="467544" y="6376243"/>
            <a:ext cx="7704856"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25</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26618983"/>
              </p:ext>
            </p:extLst>
          </p:nvPr>
        </p:nvGraphicFramePr>
        <p:xfrm>
          <a:off x="755576" y="2420887"/>
          <a:ext cx="7632848" cy="1407876"/>
        </p:xfrm>
        <a:graphic>
          <a:graphicData uri="http://schemas.openxmlformats.org/drawingml/2006/table">
            <a:tbl>
              <a:tblPr firstRow="1" bandRow="1">
                <a:tableStyleId>{5C22544A-7EE6-4342-B048-85BDC9FD1C3A}</a:tableStyleId>
              </a:tblPr>
              <a:tblGrid>
                <a:gridCol w="936104"/>
                <a:gridCol w="792088"/>
                <a:gridCol w="2799769"/>
                <a:gridCol w="3104887"/>
              </a:tblGrid>
              <a:tr h="403258">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354378">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403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2.5.2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Ausgabebezeichnung</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b="0" kern="1200" dirty="0" smtClean="0">
                          <a:solidFill>
                            <a:schemeClr val="dk1"/>
                          </a:solidFill>
                          <a:latin typeface="Verdana" pitchFamily="34" charset="0"/>
                          <a:ea typeface="Verdana" pitchFamily="34" charset="0"/>
                          <a:cs typeface="Verdana" pitchFamily="34" charset="0"/>
                        </a:rPr>
                        <a:t>In </a:t>
                      </a:r>
                      <a:r>
                        <a:rPr lang="de-DE" sz="1600" b="0" kern="1200" dirty="0" err="1" smtClean="0">
                          <a:solidFill>
                            <a:schemeClr val="dk1"/>
                          </a:solidFill>
                          <a:latin typeface="Verdana" pitchFamily="34" charset="0"/>
                          <a:ea typeface="Verdana" pitchFamily="34" charset="0"/>
                          <a:cs typeface="Verdana" pitchFamily="34" charset="0"/>
                        </a:rPr>
                        <a:t>full</a:t>
                      </a:r>
                      <a:r>
                        <a:rPr lang="de-DE" sz="1600" b="0" kern="1200" dirty="0" smtClean="0">
                          <a:solidFill>
                            <a:schemeClr val="dk1"/>
                          </a:solidFill>
                          <a:latin typeface="Verdana" pitchFamily="34" charset="0"/>
                          <a:ea typeface="Verdana" pitchFamily="34" charset="0"/>
                          <a:cs typeface="Verdana" pitchFamily="34" charset="0"/>
                        </a:rPr>
                        <a:t> score</a:t>
                      </a:r>
                      <a:endParaRPr lang="de-DE" sz="1600" b="0" dirty="0">
                        <a:latin typeface="Verdana" pitchFamily="34" charset="0"/>
                        <a:ea typeface="Verdana" pitchFamily="34" charset="0"/>
                        <a:cs typeface="Verdana" pitchFamily="34" charset="0"/>
                      </a:endParaRPr>
                    </a:p>
                  </a:txBody>
                  <a:tcPr anchor="ctr"/>
                </a:tc>
              </a:tr>
              <a:tr h="466501">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064c</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7.20</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kern="1200" dirty="0" smtClean="0">
                          <a:solidFill>
                            <a:schemeClr val="dk1"/>
                          </a:solidFill>
                          <a:latin typeface="Verdana" pitchFamily="34" charset="0"/>
                          <a:ea typeface="Verdana" pitchFamily="34" charset="0"/>
                          <a:cs typeface="Verdana" pitchFamily="34" charset="0"/>
                        </a:rPr>
                        <a:t>Musikalische Ausgabeform</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kern="1200" dirty="0" smtClean="0">
                          <a:solidFill>
                            <a:schemeClr val="dk1"/>
                          </a:solidFill>
                          <a:latin typeface="Verdana" pitchFamily="34" charset="0"/>
                          <a:ea typeface="Verdana" pitchFamily="34" charset="0"/>
                          <a:cs typeface="Verdana" pitchFamily="34" charset="0"/>
                        </a:rPr>
                        <a:t>Partitur</a:t>
                      </a:r>
                    </a:p>
                    <a:p>
                      <a:pPr marL="0" marR="0" indent="0" algn="l" defTabSz="914400" rtl="0" eaLnBrk="1" fontAlgn="auto" latinLnBrk="0" hangingPunct="1">
                        <a:lnSpc>
                          <a:spcPts val="1600"/>
                        </a:lnSpc>
                        <a:spcBef>
                          <a:spcPts val="600"/>
                        </a:spcBef>
                        <a:spcAft>
                          <a:spcPts val="600"/>
                        </a:spcAft>
                        <a:buClrTx/>
                        <a:buSzTx/>
                        <a:buFontTx/>
                        <a:buNone/>
                        <a:tabLst/>
                        <a:defRPr/>
                      </a:pPr>
                      <a:r>
                        <a:rPr lang="de-DE" sz="1600" b="0" dirty="0" smtClean="0">
                          <a:solidFill>
                            <a:srgbClr val="FF0000"/>
                          </a:solidFill>
                          <a:latin typeface="Verdana" pitchFamily="34" charset="0"/>
                          <a:ea typeface="Verdana" pitchFamily="34" charset="0"/>
                          <a:cs typeface="Verdana" pitchFamily="34" charset="0"/>
                        </a:rPr>
                        <a:t>$9</a:t>
                      </a:r>
                      <a:r>
                        <a:rPr lang="de-DE" sz="1600" b="0" baseline="0" dirty="0" smtClean="0">
                          <a:solidFill>
                            <a:schemeClr val="tx1"/>
                          </a:solidFill>
                          <a:latin typeface="Verdana" pitchFamily="34" charset="0"/>
                          <a:ea typeface="Verdana" pitchFamily="34" charset="0"/>
                          <a:cs typeface="Verdana" pitchFamily="34" charset="0"/>
                        </a:rPr>
                        <a:t> </a:t>
                      </a:r>
                      <a:r>
                        <a:rPr lang="de-DE" sz="1600" b="0" i="1" baseline="0" dirty="0" smtClean="0">
                          <a:solidFill>
                            <a:schemeClr val="tx1"/>
                          </a:solidFill>
                          <a:latin typeface="Verdana" pitchFamily="34" charset="0"/>
                          <a:ea typeface="Verdana" pitchFamily="34" charset="0"/>
                          <a:cs typeface="Verdana" pitchFamily="34" charset="0"/>
                        </a:rPr>
                        <a:t>GND-ID</a:t>
                      </a:r>
                      <a:endParaRPr lang="de-DE" sz="1600" i="1" dirty="0" smtClean="0">
                        <a:solidFill>
                          <a:schemeClr val="tx1"/>
                        </a:solidFill>
                        <a:latin typeface="Verdana" pitchFamily="34" charset="0"/>
                        <a:ea typeface="Verdana" pitchFamily="34" charset="0"/>
                        <a:cs typeface="Verdana" pitchFamily="34" charset="0"/>
                      </a:endParaRPr>
                    </a:p>
                  </a:txBody>
                  <a:tcPr anchor="ctr"/>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1175768647"/>
              </p:ext>
            </p:extLst>
          </p:nvPr>
        </p:nvGraphicFramePr>
        <p:xfrm>
          <a:off x="755577" y="4941167"/>
          <a:ext cx="7632846" cy="1409942"/>
        </p:xfrm>
        <a:graphic>
          <a:graphicData uri="http://schemas.openxmlformats.org/drawingml/2006/table">
            <a:tbl>
              <a:tblPr firstRow="1" bandRow="1">
                <a:tableStyleId>{5C22544A-7EE6-4342-B048-85BDC9FD1C3A}</a:tableStyleId>
              </a:tblPr>
              <a:tblGrid>
                <a:gridCol w="936103"/>
                <a:gridCol w="792088"/>
                <a:gridCol w="2864453"/>
                <a:gridCol w="3040202"/>
              </a:tblGrid>
              <a:tr h="456051">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456051">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331</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Haupttitel</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&lt;&lt;</a:t>
                      </a:r>
                      <a:r>
                        <a:rPr lang="de-DE" sz="1600" b="0" kern="1200" dirty="0" smtClean="0">
                          <a:solidFill>
                            <a:schemeClr val="dk1"/>
                          </a:solidFill>
                          <a:latin typeface="Verdana" pitchFamily="34" charset="0"/>
                          <a:ea typeface="Verdana" pitchFamily="34" charset="0"/>
                          <a:cs typeface="Verdana" pitchFamily="34" charset="0"/>
                        </a:rPr>
                        <a:t>The</a:t>
                      </a:r>
                      <a:r>
                        <a:rPr lang="de-DE" sz="1600" b="0" kern="1200" dirty="0" smtClean="0">
                          <a:solidFill>
                            <a:srgbClr val="FF0000"/>
                          </a:solidFill>
                          <a:latin typeface="Verdana" pitchFamily="34" charset="0"/>
                          <a:ea typeface="Verdana" pitchFamily="34" charset="0"/>
                          <a:cs typeface="Verdana" pitchFamily="34" charset="0"/>
                        </a:rPr>
                        <a:t>&gt;&gt;</a:t>
                      </a:r>
                      <a:r>
                        <a:rPr lang="de-DE" sz="1600" b="0" kern="1200" baseline="0" dirty="0" smtClean="0">
                          <a:solidFill>
                            <a:schemeClr val="dk1"/>
                          </a:solidFill>
                          <a:latin typeface="Verdana" pitchFamily="34" charset="0"/>
                          <a:ea typeface="Verdana" pitchFamily="34" charset="0"/>
                          <a:cs typeface="Verdana" pitchFamily="34" charset="0"/>
                        </a:rPr>
                        <a:t> </a:t>
                      </a:r>
                      <a:r>
                        <a:rPr lang="de-DE" sz="1600" b="0" kern="1200" baseline="0" dirty="0" err="1" smtClean="0">
                          <a:solidFill>
                            <a:schemeClr val="dk1"/>
                          </a:solidFill>
                          <a:latin typeface="Verdana" pitchFamily="34" charset="0"/>
                          <a:ea typeface="Verdana" pitchFamily="34" charset="0"/>
                          <a:cs typeface="Verdana" pitchFamily="34" charset="0"/>
                        </a:rPr>
                        <a:t>new</a:t>
                      </a:r>
                      <a:r>
                        <a:rPr lang="de-DE" sz="1600" b="0" kern="1200" baseline="0" dirty="0" smtClean="0">
                          <a:solidFill>
                            <a:schemeClr val="dk1"/>
                          </a:solidFill>
                          <a:latin typeface="Verdana" pitchFamily="34" charset="0"/>
                          <a:ea typeface="Verdana" pitchFamily="34" charset="0"/>
                          <a:cs typeface="Verdana" pitchFamily="34" charset="0"/>
                        </a:rPr>
                        <a:t> real </a:t>
                      </a:r>
                      <a:r>
                        <a:rPr lang="de-DE" sz="1600" b="0" kern="1200" baseline="0" dirty="0" err="1" smtClean="0">
                          <a:solidFill>
                            <a:schemeClr val="dk1"/>
                          </a:solidFill>
                          <a:latin typeface="Verdana" pitchFamily="34" charset="0"/>
                          <a:ea typeface="Verdana" pitchFamily="34" charset="0"/>
                          <a:cs typeface="Verdana" pitchFamily="34" charset="0"/>
                        </a:rPr>
                        <a:t>book</a:t>
                      </a:r>
                      <a:endParaRPr lang="de-DE" sz="1600" b="0" dirty="0">
                        <a:latin typeface="Verdana" pitchFamily="34" charset="0"/>
                        <a:ea typeface="Verdana" pitchFamily="34" charset="0"/>
                        <a:cs typeface="Verdana" pitchFamily="34" charset="0"/>
                      </a:endParaRPr>
                    </a:p>
                  </a:txBody>
                  <a:tcPr anchor="ctr"/>
                </a:tc>
              </a:tr>
              <a:tr h="456051">
                <a:tc>
                  <a:txBody>
                    <a:bodyPr/>
                    <a:lstStyle/>
                    <a:p>
                      <a:pPr>
                        <a:lnSpc>
                          <a:spcPts val="1600"/>
                        </a:lnSpc>
                        <a:spcBef>
                          <a:spcPts val="600"/>
                        </a:spcBef>
                        <a:spcAft>
                          <a:spcPts val="600"/>
                        </a:spcAft>
                      </a:pPr>
                      <a:r>
                        <a:rPr lang="de-DE" sz="1600" b="1" smtClean="0">
                          <a:latin typeface="Verdana" pitchFamily="34" charset="0"/>
                          <a:ea typeface="Verdana" pitchFamily="34" charset="0"/>
                          <a:cs typeface="Verdana" pitchFamily="34" charset="0"/>
                        </a:rPr>
                        <a:t>403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2.5.2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kern="1200" dirty="0" smtClean="0">
                          <a:solidFill>
                            <a:schemeClr val="dk1"/>
                          </a:solidFill>
                          <a:latin typeface="Verdana" pitchFamily="34" charset="0"/>
                          <a:ea typeface="Verdana" pitchFamily="34" charset="0"/>
                          <a:cs typeface="Verdana" pitchFamily="34" charset="0"/>
                        </a:rPr>
                        <a:t>Ausgabebezeichnung</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kern="1200" dirty="0" smtClean="0">
                          <a:solidFill>
                            <a:schemeClr val="dk1"/>
                          </a:solidFill>
                          <a:latin typeface="Verdana" pitchFamily="34" charset="0"/>
                          <a:ea typeface="Verdana" pitchFamily="34" charset="0"/>
                          <a:cs typeface="Verdana" pitchFamily="34" charset="0"/>
                        </a:rPr>
                        <a:t>C </a:t>
                      </a:r>
                      <a:r>
                        <a:rPr lang="de-DE" sz="1600" kern="1200" dirty="0" err="1" smtClean="0">
                          <a:solidFill>
                            <a:schemeClr val="dk1"/>
                          </a:solidFill>
                          <a:latin typeface="Verdana" pitchFamily="34" charset="0"/>
                          <a:ea typeface="Verdana" pitchFamily="34" charset="0"/>
                          <a:cs typeface="Verdana" pitchFamily="34" charset="0"/>
                        </a:rPr>
                        <a:t>and</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vocal</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version</a:t>
                      </a:r>
                      <a:endParaRPr lang="de-DE" sz="1600" dirty="0">
                        <a:latin typeface="Verdana" pitchFamily="34" charset="0"/>
                        <a:ea typeface="Verdana" pitchFamily="34" charset="0"/>
                        <a:cs typeface="Verdana"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Ausgabevermerk (RDA 2.5)</a:t>
            </a:r>
            <a:endParaRPr lang="de-DE" dirty="0"/>
          </a:p>
        </p:txBody>
      </p:sp>
      <p:sp>
        <p:nvSpPr>
          <p:cNvPr id="3" name="Textplatzhalter 2"/>
          <p:cNvSpPr>
            <a:spLocks noGrp="1"/>
          </p:cNvSpPr>
          <p:nvPr>
            <p:ph type="body" sz="quarter" idx="13"/>
          </p:nvPr>
        </p:nvSpPr>
        <p:spPr/>
        <p:txBody>
          <a:bodyPr/>
          <a:lstStyle/>
          <a:p>
            <a:endParaRPr lang="de-DE" dirty="0" smtClean="0"/>
          </a:p>
          <a:p>
            <a:endParaRPr lang="de-DE" dirty="0"/>
          </a:p>
          <a:p>
            <a:r>
              <a:rPr lang="de-DE" dirty="0" smtClean="0"/>
              <a:t>Ausgabevermerke</a:t>
            </a:r>
            <a:r>
              <a:rPr lang="de-DE" dirty="0"/>
              <a:t>, die sich auf Ausgaben oder Teile </a:t>
            </a:r>
            <a:r>
              <a:rPr lang="de-DE" dirty="0" smtClean="0"/>
              <a:t>beziehen (RDA 2.5.1.5):</a:t>
            </a:r>
            <a:br>
              <a:rPr lang="de-DE" dirty="0" smtClean="0"/>
            </a:br>
            <a:r>
              <a:rPr lang="de-DE" dirty="0" smtClean="0"/>
              <a:t/>
            </a:r>
            <a:br>
              <a:rPr lang="de-DE" dirty="0" smtClean="0"/>
            </a:br>
            <a:r>
              <a:rPr lang="de-DE" sz="2000" dirty="0" smtClean="0">
                <a:sym typeface="Wingdings" pitchFamily="2" charset="2"/>
              </a:rPr>
              <a:t></a:t>
            </a:r>
            <a:r>
              <a:rPr lang="de-DE" sz="2000" dirty="0" smtClean="0"/>
              <a:t> Alle vorliegenden Ausgabebezeichnungen sind in Reihenfolge und Schreibweise ihres Erscheinens auf der Informationsquelle zu übertragen, falls Sie für die gesamte Vorlage gelten</a:t>
            </a:r>
          </a:p>
          <a:p>
            <a:endParaRPr lang="de-DE" sz="2000" dirty="0"/>
          </a:p>
          <a:p>
            <a:pPr marL="685800" lvl="1">
              <a:buFont typeface="Arial" panose="020B0604020202020204" pitchFamily="34" charset="0"/>
              <a:buChar char="•"/>
            </a:pPr>
            <a:r>
              <a:rPr lang="de-DE" dirty="0" smtClean="0"/>
              <a:t>Bei Klavierauszügen mit Solostimme(n) ist eine vorliegende Ausgabebezeichnung wie „Klavierauszug“ (o. ä.) auf die gesamte Vorlage zu beziehen</a:t>
            </a:r>
            <a:endParaRPr lang="de-DE" dirty="0"/>
          </a:p>
        </p:txBody>
      </p:sp>
      <p:sp>
        <p:nvSpPr>
          <p:cNvPr id="4" name="Fußzeilenplatzhalter 3"/>
          <p:cNvSpPr>
            <a:spLocks noGrp="1"/>
          </p:cNvSpPr>
          <p:nvPr>
            <p:ph type="ftr" sz="quarter" idx="14"/>
          </p:nvPr>
        </p:nvSpPr>
        <p:spPr>
          <a:xfrm>
            <a:off x="467544" y="6376243"/>
            <a:ext cx="6624736"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26</a:t>
            </a:fld>
            <a:endParaRPr 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Ausgabevermerk (RDA 2.5)</a:t>
            </a:r>
            <a:endParaRPr lang="de-DE" dirty="0"/>
          </a:p>
        </p:txBody>
      </p:sp>
      <p:sp>
        <p:nvSpPr>
          <p:cNvPr id="3" name="Textplatzhalter 2"/>
          <p:cNvSpPr>
            <a:spLocks noGrp="1"/>
          </p:cNvSpPr>
          <p:nvPr>
            <p:ph type="body" sz="quarter" idx="13"/>
          </p:nvPr>
        </p:nvSpPr>
        <p:spPr/>
        <p:txBody>
          <a:bodyPr wrap="square"/>
          <a:lstStyle/>
          <a:p>
            <a:r>
              <a:rPr lang="de-DE" dirty="0" smtClean="0"/>
              <a:t>Unterscheidung, ob Verantwortlichkeitsangabe sich auf den Haupttitel oder auf die Ausgabebezeichnung bezieht, beachten</a:t>
            </a:r>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27</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2665312757"/>
              </p:ext>
            </p:extLst>
          </p:nvPr>
        </p:nvGraphicFramePr>
        <p:xfrm>
          <a:off x="251521" y="3133944"/>
          <a:ext cx="8546122" cy="3175376"/>
        </p:xfrm>
        <a:graphic>
          <a:graphicData uri="http://schemas.openxmlformats.org/drawingml/2006/table">
            <a:tbl>
              <a:tblPr firstRow="1" bandRow="1">
                <a:tableStyleId>{5C22544A-7EE6-4342-B048-85BDC9FD1C3A}</a:tableStyleId>
              </a:tblPr>
              <a:tblGrid>
                <a:gridCol w="864095"/>
                <a:gridCol w="792088"/>
                <a:gridCol w="3024336"/>
                <a:gridCol w="3865603"/>
              </a:tblGrid>
              <a:tr h="0">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627901">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331</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Haupttitel</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$a</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smtClean="0">
                          <a:solidFill>
                            <a:srgbClr val="FF0000"/>
                          </a:solidFill>
                          <a:latin typeface="Verdana" pitchFamily="34" charset="0"/>
                          <a:ea typeface="Verdana" pitchFamily="34" charset="0"/>
                          <a:cs typeface="Verdana" pitchFamily="34" charset="0"/>
                        </a:rPr>
                        <a:t>&lt;&lt;</a:t>
                      </a:r>
                      <a:r>
                        <a:rPr lang="de-DE" sz="1600" kern="1200" dirty="0" smtClean="0">
                          <a:solidFill>
                            <a:schemeClr val="dk1"/>
                          </a:solidFill>
                          <a:latin typeface="Verdana" pitchFamily="34" charset="0"/>
                          <a:ea typeface="Verdana" pitchFamily="34" charset="0"/>
                          <a:cs typeface="Verdana" pitchFamily="34" charset="0"/>
                        </a:rPr>
                        <a:t>Le</a:t>
                      </a:r>
                      <a:r>
                        <a:rPr lang="de-DE" sz="1600" kern="1200" dirty="0" smtClean="0">
                          <a:solidFill>
                            <a:srgbClr val="FF0000"/>
                          </a:solidFill>
                          <a:latin typeface="Verdana" pitchFamily="34" charset="0"/>
                          <a:ea typeface="Verdana" pitchFamily="34" charset="0"/>
                          <a:cs typeface="Verdana" pitchFamily="34" charset="0"/>
                        </a:rPr>
                        <a:t>&gt;&gt;</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jeune</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pianiste</a:t>
                      </a:r>
                      <a:r>
                        <a:rPr lang="de-DE" sz="1600" kern="1200" dirty="0" smtClean="0">
                          <a:solidFill>
                            <a:schemeClr val="dk1"/>
                          </a:solidFill>
                          <a:latin typeface="Verdana" pitchFamily="34" charset="0"/>
                          <a:ea typeface="Verdana" pitchFamily="34" charset="0"/>
                          <a:cs typeface="Verdana" pitchFamily="34" charset="0"/>
                        </a:rPr>
                        <a:t> virtuose</a:t>
                      </a:r>
                      <a:endParaRPr lang="de-DE" sz="1600" b="0" dirty="0">
                        <a:latin typeface="Verdana" pitchFamily="34" charset="0"/>
                        <a:ea typeface="Verdana" pitchFamily="34" charset="0"/>
                        <a:cs typeface="Verdana" pitchFamily="34" charset="0"/>
                      </a:endParaRPr>
                    </a:p>
                  </a:txBody>
                  <a:tcPr anchor="ctr"/>
                </a:tc>
              </a:tr>
              <a:tr h="627901">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359</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2.4.2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kern="1200" dirty="0" err="1" smtClean="0">
                          <a:solidFill>
                            <a:schemeClr val="dk1"/>
                          </a:solidFill>
                          <a:latin typeface="Verdana" pitchFamily="34" charset="0"/>
                          <a:ea typeface="Verdana" pitchFamily="34" charset="0"/>
                          <a:cs typeface="Verdana" pitchFamily="34" charset="0"/>
                        </a:rPr>
                        <a:t>Verantwortlichkeitsan-gabe</a:t>
                      </a:r>
                      <a:r>
                        <a:rPr lang="de-DE" sz="1600" b="1" kern="1200" dirty="0" smtClean="0">
                          <a:solidFill>
                            <a:schemeClr val="dk1"/>
                          </a:solidFill>
                          <a:latin typeface="Verdana" pitchFamily="34" charset="0"/>
                          <a:ea typeface="Verdana" pitchFamily="34" charset="0"/>
                          <a:cs typeface="Verdana" pitchFamily="34" charset="0"/>
                        </a:rPr>
                        <a:t>, die sich auf den Haupttitel</a:t>
                      </a:r>
                      <a:r>
                        <a:rPr lang="de-DE" sz="1600" b="1" kern="1200" baseline="0" dirty="0" smtClean="0">
                          <a:solidFill>
                            <a:schemeClr val="dk1"/>
                          </a:solidFill>
                          <a:latin typeface="Verdana" pitchFamily="34" charset="0"/>
                          <a:ea typeface="Verdana" pitchFamily="34" charset="0"/>
                          <a:cs typeface="Verdana" pitchFamily="34" charset="0"/>
                        </a:rPr>
                        <a:t> bezieht</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$a</a:t>
                      </a:r>
                      <a:r>
                        <a:rPr lang="de-DE" sz="1600" kern="1200" dirty="0" smtClean="0">
                          <a:solidFill>
                            <a:schemeClr val="dk1"/>
                          </a:solidFill>
                          <a:latin typeface="Verdana" pitchFamily="34" charset="0"/>
                          <a:ea typeface="Verdana" pitchFamily="34" charset="0"/>
                          <a:cs typeface="Verdana" pitchFamily="34" charset="0"/>
                        </a:rPr>
                        <a:t> C.L. </a:t>
                      </a:r>
                      <a:r>
                        <a:rPr lang="de-DE" sz="1600" kern="1200" dirty="0" err="1" smtClean="0">
                          <a:solidFill>
                            <a:schemeClr val="dk1"/>
                          </a:solidFill>
                          <a:latin typeface="Verdana" pitchFamily="34" charset="0"/>
                          <a:ea typeface="Verdana" pitchFamily="34" charset="0"/>
                          <a:cs typeface="Verdana" pitchFamily="34" charset="0"/>
                        </a:rPr>
                        <a:t>Hanon</a:t>
                      </a:r>
                      <a:endParaRPr lang="de-DE" sz="1600" dirty="0">
                        <a:latin typeface="Verdana" pitchFamily="34" charset="0"/>
                        <a:ea typeface="Verdana" pitchFamily="34" charset="0"/>
                        <a:cs typeface="Verdana" pitchFamily="34" charset="0"/>
                      </a:endParaRPr>
                    </a:p>
                  </a:txBody>
                  <a:tcPr anchor="ctr"/>
                </a:tc>
              </a:tr>
              <a:tr h="719067">
                <a:tc rowSpan="2">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403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2.5.2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Ausgabebezeichnung</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$a</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Édition</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réduite</a:t>
                      </a:r>
                      <a:r>
                        <a:rPr lang="de-DE" sz="1600" kern="1200" dirty="0" smtClean="0">
                          <a:solidFill>
                            <a:schemeClr val="dk1"/>
                          </a:solidFill>
                          <a:latin typeface="Verdana" pitchFamily="34" charset="0"/>
                          <a:ea typeface="Verdana" pitchFamily="34" charset="0"/>
                          <a:cs typeface="Verdana" pitchFamily="34" charset="0"/>
                        </a:rPr>
                        <a:t> à </a:t>
                      </a:r>
                      <a:r>
                        <a:rPr lang="de-DE" sz="1600" kern="1200" dirty="0" err="1" smtClean="0">
                          <a:solidFill>
                            <a:schemeClr val="dk1"/>
                          </a:solidFill>
                          <a:latin typeface="Verdana" pitchFamily="34" charset="0"/>
                          <a:ea typeface="Verdana" pitchFamily="34" charset="0"/>
                          <a:cs typeface="Verdana" pitchFamily="34" charset="0"/>
                        </a:rPr>
                        <a:t>l’usage</a:t>
                      </a:r>
                      <a:r>
                        <a:rPr lang="de-DE" sz="1600" kern="1200" dirty="0" smtClean="0">
                          <a:solidFill>
                            <a:schemeClr val="dk1"/>
                          </a:solidFill>
                          <a:latin typeface="Verdana" pitchFamily="34" charset="0"/>
                          <a:ea typeface="Verdana" pitchFamily="34" charset="0"/>
                          <a:cs typeface="Verdana" pitchFamily="34" charset="0"/>
                        </a:rPr>
                        <a:t> des </a:t>
                      </a:r>
                      <a:r>
                        <a:rPr lang="de-DE" sz="1600" kern="1200" dirty="0" err="1" smtClean="0">
                          <a:solidFill>
                            <a:schemeClr val="dk1"/>
                          </a:solidFill>
                          <a:latin typeface="Verdana" pitchFamily="34" charset="0"/>
                          <a:ea typeface="Verdana" pitchFamily="34" charset="0"/>
                          <a:cs typeface="Verdana" pitchFamily="34" charset="0"/>
                        </a:rPr>
                        <a:t>commençants</a:t>
                      </a:r>
                      <a:r>
                        <a:rPr lang="de-DE" sz="1600" kern="1200" dirty="0" smtClean="0">
                          <a:solidFill>
                            <a:srgbClr val="FF0000"/>
                          </a:solidFill>
                          <a:latin typeface="Verdana" pitchFamily="34" charset="0"/>
                          <a:ea typeface="Verdana" pitchFamily="34" charset="0"/>
                          <a:cs typeface="Verdana" pitchFamily="34" charset="0"/>
                        </a:rPr>
                        <a:t>_/_</a:t>
                      </a:r>
                      <a:endParaRPr lang="de-DE" sz="1600" dirty="0">
                        <a:solidFill>
                          <a:srgbClr val="FF0000"/>
                        </a:solidFill>
                        <a:latin typeface="Verdana" pitchFamily="34" charset="0"/>
                        <a:ea typeface="Verdana" pitchFamily="34" charset="0"/>
                        <a:cs typeface="Verdana" pitchFamily="34" charset="0"/>
                      </a:endParaRPr>
                    </a:p>
                  </a:txBody>
                  <a:tcPr anchor="ctr"/>
                </a:tc>
              </a:tr>
              <a:tr h="792088">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2.5.4</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chemeClr val="dk1"/>
                          </a:solidFill>
                          <a:latin typeface="Verdana" pitchFamily="34" charset="0"/>
                          <a:ea typeface="Verdana" pitchFamily="34" charset="0"/>
                          <a:cs typeface="Verdana" pitchFamily="34" charset="0"/>
                        </a:rPr>
                        <a:t>Verantwortlichkeitsangabe, die sich auf die </a:t>
                      </a:r>
                      <a:r>
                        <a:rPr lang="de-DE" sz="1600" kern="1200" dirty="0" err="1" smtClean="0">
                          <a:solidFill>
                            <a:schemeClr val="dk1"/>
                          </a:solidFill>
                          <a:latin typeface="Verdana" pitchFamily="34" charset="0"/>
                          <a:ea typeface="Verdana" pitchFamily="34" charset="0"/>
                          <a:cs typeface="Verdana" pitchFamily="34" charset="0"/>
                        </a:rPr>
                        <a:t>Ausgabebe</a:t>
                      </a:r>
                      <a:r>
                        <a:rPr lang="de-DE" sz="1600" kern="1200" dirty="0" smtClean="0">
                          <a:solidFill>
                            <a:schemeClr val="dk1"/>
                          </a:solidFill>
                          <a:latin typeface="Verdana" pitchFamily="34" charset="0"/>
                          <a:ea typeface="Verdana" pitchFamily="34" charset="0"/>
                          <a:cs typeface="Verdana" pitchFamily="34" charset="0"/>
                        </a:rPr>
                        <a:t>-zeichnung bezieht</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chemeClr val="dk1"/>
                          </a:solidFill>
                          <a:latin typeface="Verdana" pitchFamily="34" charset="0"/>
                          <a:ea typeface="Verdana" pitchFamily="34" charset="0"/>
                          <a:cs typeface="Verdana" pitchFamily="34" charset="0"/>
                        </a:rPr>
                        <a:t>par Armand </a:t>
                      </a:r>
                      <a:r>
                        <a:rPr lang="de-DE" sz="1600" kern="1200" dirty="0" err="1" smtClean="0">
                          <a:solidFill>
                            <a:schemeClr val="dk1"/>
                          </a:solidFill>
                          <a:latin typeface="Verdana" pitchFamily="34" charset="0"/>
                          <a:ea typeface="Verdana" pitchFamily="34" charset="0"/>
                          <a:cs typeface="Verdana" pitchFamily="34" charset="0"/>
                        </a:rPr>
                        <a:t>Ferté</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professeur</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honoraire</a:t>
                      </a:r>
                      <a:r>
                        <a:rPr lang="de-DE" sz="1600" kern="1200" dirty="0" smtClean="0">
                          <a:solidFill>
                            <a:schemeClr val="dk1"/>
                          </a:solidFill>
                          <a:latin typeface="Verdana" pitchFamily="34" charset="0"/>
                          <a:ea typeface="Verdana" pitchFamily="34" charset="0"/>
                          <a:cs typeface="Verdana" pitchFamily="34" charset="0"/>
                        </a:rPr>
                        <a:t> au </a:t>
                      </a:r>
                      <a:r>
                        <a:rPr lang="de-DE" sz="1600" kern="1200" dirty="0" err="1" smtClean="0">
                          <a:solidFill>
                            <a:schemeClr val="dk1"/>
                          </a:solidFill>
                          <a:latin typeface="Verdana" pitchFamily="34" charset="0"/>
                          <a:ea typeface="Verdana" pitchFamily="34" charset="0"/>
                          <a:cs typeface="Verdana" pitchFamily="34" charset="0"/>
                        </a:rPr>
                        <a:t>Conservatoire</a:t>
                      </a:r>
                      <a:r>
                        <a:rPr lang="de-DE" sz="1600" kern="1200" dirty="0" smtClean="0">
                          <a:solidFill>
                            <a:schemeClr val="dk1"/>
                          </a:solidFill>
                          <a:latin typeface="Verdana" pitchFamily="34" charset="0"/>
                          <a:ea typeface="Verdana" pitchFamily="34" charset="0"/>
                          <a:cs typeface="Verdana" pitchFamily="34" charset="0"/>
                        </a:rPr>
                        <a:t> national </a:t>
                      </a:r>
                      <a:r>
                        <a:rPr lang="de-DE" sz="1600" kern="1200" dirty="0" err="1" smtClean="0">
                          <a:solidFill>
                            <a:schemeClr val="dk1"/>
                          </a:solidFill>
                          <a:latin typeface="Verdana" pitchFamily="34" charset="0"/>
                          <a:ea typeface="Verdana" pitchFamily="34" charset="0"/>
                          <a:cs typeface="Verdana" pitchFamily="34" charset="0"/>
                        </a:rPr>
                        <a:t>supérieur</a:t>
                      </a:r>
                      <a:r>
                        <a:rPr lang="de-DE" sz="1600" kern="1200" dirty="0" smtClean="0">
                          <a:solidFill>
                            <a:schemeClr val="dk1"/>
                          </a:solidFill>
                          <a:latin typeface="Verdana" pitchFamily="34" charset="0"/>
                          <a:ea typeface="Verdana" pitchFamily="34" charset="0"/>
                          <a:cs typeface="Verdana" pitchFamily="34" charset="0"/>
                        </a:rPr>
                        <a:t> de Paris</a:t>
                      </a:r>
                      <a:endParaRPr lang="de-DE" sz="1600" dirty="0">
                        <a:latin typeface="Verdana" pitchFamily="34" charset="0"/>
                        <a:ea typeface="Verdana" pitchFamily="34" charset="0"/>
                        <a:cs typeface="Verdana" pitchFamily="34" charset="0"/>
                      </a:endParaRPr>
                    </a:p>
                  </a:txBody>
                  <a:tcPr anchor="ctr"/>
                </a:tc>
              </a:tr>
            </a:tbl>
          </a:graphicData>
        </a:graphic>
      </p:graphicFrame>
      <p:pic>
        <p:nvPicPr>
          <p:cNvPr id="9" name="Picture 2"/>
          <p:cNvPicPr>
            <a:picLocks noChangeAspect="1" noChangeArrowheads="1"/>
          </p:cNvPicPr>
          <p:nvPr/>
        </p:nvPicPr>
        <p:blipFill>
          <a:blip r:embed="rId3" cstate="print"/>
          <a:srcRect l="59861" r="1295"/>
          <a:stretch>
            <a:fillRect/>
          </a:stretch>
        </p:blipFill>
        <p:spPr bwMode="auto">
          <a:xfrm rot="16200000">
            <a:off x="6236130" y="1044788"/>
            <a:ext cx="2016224" cy="318424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Veröffentlichungsangabe (RDA 2.8)</a:t>
            </a:r>
            <a:endParaRPr lang="de-DE" dirty="0"/>
          </a:p>
        </p:txBody>
      </p:sp>
      <p:sp>
        <p:nvSpPr>
          <p:cNvPr id="3" name="Textplatzhalter 2"/>
          <p:cNvSpPr>
            <a:spLocks noGrp="1"/>
          </p:cNvSpPr>
          <p:nvPr>
            <p:ph type="body" sz="quarter" idx="13"/>
          </p:nvPr>
        </p:nvSpPr>
        <p:spPr/>
        <p:txBody>
          <a:bodyPr wrap="square"/>
          <a:lstStyle/>
          <a:p>
            <a:r>
              <a:rPr lang="de-DE" dirty="0" smtClean="0"/>
              <a:t>Standardelemente</a:t>
            </a:r>
          </a:p>
          <a:p>
            <a:pPr lvl="1"/>
            <a:r>
              <a:rPr lang="de-DE" dirty="0" smtClean="0"/>
              <a:t>Erscheinungsort (RDA 2.8.2, Informationsquelle wie Verlagsname)</a:t>
            </a:r>
          </a:p>
          <a:p>
            <a:pPr lvl="1"/>
            <a:r>
              <a:rPr lang="de-DE" dirty="0" smtClean="0"/>
              <a:t>Verlagsname (RDA 2.8.4, Informationsquelle wie Haupttitel)</a:t>
            </a:r>
          </a:p>
          <a:p>
            <a:pPr lvl="1"/>
            <a:r>
              <a:rPr lang="de-DE" dirty="0" smtClean="0"/>
              <a:t>Erscheinungsdatum (RDA 2.8.6, ist meist zu ermitteln)</a:t>
            </a:r>
          </a:p>
          <a:p>
            <a:pPr lvl="1"/>
            <a:endParaRPr lang="de-DE" dirty="0" smtClean="0"/>
          </a:p>
          <a:p>
            <a:r>
              <a:rPr lang="de-DE" dirty="0" smtClean="0"/>
              <a:t>Erscheinungsort</a:t>
            </a:r>
          </a:p>
          <a:p>
            <a:pPr>
              <a:buNone/>
            </a:pPr>
            <a:r>
              <a:rPr lang="de-DE" dirty="0" smtClean="0">
                <a:sym typeface="Wingdings" pitchFamily="2" charset="2"/>
              </a:rPr>
              <a:t>	 </a:t>
            </a:r>
            <a:r>
              <a:rPr lang="de-DE" dirty="0" smtClean="0"/>
              <a:t>Empfehlung alle vorliegenden Erscheinungsorte zu erfassen (RDA 2.8.2 D-A-CH)</a:t>
            </a:r>
          </a:p>
          <a:p>
            <a:pPr>
              <a:buNone/>
            </a:pPr>
            <a:endParaRPr lang="de-DE" dirty="0" smtClean="0"/>
          </a:p>
          <a:p>
            <a:r>
              <a:rPr lang="de-DE" dirty="0" smtClean="0"/>
              <a:t>Verlagsnamen</a:t>
            </a:r>
          </a:p>
          <a:p>
            <a:pPr>
              <a:buNone/>
            </a:pPr>
            <a:r>
              <a:rPr lang="de-DE" dirty="0" smtClean="0">
                <a:sym typeface="Wingdings" pitchFamily="2" charset="2"/>
              </a:rPr>
              <a:t>		In der Reihenfolge ihres Erscheinens in der Ressource erfassen</a:t>
            </a:r>
            <a:endParaRPr lang="de-DE" dirty="0" smtClean="0"/>
          </a:p>
          <a:p>
            <a:pPr>
              <a:buNone/>
            </a:pP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28</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Veröffentlichungsangabe (RDA 2.8)</a:t>
            </a:r>
            <a:endParaRPr lang="de-DE" dirty="0"/>
          </a:p>
        </p:txBody>
      </p:sp>
      <p:sp>
        <p:nvSpPr>
          <p:cNvPr id="3" name="Textplatzhalter 2"/>
          <p:cNvSpPr>
            <a:spLocks noGrp="1"/>
          </p:cNvSpPr>
          <p:nvPr>
            <p:ph type="body" sz="quarter" idx="13"/>
          </p:nvPr>
        </p:nvSpPr>
        <p:spPr/>
        <p:txBody>
          <a:bodyPr wrap="square"/>
          <a:lstStyle/>
          <a:p>
            <a:endParaRPr lang="de-DE" smtClean="0"/>
          </a:p>
          <a:p>
            <a:endParaRPr lang="de-DE" smtClean="0"/>
          </a:p>
          <a:p>
            <a:endParaRPr lang="de-DE" smtClean="0"/>
          </a:p>
          <a:p>
            <a:endParaRPr lang="de-DE"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29</a:t>
            </a:fld>
            <a:endParaRPr lang="de-DE"/>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rcRect l="63902" t="85109"/>
          <a:stretch>
            <a:fillRect/>
          </a:stretch>
        </p:blipFill>
        <p:spPr>
          <a:xfrm>
            <a:off x="478024" y="1988840"/>
            <a:ext cx="8126423" cy="2448272"/>
          </a:xfrm>
          <a:prstGeom prst="rect">
            <a:avLst/>
          </a:prstGeom>
          <a:ln>
            <a:solidFill>
              <a:schemeClr val="tx1"/>
            </a:solidFill>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Musikdrucke</a:t>
            </a: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6M.03</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3</a:t>
            </a:fld>
            <a:endParaRPr lang="de-DE"/>
          </a:p>
        </p:txBody>
      </p:sp>
      <p:sp>
        <p:nvSpPr>
          <p:cNvPr id="6"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Tree>
    <p:extLst>
      <p:ext uri="{BB962C8B-B14F-4D97-AF65-F5344CB8AC3E}">
        <p14:creationId xmlns:p14="http://schemas.microsoft.com/office/powerpoint/2010/main" val="2834015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Veröffentlichungsangabe (RDA 2.8)</a:t>
            </a:r>
            <a:endParaRPr lang="de-DE" dirty="0"/>
          </a:p>
        </p:txBody>
      </p:sp>
      <p:sp>
        <p:nvSpPr>
          <p:cNvPr id="3" name="Textplatzhalter 2"/>
          <p:cNvSpPr>
            <a:spLocks noGrp="1"/>
          </p:cNvSpPr>
          <p:nvPr>
            <p:ph type="body" sz="quarter" idx="13"/>
          </p:nvPr>
        </p:nvSpPr>
        <p:spPr/>
        <p:txBody>
          <a:bodyPr wrap="square"/>
          <a:lstStyle/>
          <a:p>
            <a:endParaRPr lang="de-DE" smtClean="0"/>
          </a:p>
          <a:p>
            <a:endParaRPr lang="de-DE" smtClean="0"/>
          </a:p>
          <a:p>
            <a:endParaRPr lang="de-DE" smtClean="0"/>
          </a:p>
          <a:p>
            <a:endParaRPr lang="de-DE"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30</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828238607"/>
              </p:ext>
            </p:extLst>
          </p:nvPr>
        </p:nvGraphicFramePr>
        <p:xfrm>
          <a:off x="323528" y="1268760"/>
          <a:ext cx="8496944" cy="4457817"/>
        </p:xfrm>
        <a:graphic>
          <a:graphicData uri="http://schemas.openxmlformats.org/drawingml/2006/table">
            <a:tbl>
              <a:tblPr firstRow="1" bandRow="1">
                <a:tableStyleId>{5C22544A-7EE6-4342-B048-85BDC9FD1C3A}</a:tableStyleId>
              </a:tblPr>
              <a:tblGrid>
                <a:gridCol w="1142445"/>
                <a:gridCol w="1142445"/>
                <a:gridCol w="2893560"/>
                <a:gridCol w="3318494"/>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rowSpan="9">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419</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Erscheinungsort</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dirty="0" smtClean="0">
                          <a:latin typeface="Verdana" pitchFamily="34" charset="0"/>
                          <a:ea typeface="Verdana" pitchFamily="34" charset="0"/>
                          <a:cs typeface="Verdana" pitchFamily="34" charset="0"/>
                        </a:rPr>
                        <a:t>Mainz</a:t>
                      </a:r>
                      <a:r>
                        <a:rPr lang="de-DE" sz="1800" b="0" dirty="0" smtClean="0">
                          <a:solidFill>
                            <a:srgbClr val="FF0000"/>
                          </a:solidFill>
                          <a:latin typeface="Verdana" pitchFamily="34" charset="0"/>
                          <a:ea typeface="Verdana" pitchFamily="34" charset="0"/>
                          <a:cs typeface="Verdana" pitchFamily="34" charset="0"/>
                        </a:rPr>
                        <a:t>_;_</a:t>
                      </a:r>
                      <a:endParaRPr lang="de-DE" sz="1800" b="0" dirty="0">
                        <a:solidFill>
                          <a:srgbClr val="FF0000"/>
                        </a:solidFill>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2.8.2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Erscheinungsort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chemeClr val="dk1"/>
                          </a:solidFill>
                          <a:latin typeface="Verdana" pitchFamily="34" charset="0"/>
                          <a:ea typeface="Verdana" pitchFamily="34" charset="0"/>
                          <a:cs typeface="Verdana" pitchFamily="34" charset="0"/>
                        </a:rPr>
                        <a:t>London</a:t>
                      </a:r>
                      <a:r>
                        <a:rPr lang="de-DE" sz="1800" b="0" dirty="0" smtClean="0">
                          <a:solidFill>
                            <a:srgbClr val="FF0000"/>
                          </a:solidFill>
                          <a:latin typeface="Verdana" pitchFamily="34" charset="0"/>
                          <a:ea typeface="Verdana" pitchFamily="34" charset="0"/>
                          <a:cs typeface="Verdana" pitchFamily="34" charset="0"/>
                        </a:rPr>
                        <a:t>_;_</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2.8.2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Erscheinungsort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dirty="0" smtClean="0">
                          <a:latin typeface="Verdana" pitchFamily="34" charset="0"/>
                          <a:ea typeface="Verdana" pitchFamily="34" charset="0"/>
                          <a:cs typeface="Verdana" pitchFamily="34" charset="0"/>
                        </a:rPr>
                        <a:t>Madrid</a:t>
                      </a:r>
                      <a:r>
                        <a:rPr lang="de-DE" sz="1800" b="0" dirty="0" smtClean="0">
                          <a:solidFill>
                            <a:srgbClr val="FF0000"/>
                          </a:solidFill>
                          <a:latin typeface="Verdana" pitchFamily="34" charset="0"/>
                          <a:ea typeface="Verdana" pitchFamily="34" charset="0"/>
                          <a:cs typeface="Verdana" pitchFamily="34" charset="0"/>
                        </a:rPr>
                        <a:t>_;_</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2.8.2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Erscheinungsort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dirty="0" smtClean="0">
                          <a:latin typeface="Verdana" pitchFamily="34" charset="0"/>
                          <a:ea typeface="Verdana" pitchFamily="34" charset="0"/>
                          <a:cs typeface="Verdana" pitchFamily="34" charset="0"/>
                        </a:rPr>
                        <a:t>New York</a:t>
                      </a:r>
                      <a:r>
                        <a:rPr lang="de-DE" sz="1800" b="0" dirty="0" smtClean="0">
                          <a:solidFill>
                            <a:srgbClr val="FF0000"/>
                          </a:solidFill>
                          <a:latin typeface="Verdana" pitchFamily="34" charset="0"/>
                          <a:ea typeface="Verdana" pitchFamily="34" charset="0"/>
                          <a:cs typeface="Verdana" pitchFamily="34" charset="0"/>
                        </a:rPr>
                        <a:t>_;_</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2.8.2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Erscheinungsort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dirty="0" smtClean="0">
                          <a:latin typeface="Verdana" pitchFamily="34" charset="0"/>
                          <a:ea typeface="Verdana" pitchFamily="34" charset="0"/>
                          <a:cs typeface="Verdana" pitchFamily="34" charset="0"/>
                        </a:rPr>
                        <a:t>Paris</a:t>
                      </a:r>
                      <a:r>
                        <a:rPr lang="de-DE" sz="1800" b="0" dirty="0" smtClean="0">
                          <a:solidFill>
                            <a:srgbClr val="FF0000"/>
                          </a:solidFill>
                          <a:latin typeface="Verdana" pitchFamily="34" charset="0"/>
                          <a:ea typeface="Verdana" pitchFamily="34" charset="0"/>
                          <a:cs typeface="Verdana" pitchFamily="34" charset="0"/>
                        </a:rPr>
                        <a:t>_;_</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2.8.2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Erscheinungsort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dirty="0" smtClean="0">
                          <a:latin typeface="Verdana" pitchFamily="34" charset="0"/>
                          <a:ea typeface="Verdana" pitchFamily="34" charset="0"/>
                          <a:cs typeface="Verdana" pitchFamily="34" charset="0"/>
                        </a:rPr>
                        <a:t>Prag</a:t>
                      </a:r>
                      <a:r>
                        <a:rPr lang="de-DE" sz="1800" b="0" dirty="0" smtClean="0">
                          <a:solidFill>
                            <a:srgbClr val="FF0000"/>
                          </a:solidFill>
                          <a:latin typeface="Verdana" pitchFamily="34" charset="0"/>
                          <a:ea typeface="Verdana" pitchFamily="34" charset="0"/>
                          <a:cs typeface="Verdana" pitchFamily="34" charset="0"/>
                        </a:rPr>
                        <a:t>_;_</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2.8.2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Erscheinungsort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dirty="0" smtClean="0">
                          <a:latin typeface="Verdana" pitchFamily="34" charset="0"/>
                          <a:ea typeface="Verdana" pitchFamily="34" charset="0"/>
                          <a:cs typeface="Verdana" pitchFamily="34" charset="0"/>
                        </a:rPr>
                        <a:t>Tokyo</a:t>
                      </a:r>
                      <a:r>
                        <a:rPr lang="de-DE" sz="1800" b="0" dirty="0" smtClean="0">
                          <a:solidFill>
                            <a:srgbClr val="FF0000"/>
                          </a:solidFill>
                          <a:latin typeface="Verdana" pitchFamily="34" charset="0"/>
                          <a:ea typeface="Verdana" pitchFamily="34" charset="0"/>
                          <a:cs typeface="Verdana" pitchFamily="34" charset="0"/>
                        </a:rPr>
                        <a:t>_;_</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2.8.2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Erscheinungsort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dirty="0" smtClean="0">
                          <a:latin typeface="Verdana" pitchFamily="34" charset="0"/>
                          <a:ea typeface="Verdana" pitchFamily="34" charset="0"/>
                          <a:cs typeface="Verdana" pitchFamily="34" charset="0"/>
                        </a:rPr>
                        <a:t>Toronto</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2.8.4</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kern="1200" dirty="0" smtClean="0">
                          <a:solidFill>
                            <a:schemeClr val="dk1"/>
                          </a:solidFill>
                          <a:latin typeface="Verdana" pitchFamily="34" charset="0"/>
                          <a:ea typeface="Verdana" pitchFamily="34" charset="0"/>
                          <a:cs typeface="Verdana" pitchFamily="34" charset="0"/>
                        </a:rPr>
                        <a:t>Verlagsname</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$b </a:t>
                      </a:r>
                      <a:r>
                        <a:rPr lang="de-DE" sz="1800" dirty="0" smtClean="0">
                          <a:latin typeface="Verdana" pitchFamily="34" charset="0"/>
                          <a:ea typeface="Verdana" pitchFamily="34" charset="0"/>
                          <a:cs typeface="Verdana" pitchFamily="34" charset="0"/>
                        </a:rPr>
                        <a:t>Schott</a:t>
                      </a:r>
                      <a:endParaRPr lang="de-DE" sz="180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Veröffentlichungsangabe (RDA 2.8)</a:t>
            </a:r>
            <a:endParaRPr lang="de-DE" dirty="0"/>
          </a:p>
        </p:txBody>
      </p:sp>
      <p:sp>
        <p:nvSpPr>
          <p:cNvPr id="3" name="Textplatzhalter 2"/>
          <p:cNvSpPr>
            <a:spLocks noGrp="1"/>
          </p:cNvSpPr>
          <p:nvPr>
            <p:ph type="body" sz="quarter" idx="13"/>
          </p:nvPr>
        </p:nvSpPr>
        <p:spPr/>
        <p:txBody>
          <a:bodyPr wrap="square"/>
          <a:lstStyle/>
          <a:p>
            <a:r>
              <a:rPr lang="de-DE" dirty="0" smtClean="0"/>
              <a:t>Erscheinungsdatum: fehlt oft bei Musikdrucken</a:t>
            </a:r>
          </a:p>
          <a:p>
            <a:pPr>
              <a:buNone/>
            </a:pPr>
            <a:r>
              <a:rPr lang="de-DE" dirty="0" smtClean="0">
                <a:sym typeface="Wingdings" pitchFamily="2" charset="2"/>
              </a:rPr>
              <a:t>	 ist zu ermitteln (</a:t>
            </a:r>
            <a:r>
              <a:rPr lang="de-DE" dirty="0" smtClean="0"/>
              <a:t>RDA 2.8.6.6 D-A-CH)</a:t>
            </a:r>
            <a:r>
              <a:rPr lang="de-DE" dirty="0" smtClean="0">
                <a:sym typeface="Wingdings" pitchFamily="2" charset="2"/>
              </a:rPr>
              <a:t>:</a:t>
            </a:r>
            <a:r>
              <a:rPr lang="de-DE" dirty="0" smtClean="0"/>
              <a:t> </a:t>
            </a:r>
          </a:p>
          <a:p>
            <a:pPr lvl="1"/>
            <a:r>
              <a:rPr lang="de-DE" dirty="0" smtClean="0"/>
              <a:t>aus dem Copyright-Datum</a:t>
            </a:r>
          </a:p>
          <a:p>
            <a:pPr lvl="1"/>
            <a:r>
              <a:rPr lang="de-DE" dirty="0" smtClean="0"/>
              <a:t>aus dem Vertriebsjahr</a:t>
            </a:r>
          </a:p>
          <a:p>
            <a:pPr lvl="1"/>
            <a:r>
              <a:rPr lang="de-DE" dirty="0" smtClean="0"/>
              <a:t>aus dem Herstellungsjahr</a:t>
            </a:r>
          </a:p>
          <a:p>
            <a:pPr lvl="1"/>
            <a:r>
              <a:rPr lang="de-DE" dirty="0" smtClean="0"/>
              <a:t>aus weiteren Informationsquellen innerhalb (z. B. datiertes Vorwort) und außerhalb der Ressource (z. B. Internet)</a:t>
            </a:r>
          </a:p>
          <a:p>
            <a:endParaRPr lang="de-DE" dirty="0" smtClean="0"/>
          </a:p>
          <a:p>
            <a:endParaRPr lang="de-DE" dirty="0" smtClean="0"/>
          </a:p>
          <a:p>
            <a:endParaRPr lang="de-DE" dirty="0" smtClean="0"/>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31</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Veröffentlichungsangabe (RDA 2.8)</a:t>
            </a:r>
            <a:endParaRPr lang="de-DE" dirty="0"/>
          </a:p>
        </p:txBody>
      </p:sp>
      <p:sp>
        <p:nvSpPr>
          <p:cNvPr id="3" name="Textplatzhalter 2"/>
          <p:cNvSpPr>
            <a:spLocks noGrp="1"/>
          </p:cNvSpPr>
          <p:nvPr>
            <p:ph type="body" sz="quarter" idx="13"/>
          </p:nvPr>
        </p:nvSpPr>
        <p:spPr/>
        <p:txBody>
          <a:bodyPr wrap="square"/>
          <a:lstStyle/>
          <a:p>
            <a:r>
              <a:rPr lang="de-DE" dirty="0" smtClean="0"/>
              <a:t>Beispiel: Ermittlung Erscheinungsdatum aus Copyright-Datum</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32</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4146367852"/>
              </p:ext>
            </p:extLst>
          </p:nvPr>
        </p:nvGraphicFramePr>
        <p:xfrm>
          <a:off x="755577" y="3284984"/>
          <a:ext cx="7416822" cy="2639125"/>
        </p:xfrm>
        <a:graphic>
          <a:graphicData uri="http://schemas.openxmlformats.org/drawingml/2006/table">
            <a:tbl>
              <a:tblPr firstRow="1" bandRow="1">
                <a:tableStyleId>{5C22544A-7EE6-4342-B048-85BDC9FD1C3A}</a:tableStyleId>
              </a:tblPr>
              <a:tblGrid>
                <a:gridCol w="997219"/>
                <a:gridCol w="997219"/>
                <a:gridCol w="2890458"/>
                <a:gridCol w="2531926"/>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rowSpan="3">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419</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Erscheinungsort</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dirty="0" smtClean="0">
                          <a:latin typeface="Verdana" pitchFamily="34" charset="0"/>
                          <a:ea typeface="Verdana" pitchFamily="34" charset="0"/>
                          <a:cs typeface="Verdana" pitchFamily="34" charset="0"/>
                        </a:rPr>
                        <a:t>[Rheinfelden]</a:t>
                      </a:r>
                      <a:endParaRPr lang="de-DE" sz="1800" b="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2.8.4</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kern="1200" dirty="0" smtClean="0">
                          <a:solidFill>
                            <a:schemeClr val="dk1"/>
                          </a:solidFill>
                          <a:latin typeface="Verdana" pitchFamily="34" charset="0"/>
                          <a:ea typeface="Verdana" pitchFamily="34" charset="0"/>
                          <a:cs typeface="Verdana" pitchFamily="34" charset="0"/>
                        </a:rPr>
                        <a:t>Verlagsname</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$b </a:t>
                      </a:r>
                      <a:r>
                        <a:rPr lang="de-DE" sz="1800" kern="1200" dirty="0" smtClean="0">
                          <a:solidFill>
                            <a:schemeClr val="dk1"/>
                          </a:solidFill>
                          <a:latin typeface="Verdana" pitchFamily="34" charset="0"/>
                          <a:ea typeface="Verdana" pitchFamily="34" charset="0"/>
                          <a:cs typeface="Verdana" pitchFamily="34" charset="0"/>
                        </a:rPr>
                        <a:t>Edition </a:t>
                      </a:r>
                      <a:r>
                        <a:rPr lang="de-DE" sz="1800" kern="1200" dirty="0" err="1" smtClean="0">
                          <a:solidFill>
                            <a:schemeClr val="dk1"/>
                          </a:solidFill>
                          <a:latin typeface="Verdana" pitchFamily="34" charset="0"/>
                          <a:ea typeface="Verdana" pitchFamily="34" charset="0"/>
                          <a:cs typeface="Verdana" pitchFamily="34" charset="0"/>
                        </a:rPr>
                        <a:t>Kossak</a:t>
                      </a:r>
                      <a:r>
                        <a:rPr lang="de-DE" sz="1800" kern="1200" dirty="0" smtClean="0">
                          <a:solidFill>
                            <a:schemeClr val="dk1"/>
                          </a:solidFill>
                          <a:latin typeface="Verdana" pitchFamily="34" charset="0"/>
                          <a:ea typeface="Verdana" pitchFamily="34" charset="0"/>
                          <a:cs typeface="Verdana" pitchFamily="34" charset="0"/>
                        </a:rPr>
                        <a:t> </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2.8.6</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kern="1200" dirty="0" smtClean="0">
                          <a:solidFill>
                            <a:schemeClr val="dk1"/>
                          </a:solidFill>
                          <a:latin typeface="Verdana" pitchFamily="34" charset="0"/>
                          <a:ea typeface="Verdana" pitchFamily="34" charset="0"/>
                          <a:cs typeface="Verdana" pitchFamily="34" charset="0"/>
                        </a:rPr>
                        <a:t>Erscheinungsdatum</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$c </a:t>
                      </a:r>
                      <a:r>
                        <a:rPr lang="de-DE" sz="1800" kern="1200" dirty="0" smtClean="0">
                          <a:solidFill>
                            <a:schemeClr val="dk1"/>
                          </a:solidFill>
                          <a:latin typeface="Verdana" pitchFamily="34" charset="0"/>
                          <a:ea typeface="Verdana" pitchFamily="34" charset="0"/>
                          <a:cs typeface="Verdana" pitchFamily="34" charset="0"/>
                        </a:rPr>
                        <a:t>[2010]</a:t>
                      </a:r>
                      <a:endParaRPr lang="de-DE" sz="180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425a</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dirty="0" smtClean="0">
                          <a:latin typeface="Verdana" pitchFamily="34" charset="0"/>
                          <a:ea typeface="Verdana" pitchFamily="34" charset="0"/>
                          <a:cs typeface="Verdana" pitchFamily="34" charset="0"/>
                        </a:rPr>
                        <a:t>2010</a:t>
                      </a:r>
                      <a:endParaRPr lang="de-DE" sz="180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419d</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2.11</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kern="1200" dirty="0" smtClean="0">
                          <a:solidFill>
                            <a:schemeClr val="dk1"/>
                          </a:solidFill>
                          <a:latin typeface="Verdana" pitchFamily="34" charset="0"/>
                          <a:ea typeface="Verdana" pitchFamily="34" charset="0"/>
                          <a:cs typeface="Verdana" pitchFamily="34" charset="0"/>
                        </a:rPr>
                        <a:t>Copyright-Datum</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$c </a:t>
                      </a:r>
                      <a:r>
                        <a:rPr lang="de-DE" sz="1800" kern="1200" dirty="0" smtClean="0">
                          <a:solidFill>
                            <a:schemeClr val="dk1"/>
                          </a:solidFill>
                          <a:latin typeface="Verdana" pitchFamily="34" charset="0"/>
                          <a:ea typeface="Verdana" pitchFamily="34" charset="0"/>
                          <a:cs typeface="Verdana" pitchFamily="34" charset="0"/>
                        </a:rPr>
                        <a:t>© 2010</a:t>
                      </a:r>
                      <a:endParaRPr lang="de-DE" sz="1800" dirty="0">
                        <a:latin typeface="Verdana" pitchFamily="34" charset="0"/>
                        <a:ea typeface="Verdana" pitchFamily="34" charset="0"/>
                        <a:cs typeface="Verdana" pitchFamily="34" charset="0"/>
                      </a:endParaRPr>
                    </a:p>
                  </a:txBody>
                  <a:tcPr anchor="ctr"/>
                </a:tc>
              </a:tr>
            </a:tbl>
          </a:graphicData>
        </a:graphic>
      </p:graphicFrame>
      <p:pic>
        <p:nvPicPr>
          <p:cNvPr id="1026" name="Picture 2"/>
          <p:cNvPicPr>
            <a:picLocks noChangeAspect="1" noChangeArrowheads="1"/>
          </p:cNvPicPr>
          <p:nvPr/>
        </p:nvPicPr>
        <p:blipFill>
          <a:blip r:embed="rId3" cstate="print"/>
          <a:srcRect/>
          <a:stretch>
            <a:fillRect/>
          </a:stretch>
        </p:blipFill>
        <p:spPr bwMode="auto">
          <a:xfrm>
            <a:off x="899592" y="1916832"/>
            <a:ext cx="5881987" cy="79208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Veröffentlichungsangabe (RDA 2.8)</a:t>
            </a:r>
            <a:endParaRPr lang="de-DE" dirty="0"/>
          </a:p>
        </p:txBody>
      </p:sp>
      <p:sp>
        <p:nvSpPr>
          <p:cNvPr id="3" name="Textplatzhalter 2"/>
          <p:cNvSpPr>
            <a:spLocks noGrp="1"/>
          </p:cNvSpPr>
          <p:nvPr>
            <p:ph type="body" sz="quarter" idx="13"/>
          </p:nvPr>
        </p:nvSpPr>
        <p:spPr/>
        <p:txBody>
          <a:bodyPr wrap="square"/>
          <a:lstStyle/>
          <a:p>
            <a:r>
              <a:rPr lang="de-DE" dirty="0" smtClean="0"/>
              <a:t>Beispiel: Ermittlung Erscheinungsdatum aus Herstellungsdatum</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33</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691713375"/>
              </p:ext>
            </p:extLst>
          </p:nvPr>
        </p:nvGraphicFramePr>
        <p:xfrm>
          <a:off x="323528" y="3855963"/>
          <a:ext cx="8363274" cy="2418742"/>
        </p:xfrm>
        <a:graphic>
          <a:graphicData uri="http://schemas.openxmlformats.org/drawingml/2006/table">
            <a:tbl>
              <a:tblPr firstRow="1" bandRow="1">
                <a:tableStyleId>{5C22544A-7EE6-4342-B048-85BDC9FD1C3A}</a:tableStyleId>
              </a:tblPr>
              <a:tblGrid>
                <a:gridCol w="1124473"/>
                <a:gridCol w="1124473"/>
                <a:gridCol w="2802081"/>
                <a:gridCol w="3312247"/>
              </a:tblGrid>
              <a:tr h="402867">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391177">
                <a:tc rowSpan="3">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419</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Erscheinungsort</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Paris, France</a:t>
                      </a:r>
                      <a:endParaRPr lang="de-DE" sz="1800" b="0" dirty="0">
                        <a:latin typeface="Verdana" pitchFamily="34" charset="0"/>
                        <a:ea typeface="Verdana" pitchFamily="34" charset="0"/>
                        <a:cs typeface="Verdana" pitchFamily="34" charset="0"/>
                      </a:endParaRPr>
                    </a:p>
                  </a:txBody>
                  <a:tcPr anchor="ctr"/>
                </a:tc>
              </a:tr>
              <a:tr h="425843">
                <a:tc vMerge="1">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2.8.4</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kern="1200" dirty="0" smtClean="0">
                          <a:solidFill>
                            <a:schemeClr val="dk1"/>
                          </a:solidFill>
                          <a:latin typeface="Verdana" pitchFamily="34" charset="0"/>
                          <a:ea typeface="Verdana" pitchFamily="34" charset="0"/>
                          <a:cs typeface="Verdana" pitchFamily="34" charset="0"/>
                        </a:rPr>
                        <a:t>Verlagsname</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$b </a:t>
                      </a:r>
                      <a:r>
                        <a:rPr lang="de-DE" sz="1800" kern="1200" dirty="0" err="1" smtClean="0">
                          <a:solidFill>
                            <a:schemeClr val="dk1"/>
                          </a:solidFill>
                          <a:latin typeface="Verdana" pitchFamily="34" charset="0"/>
                          <a:ea typeface="Verdana" pitchFamily="34" charset="0"/>
                          <a:cs typeface="Verdana" pitchFamily="34" charset="0"/>
                        </a:rPr>
                        <a:t>Salabert</a:t>
                      </a:r>
                      <a:r>
                        <a:rPr lang="de-DE" sz="1800" kern="1200" dirty="0" smtClean="0">
                          <a:solidFill>
                            <a:schemeClr val="dk1"/>
                          </a:solidFill>
                          <a:latin typeface="Verdana" pitchFamily="34" charset="0"/>
                          <a:ea typeface="Verdana" pitchFamily="34" charset="0"/>
                          <a:cs typeface="Verdana" pitchFamily="34" charset="0"/>
                        </a:rPr>
                        <a:t> </a:t>
                      </a:r>
                      <a:r>
                        <a:rPr lang="de-DE" sz="1800" kern="1200" dirty="0" err="1" smtClean="0">
                          <a:solidFill>
                            <a:schemeClr val="dk1"/>
                          </a:solidFill>
                          <a:latin typeface="Verdana" pitchFamily="34" charset="0"/>
                          <a:ea typeface="Verdana" pitchFamily="34" charset="0"/>
                          <a:cs typeface="Verdana" pitchFamily="34" charset="0"/>
                        </a:rPr>
                        <a:t>Éditions</a:t>
                      </a:r>
                      <a:endParaRPr lang="de-DE" sz="1800" b="0" dirty="0">
                        <a:latin typeface="Verdana" pitchFamily="34" charset="0"/>
                        <a:ea typeface="Verdana" pitchFamily="34" charset="0"/>
                        <a:cs typeface="Verdana" pitchFamily="34" charset="0"/>
                      </a:endParaRPr>
                    </a:p>
                  </a:txBody>
                  <a:tcPr anchor="ctr"/>
                </a:tc>
              </a:tr>
              <a:tr h="403987">
                <a:tc vMerge="1">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2.8.4</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kern="1200" dirty="0" smtClean="0">
                          <a:solidFill>
                            <a:schemeClr val="dk1"/>
                          </a:solidFill>
                          <a:latin typeface="Verdana" pitchFamily="34" charset="0"/>
                          <a:ea typeface="Verdana" pitchFamily="34" charset="0"/>
                          <a:cs typeface="Verdana" pitchFamily="34" charset="0"/>
                        </a:rPr>
                        <a:t>Erscheinungsdatum</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$c </a:t>
                      </a:r>
                      <a:r>
                        <a:rPr lang="de-DE" sz="1800" kern="1200" dirty="0" smtClean="0">
                          <a:solidFill>
                            <a:schemeClr val="dk1"/>
                          </a:solidFill>
                          <a:latin typeface="Verdana" pitchFamily="34" charset="0"/>
                          <a:ea typeface="Verdana" pitchFamily="34" charset="0"/>
                          <a:cs typeface="Verdana" pitchFamily="34" charset="0"/>
                        </a:rPr>
                        <a:t>[2008]</a:t>
                      </a:r>
                      <a:endParaRPr lang="de-DE" sz="1800" dirty="0">
                        <a:latin typeface="Verdana" pitchFamily="34" charset="0"/>
                        <a:ea typeface="Verdana" pitchFamily="34" charset="0"/>
                        <a:cs typeface="Verdana" pitchFamily="34" charset="0"/>
                      </a:endParaRPr>
                    </a:p>
                  </a:txBody>
                  <a:tcPr anchor="ctr"/>
                </a:tc>
              </a:tr>
              <a:tr h="397434">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425a</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 </a:t>
                      </a:r>
                      <a:r>
                        <a:rPr lang="de-DE" sz="1800" dirty="0" smtClean="0">
                          <a:latin typeface="Verdana" pitchFamily="34" charset="0"/>
                          <a:ea typeface="Verdana" pitchFamily="34" charset="0"/>
                          <a:cs typeface="Verdana" pitchFamily="34" charset="0"/>
                        </a:rPr>
                        <a:t>2008</a:t>
                      </a:r>
                      <a:endParaRPr lang="de-DE" sz="1800" dirty="0">
                        <a:latin typeface="Verdana" pitchFamily="34" charset="0"/>
                        <a:ea typeface="Verdana" pitchFamily="34" charset="0"/>
                        <a:cs typeface="Verdana" pitchFamily="34" charset="0"/>
                      </a:endParaRPr>
                    </a:p>
                  </a:txBody>
                  <a:tcPr anchor="ctr"/>
                </a:tc>
              </a:tr>
              <a:tr h="397434">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419d</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2.11</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Copyright-Datum</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$c </a:t>
                      </a:r>
                      <a:r>
                        <a:rPr lang="de-DE" sz="1800" dirty="0" smtClean="0">
                          <a:solidFill>
                            <a:schemeClr val="tx1"/>
                          </a:solidFill>
                          <a:latin typeface="Verdana" pitchFamily="34" charset="0"/>
                          <a:ea typeface="Verdana" pitchFamily="34" charset="0"/>
                          <a:cs typeface="Verdana" pitchFamily="34" charset="0"/>
                        </a:rPr>
                        <a:t>©</a:t>
                      </a:r>
                      <a:r>
                        <a:rPr lang="de-DE" sz="1800" baseline="0" dirty="0" smtClean="0">
                          <a:solidFill>
                            <a:schemeClr val="tx1"/>
                          </a:solidFill>
                          <a:latin typeface="Verdana" pitchFamily="34" charset="0"/>
                          <a:ea typeface="Verdana" pitchFamily="34" charset="0"/>
                          <a:cs typeface="Verdana" pitchFamily="34" charset="0"/>
                        </a:rPr>
                        <a:t> 1929</a:t>
                      </a:r>
                      <a:endParaRPr lang="de-DE" sz="1800" dirty="0">
                        <a:solidFill>
                          <a:schemeClr val="tx1"/>
                        </a:solidFill>
                        <a:latin typeface="Verdana" pitchFamily="34" charset="0"/>
                        <a:ea typeface="Verdana" pitchFamily="34" charset="0"/>
                        <a:cs typeface="Verdana" pitchFamily="34" charset="0"/>
                      </a:endParaRPr>
                    </a:p>
                  </a:txBody>
                  <a:tcPr anchor="ctr"/>
                </a:tc>
              </a:tr>
            </a:tbl>
          </a:graphicData>
        </a:graphic>
      </p:graphicFrame>
      <p:pic>
        <p:nvPicPr>
          <p:cNvPr id="2051" name="Picture 3"/>
          <p:cNvPicPr>
            <a:picLocks noChangeAspect="1" noChangeArrowheads="1"/>
          </p:cNvPicPr>
          <p:nvPr/>
        </p:nvPicPr>
        <p:blipFill>
          <a:blip r:embed="rId3" cstate="print"/>
          <a:srcRect/>
          <a:stretch>
            <a:fillRect/>
          </a:stretch>
        </p:blipFill>
        <p:spPr bwMode="auto">
          <a:xfrm>
            <a:off x="323528" y="1700808"/>
            <a:ext cx="7014882" cy="1440160"/>
          </a:xfrm>
          <a:prstGeom prst="rect">
            <a:avLst/>
          </a:prstGeom>
          <a:noFill/>
          <a:ln w="9525">
            <a:solidFill>
              <a:schemeClr val="tx1"/>
            </a:solidFill>
            <a:miter lim="800000"/>
            <a:headEnd/>
            <a:tailEnd/>
          </a:ln>
        </p:spPr>
      </p:pic>
      <p:pic>
        <p:nvPicPr>
          <p:cNvPr id="2050" name="Picture 2"/>
          <p:cNvPicPr>
            <a:picLocks noChangeAspect="1" noChangeArrowheads="1"/>
          </p:cNvPicPr>
          <p:nvPr/>
        </p:nvPicPr>
        <p:blipFill>
          <a:blip r:embed="rId4" cstate="print"/>
          <a:srcRect t="10526" b="15789"/>
          <a:stretch>
            <a:fillRect/>
          </a:stretch>
        </p:blipFill>
        <p:spPr bwMode="auto">
          <a:xfrm>
            <a:off x="4211960" y="2780928"/>
            <a:ext cx="4714875" cy="100811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Vertriebsangabe (RDA 2.9)</a:t>
            </a:r>
            <a:endParaRPr lang="de-DE" dirty="0"/>
          </a:p>
        </p:txBody>
      </p:sp>
      <p:sp>
        <p:nvSpPr>
          <p:cNvPr id="3" name="Textplatzhalter 2"/>
          <p:cNvSpPr>
            <a:spLocks noGrp="1"/>
          </p:cNvSpPr>
          <p:nvPr>
            <p:ph type="body" sz="quarter" idx="13"/>
          </p:nvPr>
        </p:nvSpPr>
        <p:spPr/>
        <p:txBody>
          <a:bodyPr wrap="square"/>
          <a:lstStyle/>
          <a:p>
            <a:r>
              <a:rPr lang="de-DE" dirty="0" smtClean="0"/>
              <a:t>Kein Standardelement</a:t>
            </a:r>
          </a:p>
          <a:p>
            <a:r>
              <a:rPr lang="de-DE" dirty="0" smtClean="0"/>
              <a:t>Verwendung gemäß RDA 2.8 D-A-CH bei Musikdrucken empfohlen</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34</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178137434"/>
              </p:ext>
            </p:extLst>
          </p:nvPr>
        </p:nvGraphicFramePr>
        <p:xfrm>
          <a:off x="443227" y="2276872"/>
          <a:ext cx="7920880" cy="3952292"/>
        </p:xfrm>
        <a:graphic>
          <a:graphicData uri="http://schemas.openxmlformats.org/drawingml/2006/table">
            <a:tbl>
              <a:tblPr firstRow="1" bandRow="1">
                <a:tableStyleId>{5C22544A-7EE6-4342-B048-85BDC9FD1C3A}</a:tableStyleId>
              </a:tblPr>
              <a:tblGrid>
                <a:gridCol w="837166"/>
                <a:gridCol w="837166"/>
                <a:gridCol w="2575896"/>
                <a:gridCol w="3670652"/>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rowSpan="3">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419</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Erscheinungsort</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[Erscheinungsort nicht ermittelbar]</a:t>
                      </a:r>
                      <a:endParaRPr lang="de-DE" sz="1800" b="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2.8.4</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kern="1200" dirty="0" smtClean="0">
                          <a:solidFill>
                            <a:schemeClr val="dk1"/>
                          </a:solidFill>
                          <a:latin typeface="Verdana" pitchFamily="34" charset="0"/>
                          <a:ea typeface="Verdana" pitchFamily="34" charset="0"/>
                          <a:cs typeface="Verdana" pitchFamily="34" charset="0"/>
                        </a:rPr>
                        <a:t>Verlagsname</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$b </a:t>
                      </a:r>
                      <a:r>
                        <a:rPr lang="en-US" sz="1800" kern="1200" dirty="0" err="1" smtClean="0">
                          <a:solidFill>
                            <a:schemeClr val="dk1"/>
                          </a:solidFill>
                          <a:latin typeface="Verdana" pitchFamily="34" charset="0"/>
                          <a:ea typeface="Verdana" pitchFamily="34" charset="0"/>
                          <a:cs typeface="Verdana" pitchFamily="34" charset="0"/>
                        </a:rPr>
                        <a:t>Edizioni</a:t>
                      </a:r>
                      <a:r>
                        <a:rPr lang="en-US" sz="1800" kern="1200" dirty="0" smtClean="0">
                          <a:solidFill>
                            <a:schemeClr val="dk1"/>
                          </a:solidFill>
                          <a:latin typeface="Verdana" pitchFamily="34" charset="0"/>
                          <a:ea typeface="Verdana" pitchFamily="34" charset="0"/>
                          <a:cs typeface="Verdana" pitchFamily="34" charset="0"/>
                        </a:rPr>
                        <a:t> Piano &amp; Forte, M.A.P Editions</a:t>
                      </a:r>
                      <a:endParaRPr lang="de-DE" sz="1800" b="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2.8.6</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Erscheinungsdatum</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$c </a:t>
                      </a:r>
                      <a:r>
                        <a:rPr lang="de-DE" sz="1800" b="0" dirty="0" smtClean="0">
                          <a:latin typeface="Verdana" pitchFamily="34" charset="0"/>
                          <a:ea typeface="Verdana" pitchFamily="34" charset="0"/>
                          <a:cs typeface="Verdana" pitchFamily="34" charset="0"/>
                        </a:rPr>
                        <a:t>[2013]</a:t>
                      </a:r>
                      <a:endParaRPr lang="de-DE" sz="1800" b="0" dirty="0">
                        <a:latin typeface="Verdana" pitchFamily="34" charset="0"/>
                        <a:ea typeface="Verdana" pitchFamily="34" charset="0"/>
                        <a:cs typeface="Verdana" pitchFamily="34" charset="0"/>
                      </a:endParaRPr>
                    </a:p>
                  </a:txBody>
                  <a:tcPr anchor="ctr"/>
                </a:tc>
              </a:tr>
              <a:tr h="454673">
                <a:tc rowSpan="2">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419b</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2.9.2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Vertriebsort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Brescia (Italia)</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2.9.4</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Vertriebsname</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$b </a:t>
                      </a:r>
                      <a:r>
                        <a:rPr lang="de-DE" sz="1800" kern="1200" dirty="0" smtClean="0">
                          <a:solidFill>
                            <a:schemeClr val="dk1"/>
                          </a:solidFill>
                          <a:latin typeface="Verdana" pitchFamily="34" charset="0"/>
                          <a:ea typeface="Verdana" pitchFamily="34" charset="0"/>
                          <a:cs typeface="Verdana" pitchFamily="34" charset="0"/>
                        </a:rPr>
                        <a:t>MKT </a:t>
                      </a:r>
                      <a:r>
                        <a:rPr lang="de-DE" sz="1800" kern="1200" dirty="0" err="1" smtClean="0">
                          <a:solidFill>
                            <a:schemeClr val="dk1"/>
                          </a:solidFill>
                          <a:latin typeface="Verdana" pitchFamily="34" charset="0"/>
                          <a:ea typeface="Verdana" pitchFamily="34" charset="0"/>
                          <a:cs typeface="Verdana" pitchFamily="34" charset="0"/>
                        </a:rPr>
                        <a:t>Musikit</a:t>
                      </a:r>
                      <a:endParaRPr lang="de-DE" sz="180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425a</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dirty="0" smtClean="0">
                          <a:latin typeface="Verdana" pitchFamily="34" charset="0"/>
                          <a:ea typeface="Verdana" pitchFamily="34" charset="0"/>
                          <a:cs typeface="Verdana" pitchFamily="34" charset="0"/>
                        </a:rPr>
                        <a:t>2013</a:t>
                      </a:r>
                      <a:endParaRPr lang="de-DE" sz="180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419d</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2.11</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Copyright-Datum</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$c </a:t>
                      </a:r>
                      <a:r>
                        <a:rPr lang="de-DE" sz="1800" kern="1200" dirty="0" smtClean="0">
                          <a:solidFill>
                            <a:schemeClr val="dk1"/>
                          </a:solidFill>
                          <a:latin typeface="Verdana" pitchFamily="34" charset="0"/>
                          <a:ea typeface="Verdana" pitchFamily="34" charset="0"/>
                          <a:cs typeface="Verdana" pitchFamily="34" charset="0"/>
                        </a:rPr>
                        <a:t>© 2013</a:t>
                      </a:r>
                      <a:endParaRPr lang="de-DE" sz="180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Copyright-Datum (RDA 2.11)</a:t>
            </a:r>
            <a:endParaRPr lang="de-DE" dirty="0"/>
          </a:p>
        </p:txBody>
      </p:sp>
      <p:sp>
        <p:nvSpPr>
          <p:cNvPr id="3" name="Textplatzhalter 2"/>
          <p:cNvSpPr>
            <a:spLocks noGrp="1"/>
          </p:cNvSpPr>
          <p:nvPr>
            <p:ph type="body" sz="quarter" idx="13"/>
          </p:nvPr>
        </p:nvSpPr>
        <p:spPr/>
        <p:txBody>
          <a:bodyPr wrap="square"/>
          <a:lstStyle/>
          <a:p>
            <a:r>
              <a:rPr lang="de-DE" dirty="0" smtClean="0"/>
              <a:t>Standardelement für Musikdrucke</a:t>
            </a:r>
          </a:p>
          <a:p>
            <a:endParaRPr lang="de-DE" dirty="0" smtClean="0"/>
          </a:p>
          <a:p>
            <a:r>
              <a:rPr lang="de-DE" dirty="0" smtClean="0"/>
              <a:t>Nur das aktuellste Jahr wird angegeben</a:t>
            </a:r>
          </a:p>
          <a:p>
            <a:endParaRPr lang="de-DE" dirty="0" smtClean="0"/>
          </a:p>
          <a:p>
            <a:r>
              <a:rPr lang="de-DE" dirty="0" smtClean="0"/>
              <a:t>Weitere ggf. in einer Anmerkung berücksichtigen</a:t>
            </a:r>
          </a:p>
          <a:p>
            <a:endParaRPr lang="de-DE" dirty="0" smtClean="0"/>
          </a:p>
          <a:p>
            <a:endParaRPr lang="de-DE" dirty="0" smtClean="0"/>
          </a:p>
          <a:p>
            <a:endParaRPr lang="de-DE" dirty="0" smtClean="0"/>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35</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4242905218"/>
              </p:ext>
            </p:extLst>
          </p:nvPr>
        </p:nvGraphicFramePr>
        <p:xfrm>
          <a:off x="539553" y="3429000"/>
          <a:ext cx="7416823" cy="1318273"/>
        </p:xfrm>
        <a:graphic>
          <a:graphicData uri="http://schemas.openxmlformats.org/drawingml/2006/table">
            <a:tbl>
              <a:tblPr firstRow="1" bandRow="1">
                <a:tableStyleId>{5C22544A-7EE6-4342-B048-85BDC9FD1C3A}</a:tableStyleId>
              </a:tblPr>
              <a:tblGrid>
                <a:gridCol w="997219"/>
                <a:gridCol w="997219"/>
                <a:gridCol w="2555377"/>
                <a:gridCol w="2867008"/>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419d</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2.11</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Copyright-Datum</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$c</a:t>
                      </a:r>
                      <a:r>
                        <a:rPr lang="de-DE" sz="1800" b="0" dirty="0" smtClean="0">
                          <a:latin typeface="Verdana" pitchFamily="34" charset="0"/>
                          <a:ea typeface="Verdana" pitchFamily="34" charset="0"/>
                          <a:cs typeface="Verdana" pitchFamily="34" charset="0"/>
                        </a:rPr>
                        <a:t> © 1949</a:t>
                      </a:r>
                      <a:endParaRPr lang="de-DE" sz="18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501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2.17.10</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Anmerkung zum Copyright-Datum</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a:t>
                      </a:r>
                      <a:r>
                        <a:rPr lang="de-DE" sz="1800" b="0" baseline="0" dirty="0" smtClean="0">
                          <a:solidFill>
                            <a:srgbClr val="FF0000"/>
                          </a:solidFill>
                          <a:latin typeface="Verdana" pitchFamily="34" charset="0"/>
                          <a:ea typeface="Verdana" pitchFamily="34" charset="0"/>
                          <a:cs typeface="Verdana" pitchFamily="34" charset="0"/>
                        </a:rPr>
                        <a:t> </a:t>
                      </a:r>
                      <a:r>
                        <a:rPr lang="de-DE" sz="1800" kern="1200" dirty="0" smtClean="0">
                          <a:solidFill>
                            <a:schemeClr val="dk1"/>
                          </a:solidFill>
                          <a:latin typeface="Verdana" pitchFamily="34" charset="0"/>
                          <a:ea typeface="Verdana" pitchFamily="34" charset="0"/>
                          <a:cs typeface="Verdana" pitchFamily="34" charset="0"/>
                        </a:rPr>
                        <a:t>Früheres Copyright: 1921</a:t>
                      </a:r>
                      <a:endParaRPr lang="de-DE" sz="180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Erscheinungsweise (RDA 2.13)</a:t>
            </a:r>
            <a:endParaRPr lang="de-DE" dirty="0"/>
          </a:p>
        </p:txBody>
      </p:sp>
      <p:sp>
        <p:nvSpPr>
          <p:cNvPr id="3" name="Textplatzhalter 2"/>
          <p:cNvSpPr>
            <a:spLocks noGrp="1"/>
          </p:cNvSpPr>
          <p:nvPr>
            <p:ph type="body" sz="quarter" idx="13"/>
          </p:nvPr>
        </p:nvSpPr>
        <p:spPr/>
        <p:txBody>
          <a:bodyPr wrap="square"/>
          <a:lstStyle/>
          <a:p>
            <a:r>
              <a:rPr lang="de-DE" dirty="0" smtClean="0"/>
              <a:t>Standardelement</a:t>
            </a:r>
            <a:br>
              <a:rPr lang="de-DE" dirty="0" smtClean="0"/>
            </a:br>
            <a:endParaRPr lang="de-DE" dirty="0" smtClean="0"/>
          </a:p>
          <a:p>
            <a:r>
              <a:rPr lang="de-DE" dirty="0" smtClean="0"/>
              <a:t>„Einzelne Einheit”</a:t>
            </a:r>
          </a:p>
          <a:p>
            <a:pPr marL="914400" lvl="1" indent="-457200">
              <a:buFont typeface="+mj-lt"/>
              <a:buAutoNum type="alphaLcPeriod"/>
            </a:pPr>
            <a:r>
              <a:rPr lang="de-DE" dirty="0" smtClean="0"/>
              <a:t>Einbändige Partituren</a:t>
            </a:r>
          </a:p>
          <a:p>
            <a:pPr marL="914400" lvl="1" indent="-457200">
              <a:buFont typeface="+mj-lt"/>
              <a:buAutoNum type="alphaLcPeriod"/>
            </a:pPr>
            <a:r>
              <a:rPr lang="de-DE" dirty="0" smtClean="0"/>
              <a:t>Einbändige Klavierauszüge</a:t>
            </a:r>
          </a:p>
          <a:p>
            <a:pPr marL="914400" lvl="1" indent="-457200">
              <a:buFont typeface="+mj-lt"/>
              <a:buAutoNum type="alphaLcPeriod"/>
            </a:pPr>
            <a:r>
              <a:rPr lang="de-DE" dirty="0" smtClean="0"/>
              <a:t>Partituren mit einer oder mehreren fest eingebundenen Stimmen</a:t>
            </a:r>
          </a:p>
          <a:p>
            <a:pPr marL="914400" lvl="1" indent="-457200">
              <a:buFont typeface="+mj-lt"/>
              <a:buAutoNum type="alphaLcPeriod"/>
            </a:pPr>
            <a:r>
              <a:rPr lang="de-DE" dirty="0" smtClean="0"/>
              <a:t>Partituren, die aus mehreren losen Blättern in einem Umschlag bestehen</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36</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Erscheinungsweise (RDA 2.13)</a:t>
            </a:r>
            <a:endParaRPr lang="de-DE" dirty="0"/>
          </a:p>
        </p:txBody>
      </p:sp>
      <p:sp>
        <p:nvSpPr>
          <p:cNvPr id="3" name="Textplatzhalter 2"/>
          <p:cNvSpPr>
            <a:spLocks noGrp="1"/>
          </p:cNvSpPr>
          <p:nvPr>
            <p:ph type="body" sz="quarter" idx="13"/>
          </p:nvPr>
        </p:nvSpPr>
        <p:spPr/>
        <p:txBody>
          <a:bodyPr wrap="square"/>
          <a:lstStyle/>
          <a:p>
            <a:r>
              <a:rPr lang="de-DE" dirty="0" smtClean="0"/>
              <a:t>„Mehrteilige Monografie</a:t>
            </a:r>
            <a:r>
              <a:rPr lang="de-DE" dirty="0" smtClean="0">
                <a:ea typeface="Verdana" panose="020B0604030504040204" pitchFamily="34" charset="0"/>
                <a:cs typeface="Verdana" panose="020B0604030504040204" pitchFamily="34" charset="0"/>
              </a:rPr>
              <a:t>”</a:t>
            </a:r>
            <a:endParaRPr lang="de-DE" dirty="0" smtClean="0"/>
          </a:p>
          <a:p>
            <a:pPr marL="914400" lvl="1" indent="-457200">
              <a:buFont typeface="+mj-lt"/>
              <a:buAutoNum type="alphaLcPeriod"/>
            </a:pPr>
            <a:r>
              <a:rPr lang="de-DE" dirty="0" smtClean="0"/>
              <a:t>In mehreren Bänden erscheinende Partituren und Klavierauszüge</a:t>
            </a:r>
          </a:p>
          <a:p>
            <a:pPr marL="914400" lvl="1" indent="-457200">
              <a:buFont typeface="+mj-lt"/>
              <a:buAutoNum type="alphaLcPeriod"/>
            </a:pPr>
            <a:r>
              <a:rPr lang="de-DE" dirty="0" smtClean="0"/>
              <a:t>Partituren, Klavierauszüge oder Direktionsstimmen, denen eine oder mehrere lose Stimme(n) beiliegen</a:t>
            </a:r>
          </a:p>
          <a:p>
            <a:pPr marL="914400" lvl="1" indent="-457200">
              <a:buFont typeface="+mj-lt"/>
              <a:buAutoNum type="alphaLcPeriod"/>
            </a:pPr>
            <a:r>
              <a:rPr lang="de-DE" dirty="0" smtClean="0"/>
              <a:t>Stimmensätze (mit oder ohne Partitur- oder Direktionsstimmen), die lose in einem Umschlag liegen</a:t>
            </a:r>
          </a:p>
          <a:p>
            <a:pPr marL="914400" lvl="1" indent="-457200">
              <a:buFont typeface="+mj-lt"/>
              <a:buAutoNum type="alphaLcPeriod"/>
            </a:pPr>
            <a:r>
              <a:rPr lang="de-DE" dirty="0" smtClean="0"/>
              <a:t>Als Set erscheinende identische Partituren (Spielpartituren)</a:t>
            </a:r>
          </a:p>
          <a:p>
            <a:pPr marL="914400" lvl="1" indent="-457200">
              <a:buFont typeface="+mj-lt"/>
              <a:buAutoNum type="alphaLcPeriod"/>
            </a:pPr>
            <a:r>
              <a:rPr lang="de-DE" dirty="0" smtClean="0"/>
              <a:t>Medienkombinationen (s. Modul 6M.04)</a:t>
            </a:r>
          </a:p>
          <a:p>
            <a:pPr lvl="1">
              <a:buNone/>
            </a:pPr>
            <a:endParaRPr lang="de-DE" dirty="0" smtClean="0"/>
          </a:p>
          <a:p>
            <a:r>
              <a:rPr lang="de-DE" dirty="0" smtClean="0"/>
              <a:t>Für die Fälle b), c) und d) wird eine umfassende Beschreibung empfohlen</a:t>
            </a:r>
            <a:endParaRPr lang="de-DE" i="1" dirty="0" smtClean="0"/>
          </a:p>
          <a:p>
            <a:pPr marL="0" indent="0">
              <a:buNone/>
            </a:pPr>
            <a:endParaRPr lang="de-DE" dirty="0" smtClean="0"/>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37</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Identifikator</a:t>
            </a:r>
            <a:r>
              <a:rPr lang="de-DE" dirty="0" smtClean="0"/>
              <a:t> für die Manifestation (RDA 2.15)</a:t>
            </a:r>
            <a:endParaRPr lang="de-DE" dirty="0"/>
          </a:p>
        </p:txBody>
      </p:sp>
      <p:sp>
        <p:nvSpPr>
          <p:cNvPr id="3" name="Textplatzhalter 2"/>
          <p:cNvSpPr>
            <a:spLocks noGrp="1"/>
          </p:cNvSpPr>
          <p:nvPr>
            <p:ph type="body" sz="quarter" idx="13"/>
          </p:nvPr>
        </p:nvSpPr>
        <p:spPr/>
        <p:txBody>
          <a:bodyPr wrap="square"/>
          <a:lstStyle/>
          <a:p>
            <a:r>
              <a:rPr lang="de-DE" dirty="0" smtClean="0"/>
              <a:t>Standardelement</a:t>
            </a:r>
          </a:p>
          <a:p>
            <a:pPr marL="0" indent="0">
              <a:buNone/>
            </a:pPr>
            <a:endParaRPr lang="de-DE" dirty="0" smtClean="0"/>
          </a:p>
          <a:p>
            <a:r>
              <a:rPr lang="de-DE" dirty="0" smtClean="0"/>
              <a:t>Wichtige </a:t>
            </a:r>
            <a:r>
              <a:rPr lang="de-DE" dirty="0" err="1" smtClean="0"/>
              <a:t>Identifikatoren</a:t>
            </a:r>
            <a:r>
              <a:rPr lang="de-DE" dirty="0" smtClean="0"/>
              <a:t> für Musikdrucke</a:t>
            </a:r>
          </a:p>
          <a:p>
            <a:pPr lvl="1"/>
            <a:r>
              <a:rPr lang="de-DE" dirty="0" smtClean="0"/>
              <a:t>ISMN (RDA 2.15)</a:t>
            </a:r>
          </a:p>
          <a:p>
            <a:pPr lvl="1"/>
            <a:r>
              <a:rPr lang="de-DE" dirty="0" smtClean="0"/>
              <a:t>Musik-Bestellnummer (RDA 2.15.2)</a:t>
            </a:r>
          </a:p>
          <a:p>
            <a:pPr lvl="1"/>
            <a:r>
              <a:rPr lang="de-DE" dirty="0" smtClean="0"/>
              <a:t>Druckplattennummer (RDA 2.15.3)</a:t>
            </a:r>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38</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Identifikator</a:t>
            </a:r>
            <a:r>
              <a:rPr lang="de-DE" dirty="0" smtClean="0"/>
              <a:t> für die Manifestation (RDA 2.15)</a:t>
            </a:r>
            <a:endParaRPr lang="de-DE" dirty="0"/>
          </a:p>
        </p:txBody>
      </p:sp>
      <p:sp>
        <p:nvSpPr>
          <p:cNvPr id="3" name="Textplatzhalter 2"/>
          <p:cNvSpPr>
            <a:spLocks noGrp="1"/>
          </p:cNvSpPr>
          <p:nvPr>
            <p:ph type="body" sz="quarter" idx="13"/>
          </p:nvPr>
        </p:nvSpPr>
        <p:spPr/>
        <p:txBody>
          <a:bodyPr wrap="square"/>
          <a:lstStyle/>
          <a:p>
            <a:r>
              <a:rPr lang="de-DE" dirty="0" smtClean="0"/>
              <a:t>ISMN = Internationale Standard-Musiknummer</a:t>
            </a:r>
          </a:p>
          <a:p>
            <a:r>
              <a:rPr lang="de-DE" dirty="0" smtClean="0"/>
              <a:t>Aufbau der ISMN (seit 1.1.2008): 13-stellig</a:t>
            </a:r>
          </a:p>
          <a:p>
            <a:pPr lvl="1"/>
            <a:r>
              <a:rPr lang="de-DE" dirty="0" smtClean="0"/>
              <a:t>Präfix (für Deutschland 979-0)</a:t>
            </a:r>
          </a:p>
          <a:p>
            <a:pPr lvl="1"/>
            <a:r>
              <a:rPr lang="de-DE" dirty="0" smtClean="0"/>
              <a:t>Ziffernblock für den Verlag</a:t>
            </a:r>
          </a:p>
          <a:p>
            <a:pPr lvl="1"/>
            <a:r>
              <a:rPr lang="de-DE" dirty="0" smtClean="0"/>
              <a:t>Ziffernblock für die verlagsinterne Nummer</a:t>
            </a:r>
          </a:p>
          <a:p>
            <a:pPr lvl="1"/>
            <a:r>
              <a:rPr lang="de-DE" dirty="0" smtClean="0"/>
              <a:t>Prüfziffer</a:t>
            </a:r>
          </a:p>
          <a:p>
            <a:r>
              <a:rPr lang="de-DE" dirty="0" smtClean="0"/>
              <a:t>Vor 2008 war die ISMN 10-stellig. Als Präfix  wurde nur „M“ verwendet, weitere Gliederung wie oben beschrieben</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39</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517674663"/>
              </p:ext>
            </p:extLst>
          </p:nvPr>
        </p:nvGraphicFramePr>
        <p:xfrm>
          <a:off x="683568" y="4632646"/>
          <a:ext cx="7416822" cy="1275106"/>
        </p:xfrm>
        <a:graphic>
          <a:graphicData uri="http://schemas.openxmlformats.org/drawingml/2006/table">
            <a:tbl>
              <a:tblPr firstRow="1" bandRow="1">
                <a:tableStyleId>{5C22544A-7EE6-4342-B048-85BDC9FD1C3A}</a:tableStyleId>
              </a:tblPr>
              <a:tblGrid>
                <a:gridCol w="997219"/>
                <a:gridCol w="997219"/>
                <a:gridCol w="2890458"/>
                <a:gridCol w="2531926"/>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541a</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2.15</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ISMN</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mn-lt"/>
                          <a:ea typeface="+mn-ea"/>
                          <a:cs typeface="+mn-cs"/>
                        </a:rPr>
                        <a:t>979-0-004-18372-4</a:t>
                      </a:r>
                      <a:endParaRPr lang="de-DE" sz="18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541a</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2.15</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ISMN</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mn-lt"/>
                          <a:ea typeface="+mn-ea"/>
                          <a:cs typeface="+mn-cs"/>
                        </a:rPr>
                        <a:t>M-004-17598-9</a:t>
                      </a:r>
                      <a:endParaRPr lang="de-DE" sz="1800" b="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Inhaltsübersicht</a:t>
            </a:r>
            <a:endParaRPr lang="de-DE" dirty="0"/>
          </a:p>
        </p:txBody>
      </p:sp>
      <p:sp>
        <p:nvSpPr>
          <p:cNvPr id="3" name="Textplatzhalter 2"/>
          <p:cNvSpPr>
            <a:spLocks noGrp="1"/>
          </p:cNvSpPr>
          <p:nvPr>
            <p:ph type="body" sz="quarter" idx="13"/>
          </p:nvPr>
        </p:nvSpPr>
        <p:spPr/>
        <p:txBody>
          <a:bodyPr wrap="square"/>
          <a:lstStyle/>
          <a:p>
            <a:r>
              <a:rPr lang="de-DE" dirty="0" smtClean="0"/>
              <a:t>Identifizierung der Manifestation (RDA 2.1 D-A-CH)</a:t>
            </a:r>
          </a:p>
          <a:p>
            <a:r>
              <a:rPr lang="de-DE" dirty="0" smtClean="0"/>
              <a:t>Titel (RDA 2.3)</a:t>
            </a:r>
          </a:p>
          <a:p>
            <a:r>
              <a:rPr lang="de-DE" dirty="0" smtClean="0"/>
              <a:t>Verantwortlichkeitsangabe (RDA 2.4)</a:t>
            </a:r>
          </a:p>
          <a:p>
            <a:r>
              <a:rPr lang="de-DE" dirty="0" smtClean="0"/>
              <a:t>Ausgabevermerk (RDA 2.5)</a:t>
            </a:r>
          </a:p>
          <a:p>
            <a:r>
              <a:rPr lang="de-DE" dirty="0" smtClean="0"/>
              <a:t>Veröffentlichungsangabe (RDA 2.8)</a:t>
            </a:r>
          </a:p>
          <a:p>
            <a:r>
              <a:rPr lang="de-DE" dirty="0" smtClean="0"/>
              <a:t>Vertriebsangabe (RDA 2.9)</a:t>
            </a:r>
          </a:p>
          <a:p>
            <a:r>
              <a:rPr lang="de-DE" dirty="0" smtClean="0"/>
              <a:t>Copyright-Datum (RDA 2.11)</a:t>
            </a:r>
          </a:p>
          <a:p>
            <a:r>
              <a:rPr lang="de-DE" dirty="0" smtClean="0"/>
              <a:t>Erscheinungsweise (RDA 2.13)</a:t>
            </a:r>
          </a:p>
          <a:p>
            <a:r>
              <a:rPr lang="de-DE" dirty="0" err="1" smtClean="0"/>
              <a:t>Identifikator</a:t>
            </a:r>
            <a:r>
              <a:rPr lang="de-DE" dirty="0" smtClean="0"/>
              <a:t> für die Manifestation (RDA 2.15)</a:t>
            </a:r>
          </a:p>
          <a:p>
            <a:r>
              <a:rPr lang="de-DE" dirty="0" smtClean="0"/>
              <a:t>Medien- und Datenträgertyp (RDA 3.2, 3.3)</a:t>
            </a:r>
          </a:p>
          <a:p>
            <a:r>
              <a:rPr lang="de-DE" dirty="0" smtClean="0"/>
              <a:t>Umfang von Noten (RDA 3.4.3)</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Identifikator</a:t>
            </a:r>
            <a:r>
              <a:rPr lang="de-DE" dirty="0" smtClean="0"/>
              <a:t> für die Manifestation (RDA 2.15)</a:t>
            </a:r>
            <a:endParaRPr lang="de-DE" dirty="0"/>
          </a:p>
        </p:txBody>
      </p:sp>
      <p:sp>
        <p:nvSpPr>
          <p:cNvPr id="3" name="Textplatzhalter 2"/>
          <p:cNvSpPr>
            <a:spLocks noGrp="1"/>
          </p:cNvSpPr>
          <p:nvPr>
            <p:ph type="body" sz="quarter" idx="13"/>
          </p:nvPr>
        </p:nvSpPr>
        <p:spPr/>
        <p:txBody>
          <a:bodyPr wrap="square"/>
          <a:lstStyle/>
          <a:p>
            <a:r>
              <a:rPr lang="de-DE" dirty="0" smtClean="0"/>
              <a:t>Musik-Bestellnummer</a:t>
            </a:r>
          </a:p>
          <a:p>
            <a:pPr lvl="1"/>
            <a:r>
              <a:rPr lang="de-DE" dirty="0" smtClean="0"/>
              <a:t>erscheint in der Regel nicht auf allen Seiten des Drucks</a:t>
            </a:r>
          </a:p>
          <a:p>
            <a:pPr lvl="1"/>
            <a:r>
              <a:rPr lang="de-DE" dirty="0" smtClean="0"/>
              <a:t>mehrere vorliegende Bestellnummern können alle einzeln aufgeführt werden</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40</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861465721"/>
              </p:ext>
            </p:extLst>
          </p:nvPr>
        </p:nvGraphicFramePr>
        <p:xfrm>
          <a:off x="755576" y="2564903"/>
          <a:ext cx="7488832" cy="2592288"/>
        </p:xfrm>
        <a:graphic>
          <a:graphicData uri="http://schemas.openxmlformats.org/drawingml/2006/table">
            <a:tbl>
              <a:tblPr firstRow="1" bandRow="1">
                <a:tableStyleId>{5C22544A-7EE6-4342-B048-85BDC9FD1C3A}</a:tableStyleId>
              </a:tblPr>
              <a:tblGrid>
                <a:gridCol w="1006901"/>
                <a:gridCol w="1006901"/>
                <a:gridCol w="2643119"/>
                <a:gridCol w="2831911"/>
              </a:tblGrid>
              <a:tr h="509958">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694110">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551a</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2.15.2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Musik-Bestellnummer</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i="0" dirty="0" smtClean="0">
                          <a:solidFill>
                            <a:srgbClr val="FF0000"/>
                          </a:solidFill>
                          <a:latin typeface="Verdana" pitchFamily="34" charset="0"/>
                          <a:ea typeface="Verdana" pitchFamily="34" charset="0"/>
                          <a:cs typeface="Verdana" pitchFamily="34" charset="0"/>
                        </a:rPr>
                        <a:t>$a </a:t>
                      </a:r>
                      <a:r>
                        <a:rPr lang="de-DE" sz="1800" i="0" kern="1200" dirty="0" smtClean="0">
                          <a:solidFill>
                            <a:schemeClr val="dk1"/>
                          </a:solidFill>
                          <a:latin typeface="Verdana" pitchFamily="34" charset="0"/>
                          <a:ea typeface="Verdana" pitchFamily="34" charset="0"/>
                          <a:cs typeface="Verdana" pitchFamily="34" charset="0"/>
                        </a:rPr>
                        <a:t>Carus-Verlag 40.536/11</a:t>
                      </a:r>
                      <a:endParaRPr lang="de-DE" sz="1800" b="0" i="0" dirty="0">
                        <a:latin typeface="Verdana" pitchFamily="34" charset="0"/>
                        <a:ea typeface="Verdana" pitchFamily="34" charset="0"/>
                        <a:cs typeface="Verdana" pitchFamily="34" charset="0"/>
                      </a:endParaRPr>
                    </a:p>
                  </a:txBody>
                  <a:tcPr anchor="ctr"/>
                </a:tc>
              </a:tr>
              <a:tr h="694110">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551a</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2.15.2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Musik-Bestellnummer</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i="0" dirty="0" smtClean="0">
                          <a:solidFill>
                            <a:srgbClr val="FF0000"/>
                          </a:solidFill>
                          <a:latin typeface="Verdana" pitchFamily="34" charset="0"/>
                          <a:ea typeface="Verdana" pitchFamily="34" charset="0"/>
                          <a:cs typeface="Verdana" pitchFamily="34" charset="0"/>
                        </a:rPr>
                        <a:t>$a </a:t>
                      </a:r>
                      <a:r>
                        <a:rPr lang="de-DE" sz="1800" i="0" kern="1200" dirty="0" smtClean="0">
                          <a:solidFill>
                            <a:schemeClr val="dk1"/>
                          </a:solidFill>
                          <a:latin typeface="Verdana" pitchFamily="34" charset="0"/>
                          <a:ea typeface="Verdana" pitchFamily="34" charset="0"/>
                          <a:cs typeface="Verdana" pitchFamily="34" charset="0"/>
                        </a:rPr>
                        <a:t>Carus-Verlag 40.536/12</a:t>
                      </a:r>
                      <a:endParaRPr lang="de-DE" sz="1800" b="0" i="0" dirty="0">
                        <a:latin typeface="Verdana" pitchFamily="34" charset="0"/>
                        <a:ea typeface="Verdana" pitchFamily="34" charset="0"/>
                        <a:cs typeface="Verdana" pitchFamily="34" charset="0"/>
                      </a:endParaRPr>
                    </a:p>
                  </a:txBody>
                  <a:tcPr anchor="ctr"/>
                </a:tc>
              </a:tr>
              <a:tr h="694110">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551a</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2.15.2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Musik-Bestellnummer</a:t>
                      </a:r>
                      <a:endParaRPr lang="de-DE" sz="1800" b="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800" b="0" i="0" dirty="0" smtClean="0">
                          <a:solidFill>
                            <a:srgbClr val="FF0000"/>
                          </a:solidFill>
                          <a:latin typeface="Verdana" pitchFamily="34" charset="0"/>
                          <a:ea typeface="Verdana" pitchFamily="34" charset="0"/>
                          <a:cs typeface="Verdana" pitchFamily="34" charset="0"/>
                        </a:rPr>
                        <a:t>$a </a:t>
                      </a:r>
                      <a:r>
                        <a:rPr lang="de-DE" sz="1800" i="0" kern="1200" dirty="0" smtClean="0">
                          <a:solidFill>
                            <a:schemeClr val="dk1"/>
                          </a:solidFill>
                          <a:latin typeface="Verdana" pitchFamily="34" charset="0"/>
                          <a:ea typeface="Verdana" pitchFamily="34" charset="0"/>
                          <a:cs typeface="Verdana" pitchFamily="34" charset="0"/>
                        </a:rPr>
                        <a:t>Carus-Verlag 40.536/13</a:t>
                      </a:r>
                      <a:endParaRPr lang="de-DE" sz="1800" b="0" i="0" dirty="0" smtClean="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Identifikator</a:t>
            </a:r>
            <a:r>
              <a:rPr lang="de-DE" dirty="0" smtClean="0"/>
              <a:t> für die Manifestation (RDA 2.15)</a:t>
            </a:r>
            <a:endParaRPr lang="de-DE" dirty="0"/>
          </a:p>
        </p:txBody>
      </p:sp>
      <p:sp>
        <p:nvSpPr>
          <p:cNvPr id="3" name="Textplatzhalter 2"/>
          <p:cNvSpPr>
            <a:spLocks noGrp="1"/>
          </p:cNvSpPr>
          <p:nvPr>
            <p:ph type="body" sz="quarter" idx="13"/>
          </p:nvPr>
        </p:nvSpPr>
        <p:spPr/>
        <p:txBody>
          <a:bodyPr wrap="square"/>
          <a:lstStyle/>
          <a:p>
            <a:r>
              <a:rPr lang="de-DE" dirty="0" smtClean="0"/>
              <a:t>Druckplattennummer</a:t>
            </a:r>
          </a:p>
          <a:p>
            <a:pPr lvl="1"/>
            <a:r>
              <a:rPr lang="de-DE" dirty="0" smtClean="0"/>
              <a:t>in der Regel am Fuß jeder Notenseite</a:t>
            </a:r>
          </a:p>
          <a:p>
            <a:pPr lvl="1"/>
            <a:r>
              <a:rPr lang="de-DE" dirty="0" smtClean="0"/>
              <a:t>Unterscheidung in „echte“ und „unechte“ Druckplattennummer</a:t>
            </a:r>
          </a:p>
          <a:p>
            <a:pPr lvl="1"/>
            <a:r>
              <a:rPr lang="de-DE" dirty="0" smtClean="0"/>
              <a:t>auf die „echte “ Plattennummer wird in einer Anmerkung hingewiesen (RDA 2.15.3.3 D-A-CH)</a:t>
            </a:r>
          </a:p>
          <a:p>
            <a:pPr lvl="1">
              <a:buNone/>
            </a:pP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41</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541952349"/>
              </p:ext>
            </p:extLst>
          </p:nvPr>
        </p:nvGraphicFramePr>
        <p:xfrm>
          <a:off x="755577" y="3717032"/>
          <a:ext cx="7416823" cy="1244626"/>
        </p:xfrm>
        <a:graphic>
          <a:graphicData uri="http://schemas.openxmlformats.org/drawingml/2006/table">
            <a:tbl>
              <a:tblPr firstRow="1" bandRow="1">
                <a:tableStyleId>{5C22544A-7EE6-4342-B048-85BDC9FD1C3A}</a:tableStyleId>
              </a:tblPr>
              <a:tblGrid>
                <a:gridCol w="1152127"/>
                <a:gridCol w="3339461"/>
                <a:gridCol w="2925235"/>
              </a:tblGrid>
              <a:tr h="242782">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2.15.3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Druckplattennummer</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chemeClr val="dk1"/>
                          </a:solidFill>
                          <a:latin typeface="+mn-lt"/>
                          <a:ea typeface="+mn-ea"/>
                          <a:cs typeface="+mn-cs"/>
                        </a:rPr>
                        <a:t>F.E.C.L. 1862</a:t>
                      </a:r>
                      <a:endParaRPr lang="de-DE" sz="16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2.17</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Anmerkung</a:t>
                      </a:r>
                      <a:r>
                        <a:rPr lang="de-DE" sz="1600" b="0" baseline="0" dirty="0" smtClean="0">
                          <a:latin typeface="Verdana" pitchFamily="34" charset="0"/>
                          <a:ea typeface="Verdana" pitchFamily="34" charset="0"/>
                          <a:cs typeface="Verdana" pitchFamily="34" charset="0"/>
                        </a:rPr>
                        <a:t> zur Manifestation</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Plattendruck</a:t>
                      </a:r>
                      <a:endParaRPr lang="de-DE" sz="1600" b="0" dirty="0">
                        <a:latin typeface="Verdana" pitchFamily="34" charset="0"/>
                        <a:ea typeface="Verdana" pitchFamily="34" charset="0"/>
                        <a:cs typeface="Verdana" pitchFamily="34" charset="0"/>
                      </a:endParaRPr>
                    </a:p>
                  </a:txBody>
                  <a:tcPr anchor="ct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81436315"/>
              </p:ext>
            </p:extLst>
          </p:nvPr>
        </p:nvGraphicFramePr>
        <p:xfrm>
          <a:off x="611560" y="3717032"/>
          <a:ext cx="7920881" cy="1318273"/>
        </p:xfrm>
        <a:graphic>
          <a:graphicData uri="http://schemas.openxmlformats.org/drawingml/2006/table">
            <a:tbl>
              <a:tblPr firstRow="1" bandRow="1">
                <a:tableStyleId>{5C22544A-7EE6-4342-B048-85BDC9FD1C3A}</a:tableStyleId>
              </a:tblPr>
              <a:tblGrid>
                <a:gridCol w="1064992"/>
                <a:gridCol w="1064992"/>
                <a:gridCol w="3086897"/>
                <a:gridCol w="2704000"/>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551b</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2.15.3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Druckplattennummer</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F.E.C.L. 1862</a:t>
                      </a:r>
                      <a:endParaRPr lang="de-DE" sz="18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501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2.17</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Anmerkung</a:t>
                      </a:r>
                      <a:r>
                        <a:rPr lang="de-DE" sz="1800" b="0" baseline="0" dirty="0" smtClean="0">
                          <a:latin typeface="Verdana" pitchFamily="34" charset="0"/>
                          <a:ea typeface="Verdana" pitchFamily="34" charset="0"/>
                          <a:cs typeface="Verdana" pitchFamily="34" charset="0"/>
                        </a:rPr>
                        <a:t> zur Manifestation</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dirty="0" smtClean="0">
                          <a:latin typeface="Verdana" pitchFamily="34" charset="0"/>
                          <a:ea typeface="Verdana" pitchFamily="34" charset="0"/>
                          <a:cs typeface="Verdana" pitchFamily="34" charset="0"/>
                        </a:rPr>
                        <a:t>Plattendruck</a:t>
                      </a:r>
                      <a:endParaRPr lang="de-DE" sz="1800" b="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Identifikator</a:t>
            </a:r>
            <a:r>
              <a:rPr lang="de-DE" dirty="0" smtClean="0"/>
              <a:t> für die Manifestation (RDA 2.15)</a:t>
            </a:r>
            <a:endParaRPr lang="de-DE" dirty="0"/>
          </a:p>
        </p:txBody>
      </p:sp>
      <p:sp>
        <p:nvSpPr>
          <p:cNvPr id="3" name="Textplatzhalter 2"/>
          <p:cNvSpPr>
            <a:spLocks noGrp="1"/>
          </p:cNvSpPr>
          <p:nvPr>
            <p:ph type="body" sz="quarter" idx="13"/>
          </p:nvPr>
        </p:nvSpPr>
        <p:spPr/>
        <p:txBody>
          <a:bodyPr wrap="square"/>
          <a:lstStyle/>
          <a:p>
            <a:r>
              <a:rPr lang="de-DE" dirty="0" smtClean="0"/>
              <a:t>Bestellnummer oder Zählung innerhalb der Reihe?</a:t>
            </a:r>
          </a:p>
          <a:p>
            <a:pPr>
              <a:buNone/>
            </a:pPr>
            <a:r>
              <a:rPr lang="de-DE" dirty="0" smtClean="0">
                <a:sym typeface="Wingdings" pitchFamily="2" charset="2"/>
              </a:rPr>
              <a:t>		</a:t>
            </a:r>
            <a:r>
              <a:rPr lang="de-DE" dirty="0" smtClean="0"/>
              <a:t>Reihe liegt nur dann vor, wenn sich die zur Zählung gehörende sachliche Benennung nur auf einen Teil des Verlagsprogramms bezieht.</a:t>
            </a:r>
          </a:p>
          <a:p>
            <a:pPr lvl="1"/>
            <a:endParaRPr lang="de-DE" dirty="0" smtClean="0"/>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42</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1571164750"/>
              </p:ext>
            </p:extLst>
          </p:nvPr>
        </p:nvGraphicFramePr>
        <p:xfrm>
          <a:off x="1043608" y="2636912"/>
          <a:ext cx="5832648" cy="1478280"/>
        </p:xfrm>
        <a:graphic>
          <a:graphicData uri="http://schemas.openxmlformats.org/drawingml/2006/table">
            <a:tbl>
              <a:tblPr firstRow="1" bandRow="1">
                <a:tableStyleId>{5C22544A-7EE6-4342-B048-85BDC9FD1C3A}</a:tableStyleId>
              </a:tblPr>
              <a:tblGrid>
                <a:gridCol w="5832648"/>
              </a:tblGrid>
              <a:tr h="139040">
                <a:tc>
                  <a:txBody>
                    <a:bodyPr/>
                    <a:lstStyle/>
                    <a:p>
                      <a:r>
                        <a:rPr lang="de-DE" sz="1800" dirty="0" smtClean="0">
                          <a:latin typeface="Verdana" pitchFamily="34" charset="0"/>
                          <a:ea typeface="Verdana" pitchFamily="34" charset="0"/>
                          <a:cs typeface="Verdana" pitchFamily="34" charset="0"/>
                        </a:rPr>
                        <a:t>Monografische Reihen</a:t>
                      </a:r>
                      <a:endParaRPr lang="de-DE" sz="1800" dirty="0">
                        <a:latin typeface="Verdana" pitchFamily="34" charset="0"/>
                        <a:ea typeface="Verdana" pitchFamily="34" charset="0"/>
                        <a:cs typeface="Verdana" pitchFamily="34" charset="0"/>
                      </a:endParaRPr>
                    </a:p>
                  </a:txBody>
                  <a:tcPr/>
                </a:tc>
              </a:tr>
              <a:tr h="370840">
                <a:tc>
                  <a:txBody>
                    <a:bodyPr/>
                    <a:lstStyle/>
                    <a:p>
                      <a:r>
                        <a:rPr lang="de-DE" sz="1800" dirty="0" smtClean="0">
                          <a:latin typeface="Verdana" pitchFamily="34" charset="0"/>
                          <a:ea typeface="Verdana" pitchFamily="34" charset="0"/>
                          <a:cs typeface="Verdana" pitchFamily="34" charset="0"/>
                        </a:rPr>
                        <a:t>Bärenreiter-Taschenpartituren</a:t>
                      </a:r>
                      <a:endParaRPr lang="de-DE" sz="1800" dirty="0">
                        <a:latin typeface="Verdana" pitchFamily="34" charset="0"/>
                        <a:ea typeface="Verdana" pitchFamily="34" charset="0"/>
                        <a:cs typeface="Verdana" pitchFamily="34" charset="0"/>
                      </a:endParaRPr>
                    </a:p>
                  </a:txBody>
                  <a:tcPr/>
                </a:tc>
              </a:tr>
              <a:tr h="370840">
                <a:tc>
                  <a:txBody>
                    <a:bodyPr/>
                    <a:lstStyle/>
                    <a:p>
                      <a:r>
                        <a:rPr lang="de-DE" sz="1800" kern="1200" dirty="0" smtClean="0">
                          <a:solidFill>
                            <a:schemeClr val="tx1"/>
                          </a:solidFill>
                          <a:latin typeface="Verdana" pitchFamily="34" charset="0"/>
                          <a:ea typeface="Verdana" pitchFamily="34" charset="0"/>
                          <a:cs typeface="Verdana" pitchFamily="34" charset="0"/>
                        </a:rPr>
                        <a:t>Breitkopf &amp; Härtels Orchesterbibliothek</a:t>
                      </a:r>
                      <a:endParaRPr lang="de-DE" sz="1800" dirty="0">
                        <a:latin typeface="Verdana" pitchFamily="34" charset="0"/>
                        <a:ea typeface="Verdana" pitchFamily="34" charset="0"/>
                        <a:cs typeface="Verdana" pitchFamily="34" charset="0"/>
                      </a:endParaRPr>
                    </a:p>
                  </a:txBody>
                  <a:tcPr/>
                </a:tc>
              </a:tr>
              <a:tr h="370840">
                <a:tc>
                  <a:txBody>
                    <a:bodyPr/>
                    <a:lstStyle/>
                    <a:p>
                      <a:r>
                        <a:rPr lang="de-DE" sz="1800" kern="1200" dirty="0" err="1" smtClean="0">
                          <a:solidFill>
                            <a:schemeClr val="tx1"/>
                          </a:solidFill>
                          <a:latin typeface="Verdana" pitchFamily="34" charset="0"/>
                          <a:ea typeface="Verdana" pitchFamily="34" charset="0"/>
                          <a:cs typeface="Verdana" pitchFamily="34" charset="0"/>
                        </a:rPr>
                        <a:t>Hortus</a:t>
                      </a:r>
                      <a:r>
                        <a:rPr lang="de-DE" sz="1800" kern="1200" dirty="0" smtClean="0">
                          <a:solidFill>
                            <a:schemeClr val="tx1"/>
                          </a:solidFill>
                          <a:latin typeface="Verdana" pitchFamily="34" charset="0"/>
                          <a:ea typeface="Verdana" pitchFamily="34" charset="0"/>
                          <a:cs typeface="Verdana" pitchFamily="34" charset="0"/>
                        </a:rPr>
                        <a:t> </a:t>
                      </a:r>
                      <a:r>
                        <a:rPr lang="de-DE" sz="1800" kern="1200" dirty="0" err="1" smtClean="0">
                          <a:solidFill>
                            <a:schemeClr val="tx1"/>
                          </a:solidFill>
                          <a:latin typeface="Verdana" pitchFamily="34" charset="0"/>
                          <a:ea typeface="Verdana" pitchFamily="34" charset="0"/>
                          <a:cs typeface="Verdana" pitchFamily="34" charset="0"/>
                        </a:rPr>
                        <a:t>musicus</a:t>
                      </a:r>
                      <a:endParaRPr lang="de-DE" sz="1800" dirty="0">
                        <a:latin typeface="Verdana" pitchFamily="34" charset="0"/>
                        <a:ea typeface="Verdana" pitchFamily="34" charset="0"/>
                        <a:cs typeface="Verdana" pitchFamily="34" charset="0"/>
                      </a:endParaRPr>
                    </a:p>
                  </a:txBody>
                  <a:tcPr/>
                </a:tc>
              </a:tr>
            </a:tbl>
          </a:graphicData>
        </a:graphic>
      </p:graphicFrame>
      <p:graphicFrame>
        <p:nvGraphicFramePr>
          <p:cNvPr id="8" name="Tabelle 7"/>
          <p:cNvGraphicFramePr>
            <a:graphicFrameLocks noGrp="1"/>
          </p:cNvGraphicFramePr>
          <p:nvPr/>
        </p:nvGraphicFramePr>
        <p:xfrm>
          <a:off x="1043608" y="4615016"/>
          <a:ext cx="3816424" cy="1478280"/>
        </p:xfrm>
        <a:graphic>
          <a:graphicData uri="http://schemas.openxmlformats.org/drawingml/2006/table">
            <a:tbl>
              <a:tblPr firstRow="1" bandRow="1">
                <a:tableStyleId>{5C22544A-7EE6-4342-B048-85BDC9FD1C3A}</a:tableStyleId>
              </a:tblPr>
              <a:tblGrid>
                <a:gridCol w="3816424"/>
              </a:tblGrid>
              <a:tr h="139040">
                <a:tc>
                  <a:txBody>
                    <a:bodyPr/>
                    <a:lstStyle/>
                    <a:p>
                      <a:r>
                        <a:rPr lang="de-DE" sz="1800" dirty="0" smtClean="0">
                          <a:latin typeface="Verdana" pitchFamily="34" charset="0"/>
                          <a:ea typeface="Verdana" pitchFamily="34" charset="0"/>
                          <a:cs typeface="Verdana" pitchFamily="34" charset="0"/>
                        </a:rPr>
                        <a:t>Bestellnummern</a:t>
                      </a:r>
                      <a:endParaRPr lang="de-DE" sz="1800" dirty="0">
                        <a:latin typeface="Verdana" pitchFamily="34" charset="0"/>
                        <a:ea typeface="Verdana" pitchFamily="34" charset="0"/>
                        <a:cs typeface="Verdana" pitchFamily="34" charset="0"/>
                      </a:endParaRPr>
                    </a:p>
                  </a:txBody>
                  <a:tcPr/>
                </a:tc>
              </a:tr>
              <a:tr h="370840">
                <a:tc>
                  <a:txBody>
                    <a:bodyPr/>
                    <a:lstStyle/>
                    <a:p>
                      <a:r>
                        <a:rPr lang="de-DE" sz="1800" dirty="0" smtClean="0">
                          <a:latin typeface="Verdana" pitchFamily="34" charset="0"/>
                          <a:ea typeface="Verdana" pitchFamily="34" charset="0"/>
                          <a:cs typeface="Verdana" pitchFamily="34" charset="0"/>
                        </a:rPr>
                        <a:t>Edition Peters</a:t>
                      </a:r>
                      <a:endParaRPr lang="de-DE" sz="1800" dirty="0">
                        <a:latin typeface="Verdana" pitchFamily="34" charset="0"/>
                        <a:ea typeface="Verdana" pitchFamily="34" charset="0"/>
                        <a:cs typeface="Verdana" pitchFamily="34" charset="0"/>
                      </a:endParaRPr>
                    </a:p>
                  </a:txBody>
                  <a:tcPr/>
                </a:tc>
              </a:tr>
              <a:tr h="370840">
                <a:tc>
                  <a:txBody>
                    <a:bodyPr/>
                    <a:lstStyle/>
                    <a:p>
                      <a:r>
                        <a:rPr lang="de-DE" sz="1800" kern="1200" dirty="0" smtClean="0">
                          <a:solidFill>
                            <a:schemeClr val="tx1"/>
                          </a:solidFill>
                          <a:latin typeface="Verdana" pitchFamily="34" charset="0"/>
                          <a:ea typeface="Verdana" pitchFamily="34" charset="0"/>
                          <a:cs typeface="Verdana" pitchFamily="34" charset="0"/>
                        </a:rPr>
                        <a:t>Bärenreiter-Ausgabe</a:t>
                      </a:r>
                      <a:endParaRPr lang="de-DE" sz="1800" dirty="0">
                        <a:latin typeface="Verdana" pitchFamily="34" charset="0"/>
                        <a:ea typeface="Verdana" pitchFamily="34" charset="0"/>
                        <a:cs typeface="Verdana" pitchFamily="34" charset="0"/>
                      </a:endParaRPr>
                    </a:p>
                  </a:txBody>
                  <a:tcPr/>
                </a:tc>
              </a:tr>
              <a:tr h="370840">
                <a:tc>
                  <a:txBody>
                    <a:bodyPr/>
                    <a:lstStyle/>
                    <a:p>
                      <a:r>
                        <a:rPr lang="de-DE" sz="1800" kern="1200" dirty="0" err="1" smtClean="0">
                          <a:solidFill>
                            <a:schemeClr val="tx1"/>
                          </a:solidFill>
                          <a:latin typeface="Verdana" pitchFamily="34" charset="0"/>
                          <a:ea typeface="Verdana" pitchFamily="34" charset="0"/>
                          <a:cs typeface="Verdana" pitchFamily="34" charset="0"/>
                        </a:rPr>
                        <a:t>Collection</a:t>
                      </a:r>
                      <a:r>
                        <a:rPr lang="de-DE" sz="1800" kern="1200" dirty="0" smtClean="0">
                          <a:solidFill>
                            <a:schemeClr val="tx1"/>
                          </a:solidFill>
                          <a:latin typeface="Verdana" pitchFamily="34" charset="0"/>
                          <a:ea typeface="Verdana" pitchFamily="34" charset="0"/>
                          <a:cs typeface="Verdana" pitchFamily="34" charset="0"/>
                        </a:rPr>
                        <a:t> </a:t>
                      </a:r>
                      <a:r>
                        <a:rPr lang="de-DE" sz="1800" kern="1200" dirty="0" err="1" smtClean="0">
                          <a:solidFill>
                            <a:schemeClr val="tx1"/>
                          </a:solidFill>
                          <a:latin typeface="Verdana" pitchFamily="34" charset="0"/>
                          <a:ea typeface="Verdana" pitchFamily="34" charset="0"/>
                          <a:cs typeface="Verdana" pitchFamily="34" charset="0"/>
                        </a:rPr>
                        <a:t>Litolff</a:t>
                      </a:r>
                      <a:endParaRPr lang="de-DE" sz="1800" dirty="0">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Medien-und Datenträgertyp (RDA  3.2, 3.3)</a:t>
            </a:r>
            <a:endParaRPr lang="de-DE" dirty="0"/>
          </a:p>
        </p:txBody>
      </p:sp>
      <p:sp>
        <p:nvSpPr>
          <p:cNvPr id="3" name="Textplatzhalter 2"/>
          <p:cNvSpPr>
            <a:spLocks noGrp="1"/>
          </p:cNvSpPr>
          <p:nvPr>
            <p:ph type="body" sz="quarter" idx="13"/>
          </p:nvPr>
        </p:nvSpPr>
        <p:spPr/>
        <p:txBody>
          <a:bodyPr wrap="square"/>
          <a:lstStyle/>
          <a:p>
            <a:r>
              <a:rPr lang="de-DE" dirty="0" smtClean="0"/>
              <a:t>Standardelemente</a:t>
            </a:r>
          </a:p>
          <a:p>
            <a:endParaRPr lang="de-DE" dirty="0" smtClean="0"/>
          </a:p>
          <a:p>
            <a:r>
              <a:rPr lang="de-DE" dirty="0" smtClean="0"/>
              <a:t>Grundregeln für die Vergabe von Medien- und Datenträgertyp (</a:t>
            </a:r>
            <a:r>
              <a:rPr lang="de-DE" dirty="0" smtClean="0">
                <a:sym typeface="Wingdings" pitchFamily="2" charset="2"/>
              </a:rPr>
              <a:t> </a:t>
            </a:r>
            <a:r>
              <a:rPr lang="de-DE" dirty="0" smtClean="0"/>
              <a:t>Modul 2.04)</a:t>
            </a:r>
          </a:p>
          <a:p>
            <a:endParaRPr lang="de-DE" dirty="0" smtClean="0"/>
          </a:p>
          <a:p>
            <a:r>
              <a:rPr lang="de-DE" dirty="0" smtClean="0"/>
              <a:t>Medientyp</a:t>
            </a:r>
          </a:p>
          <a:p>
            <a:pPr lvl="1"/>
            <a:r>
              <a:rPr lang="de-DE" dirty="0" smtClean="0"/>
              <a:t>ohne Hilfsmittel zu benutzen</a:t>
            </a:r>
          </a:p>
          <a:p>
            <a:endParaRPr lang="de-DE" dirty="0" smtClean="0"/>
          </a:p>
          <a:p>
            <a:r>
              <a:rPr lang="de-DE" dirty="0" smtClean="0"/>
              <a:t>Datenträgertyp</a:t>
            </a:r>
          </a:p>
          <a:p>
            <a:pPr lvl="1"/>
            <a:r>
              <a:rPr lang="de-DE" dirty="0" smtClean="0"/>
              <a:t>Band</a:t>
            </a:r>
          </a:p>
          <a:p>
            <a:pPr lvl="1"/>
            <a:r>
              <a:rPr lang="de-DE" dirty="0" smtClean="0"/>
              <a:t>Blatt</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43</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Medien-und Datenträgertyp (RDA  3.2, 3.3)</a:t>
            </a:r>
            <a:endParaRPr lang="de-DE" dirty="0"/>
          </a:p>
        </p:txBody>
      </p:sp>
      <p:sp>
        <p:nvSpPr>
          <p:cNvPr id="3" name="Textplatzhalter 2"/>
          <p:cNvSpPr>
            <a:spLocks noGrp="1"/>
          </p:cNvSpPr>
          <p:nvPr>
            <p:ph type="body" sz="quarter" idx="13"/>
          </p:nvPr>
        </p:nvSpPr>
        <p:spPr/>
        <p:txBody>
          <a:bodyPr wrap="square"/>
          <a:lstStyle/>
          <a:p>
            <a:pPr marL="0" lvl="0" indent="0">
              <a:buNone/>
            </a:pPr>
            <a:r>
              <a:rPr lang="de-DE" dirty="0"/>
              <a:t>Definition nach RDA 3.3.1.3 D-A-CH:</a:t>
            </a:r>
          </a:p>
          <a:p>
            <a:pPr lvl="0"/>
            <a:endParaRPr lang="de-DE" dirty="0"/>
          </a:p>
          <a:p>
            <a:pPr lvl="0"/>
            <a:r>
              <a:rPr lang="de-DE" dirty="0"/>
              <a:t>Datenträgertyp „Blatt”: </a:t>
            </a:r>
          </a:p>
          <a:p>
            <a:pPr lvl="1"/>
            <a:r>
              <a:rPr lang="de-DE" dirty="0"/>
              <a:t>Einzelblatt oder mehrere Blätter, die weder „zusammengehalten“ noch zusammengebunden sind, um eine einzelne Einheit zu bilden</a:t>
            </a:r>
          </a:p>
          <a:p>
            <a:pPr lvl="1"/>
            <a:r>
              <a:rPr lang="de-DE" dirty="0"/>
              <a:t>Einzelblatt/Blätter kann/können auch doppelseitig bedruckt oder gefaltet vorliegen</a:t>
            </a:r>
          </a:p>
          <a:p>
            <a:pPr lvl="1"/>
            <a:endParaRPr lang="de-DE" dirty="0"/>
          </a:p>
          <a:p>
            <a:r>
              <a:rPr lang="de-DE" dirty="0"/>
              <a:t>Datenträgertyp „Band”:</a:t>
            </a:r>
          </a:p>
          <a:p>
            <a:pPr lvl="1"/>
            <a:r>
              <a:rPr lang="de-DE" dirty="0"/>
              <a:t>Blätter, die so „zusammengehalten“ sind, dass bestimmte Reihenfolge vorgegeben wird</a:t>
            </a:r>
          </a:p>
          <a:p>
            <a:pPr lvl="1"/>
            <a:r>
              <a:rPr lang="de-DE" dirty="0"/>
              <a:t>Reihenfolge mehrerer Blätter auch durch vorhandene Paginierung</a:t>
            </a:r>
          </a:p>
          <a:p>
            <a:pPr marL="457200" lvl="1" indent="0">
              <a:buNone/>
            </a:pP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44</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Medien-und Datenträgertyp (RDA  3.2, 3.3)</a:t>
            </a:r>
            <a:endParaRPr lang="de-DE" dirty="0"/>
          </a:p>
        </p:txBody>
      </p:sp>
      <p:sp>
        <p:nvSpPr>
          <p:cNvPr id="3" name="Textplatzhalter 2"/>
          <p:cNvSpPr>
            <a:spLocks noGrp="1"/>
          </p:cNvSpPr>
          <p:nvPr>
            <p:ph type="body" sz="quarter" idx="13"/>
          </p:nvPr>
        </p:nvSpPr>
        <p:spPr/>
        <p:txBody>
          <a:bodyPr wrap="square"/>
          <a:lstStyle/>
          <a:p>
            <a:pPr marL="0" lvl="0" indent="0">
              <a:spcAft>
                <a:spcPts val="600"/>
              </a:spcAft>
              <a:buNone/>
            </a:pPr>
            <a:r>
              <a:rPr lang="de-DE" dirty="0" smtClean="0"/>
              <a:t>Zwei Beispiele für Datenträgertyp bei Musikdrucken:</a:t>
            </a:r>
          </a:p>
          <a:p>
            <a:r>
              <a:rPr lang="de-DE" dirty="0" smtClean="0"/>
              <a:t>Vorlage: Partitur mit Einlagestimme</a:t>
            </a:r>
            <a:br>
              <a:rPr lang="de-DE" dirty="0" smtClean="0"/>
            </a:br>
            <a:r>
              <a:rPr lang="de-DE" sz="2000" dirty="0" smtClean="0"/>
              <a:t>(Partitur besteht aus mehreren gehefteten Blättern, Einlagestimme ist ein doppelseitig bedrucktes </a:t>
            </a:r>
            <a:r>
              <a:rPr lang="de-DE" sz="2000" dirty="0"/>
              <a:t>B</a:t>
            </a:r>
            <a:r>
              <a:rPr lang="de-DE" sz="2000" dirty="0" smtClean="0"/>
              <a:t>latt)</a:t>
            </a:r>
          </a:p>
          <a:p>
            <a:pPr marL="0" indent="0">
              <a:buNone/>
            </a:pPr>
            <a:endParaRPr lang="de-DE" dirty="0"/>
          </a:p>
          <a:p>
            <a:pPr marL="0" indent="0">
              <a:buNone/>
            </a:pPr>
            <a:endParaRPr lang="de-DE" dirty="0" smtClean="0"/>
          </a:p>
          <a:p>
            <a:endParaRPr lang="de-DE" dirty="0" smtClean="0"/>
          </a:p>
          <a:p>
            <a:endParaRPr lang="de-DE" dirty="0" smtClean="0"/>
          </a:p>
          <a:p>
            <a:r>
              <a:rPr lang="de-DE" dirty="0" smtClean="0"/>
              <a:t> Vorlage: Partitur aus losen Blättern in Mappe</a:t>
            </a:r>
            <a:br>
              <a:rPr lang="de-DE" dirty="0" smtClean="0"/>
            </a:br>
            <a:r>
              <a:rPr lang="de-DE" sz="2000" dirty="0" smtClean="0"/>
              <a:t>(Blätter sind paginiert und ein- oder beidseitig bedruckt)</a:t>
            </a:r>
            <a:endParaRPr lang="de-DE" sz="2000"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45</a:t>
            </a:fld>
            <a:endParaRPr lang="de-DE"/>
          </a:p>
        </p:txBody>
      </p:sp>
      <p:graphicFrame>
        <p:nvGraphicFramePr>
          <p:cNvPr id="8" name="Tabelle 7"/>
          <p:cNvGraphicFramePr>
            <a:graphicFrameLocks noGrp="1"/>
          </p:cNvGraphicFramePr>
          <p:nvPr>
            <p:extLst>
              <p:ext uri="{D42A27DB-BD31-4B8C-83A1-F6EECF244321}">
                <p14:modId xmlns:p14="http://schemas.microsoft.com/office/powerpoint/2010/main" val="3430803079"/>
              </p:ext>
            </p:extLst>
          </p:nvPr>
        </p:nvGraphicFramePr>
        <p:xfrm>
          <a:off x="611559" y="2619566"/>
          <a:ext cx="7272809" cy="1313490"/>
        </p:xfrm>
        <a:graphic>
          <a:graphicData uri="http://schemas.openxmlformats.org/drawingml/2006/table">
            <a:tbl>
              <a:tblPr firstRow="1" bandRow="1">
                <a:tableStyleId>{5C22544A-7EE6-4342-B048-85BDC9FD1C3A}</a:tableStyleId>
              </a:tblPr>
              <a:tblGrid>
                <a:gridCol w="1224137"/>
                <a:gridCol w="864096"/>
                <a:gridCol w="2855016"/>
                <a:gridCol w="2329560"/>
              </a:tblGrid>
              <a:tr h="473865">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73865">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062b</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Datenträgertyp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348415">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062b</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3.3.</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Datenträgertyp</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Blatt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593166719"/>
              </p:ext>
            </p:extLst>
          </p:nvPr>
        </p:nvGraphicFramePr>
        <p:xfrm>
          <a:off x="611560" y="5157192"/>
          <a:ext cx="7272809" cy="771188"/>
        </p:xfrm>
        <a:graphic>
          <a:graphicData uri="http://schemas.openxmlformats.org/drawingml/2006/table">
            <a:tbl>
              <a:tblPr firstRow="1" bandRow="1">
                <a:tableStyleId>{5C22544A-7EE6-4342-B048-85BDC9FD1C3A}</a:tableStyleId>
              </a:tblPr>
              <a:tblGrid>
                <a:gridCol w="1224136"/>
                <a:gridCol w="936104"/>
                <a:gridCol w="2808312"/>
                <a:gridCol w="2304257"/>
              </a:tblGrid>
              <a:tr h="314653">
                <a:tc>
                  <a:txBody>
                    <a:bodyPr/>
                    <a:lstStyle/>
                    <a:p>
                      <a:pPr marL="0" algn="l" defTabSz="914400" rtl="0" eaLnBrk="1" latinLnBrk="0" hangingPunct="1"/>
                      <a:r>
                        <a:rPr lang="de-DE" sz="1800" b="1" kern="1200" dirty="0" err="1" smtClean="0">
                          <a:solidFill>
                            <a:schemeClr val="lt1"/>
                          </a:solidFill>
                          <a:latin typeface="Verdana" panose="020B0604030504040204" pitchFamily="34" charset="0"/>
                          <a:ea typeface="Verdana" panose="020B0604030504040204" pitchFamily="34" charset="0"/>
                          <a:cs typeface="Verdana" panose="020B0604030504040204" pitchFamily="34" charset="0"/>
                        </a:rPr>
                        <a:t>Aleph</a:t>
                      </a:r>
                      <a:endParaRPr lang="de-DE" sz="1800" b="1" kern="1200" dirty="0">
                        <a:solidFill>
                          <a:schemeClr val="lt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algn="l" defTabSz="914400" rtl="0" eaLnBrk="1" latinLnBrk="0" hangingPunct="1"/>
                      <a:r>
                        <a:rPr lang="de-DE" sz="1800" b="1" kern="1200" dirty="0" smtClean="0">
                          <a:solidFill>
                            <a:schemeClr val="lt1"/>
                          </a:solidFill>
                          <a:latin typeface="Verdana" panose="020B0604030504040204" pitchFamily="34" charset="0"/>
                          <a:ea typeface="Verdana" panose="020B0604030504040204" pitchFamily="34" charset="0"/>
                          <a:cs typeface="Verdana" panose="020B0604030504040204" pitchFamily="34" charset="0"/>
                        </a:rPr>
                        <a:t>RDA</a:t>
                      </a:r>
                      <a:endParaRPr lang="de-DE" sz="1800" b="1" kern="1200" dirty="0">
                        <a:solidFill>
                          <a:schemeClr val="lt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algn="l" defTabSz="914400" rtl="0" eaLnBrk="1" latinLnBrk="0" hangingPunct="1"/>
                      <a:r>
                        <a:rPr lang="de-DE" sz="1800" b="1" kern="1200" dirty="0" smtClean="0">
                          <a:solidFill>
                            <a:schemeClr val="lt1"/>
                          </a:solidFill>
                          <a:latin typeface="Verdana" panose="020B0604030504040204" pitchFamily="34" charset="0"/>
                          <a:ea typeface="Verdana" panose="020B0604030504040204" pitchFamily="34" charset="0"/>
                          <a:cs typeface="Verdana" panose="020B0604030504040204" pitchFamily="34" charset="0"/>
                        </a:rPr>
                        <a:t>Element</a:t>
                      </a:r>
                      <a:endParaRPr lang="de-DE" sz="1800" b="1" kern="1200" dirty="0">
                        <a:solidFill>
                          <a:schemeClr val="lt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algn="l" defTabSz="914400" rtl="0" eaLnBrk="1" latinLnBrk="0" hangingPunct="1"/>
                      <a:r>
                        <a:rPr lang="de-DE" sz="1800" b="1" kern="1200" dirty="0" smtClean="0">
                          <a:solidFill>
                            <a:schemeClr val="lt1"/>
                          </a:solidFill>
                          <a:latin typeface="Verdana" panose="020B0604030504040204" pitchFamily="34" charset="0"/>
                          <a:ea typeface="Verdana" panose="020B0604030504040204" pitchFamily="34" charset="0"/>
                          <a:cs typeface="Verdana" panose="020B0604030504040204" pitchFamily="34" charset="0"/>
                        </a:rPr>
                        <a:t>Erfassung</a:t>
                      </a:r>
                      <a:endParaRPr lang="de-DE" sz="1800" b="1" kern="1200" dirty="0">
                        <a:solidFill>
                          <a:schemeClr val="lt1"/>
                        </a:solidFill>
                        <a:latin typeface="Verdana" panose="020B0604030504040204" pitchFamily="34" charset="0"/>
                        <a:ea typeface="Verdana" panose="020B0604030504040204" pitchFamily="34" charset="0"/>
                        <a:cs typeface="Verdana" panose="020B0604030504040204" pitchFamily="34" charset="0"/>
                      </a:endParaRPr>
                    </a:p>
                  </a:txBody>
                  <a:tcPr/>
                </a:tc>
              </a:tr>
              <a:tr h="405428">
                <a:tc>
                  <a:txBody>
                    <a:bodyPr/>
                    <a:lstStyle/>
                    <a:p>
                      <a:pPr marL="0" algn="l" defTabSz="914400" rtl="0" eaLnBrk="1" latinLnBrk="0" hangingPunct="1"/>
                      <a:r>
                        <a:rPr lang="de-DE" sz="1800" b="1"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062b</a:t>
                      </a:r>
                      <a:endParaRPr lang="de-DE" sz="1800" b="1"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algn="l" defTabSz="914400" rtl="0" eaLnBrk="1" latinLnBrk="0" hangingPunct="1"/>
                      <a:r>
                        <a:rPr lang="de-DE" sz="1800" b="1"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3.3</a:t>
                      </a:r>
                      <a:endParaRPr lang="de-DE" sz="1800" b="1"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algn="l" defTabSz="914400" rtl="0" eaLnBrk="1" latinLnBrk="0" hangingPunct="1"/>
                      <a:r>
                        <a:rPr lang="de-DE" sz="1800" b="1"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Datenträgertyp</a:t>
                      </a:r>
                      <a:endParaRPr lang="de-DE" sz="1800" b="1"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algn="l" defTabSz="914400" rtl="0" eaLnBrk="1" latinLnBrk="0" hangingPunct="1"/>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Band</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35356064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Medien-und Datenträgertyp (RDA  3.2, 3.3)</a:t>
            </a:r>
            <a:endParaRPr lang="de-DE" dirty="0"/>
          </a:p>
        </p:txBody>
      </p:sp>
      <p:sp>
        <p:nvSpPr>
          <p:cNvPr id="3" name="Textplatzhalter 2"/>
          <p:cNvSpPr>
            <a:spLocks noGrp="1"/>
          </p:cNvSpPr>
          <p:nvPr>
            <p:ph type="body" sz="quarter" idx="13"/>
          </p:nvPr>
        </p:nvSpPr>
        <p:spPr/>
        <p:txBody>
          <a:bodyPr wrap="square"/>
          <a:lstStyle/>
          <a:p>
            <a:r>
              <a:rPr lang="de-DE" dirty="0" smtClean="0"/>
              <a:t>Medientyp</a:t>
            </a:r>
          </a:p>
          <a:p>
            <a:pPr lvl="1"/>
            <a:r>
              <a:rPr lang="de-DE" dirty="0" smtClean="0"/>
              <a:t>Computermedien</a:t>
            </a:r>
          </a:p>
          <a:p>
            <a:r>
              <a:rPr lang="de-DE" dirty="0" smtClean="0"/>
              <a:t>Datenträgertyp</a:t>
            </a:r>
          </a:p>
          <a:p>
            <a:pPr lvl="1"/>
            <a:r>
              <a:rPr lang="de-DE" dirty="0" smtClean="0"/>
              <a:t>Computerdisk</a:t>
            </a:r>
          </a:p>
          <a:p>
            <a:pPr lvl="1"/>
            <a:r>
              <a:rPr lang="de-DE" dirty="0" smtClean="0"/>
              <a:t>Online-Ressource</a:t>
            </a:r>
          </a:p>
          <a:p>
            <a:pPr lvl="1"/>
            <a:endParaRPr lang="de-DE" dirty="0" smtClean="0"/>
          </a:p>
          <a:p>
            <a:pPr lvl="1"/>
            <a:endParaRPr lang="de-DE" dirty="0" smtClean="0"/>
          </a:p>
          <a:p>
            <a:r>
              <a:rPr lang="de-DE" dirty="0" smtClean="0"/>
              <a:t>Medientyp</a:t>
            </a:r>
          </a:p>
          <a:p>
            <a:pPr lvl="1"/>
            <a:r>
              <a:rPr lang="de-DE" dirty="0" smtClean="0"/>
              <a:t>Mikroform</a:t>
            </a:r>
          </a:p>
          <a:p>
            <a:r>
              <a:rPr lang="de-DE" dirty="0" smtClean="0"/>
              <a:t>Datenträgertyp</a:t>
            </a:r>
          </a:p>
          <a:p>
            <a:pPr lvl="1"/>
            <a:r>
              <a:rPr lang="de-DE" dirty="0" smtClean="0"/>
              <a:t>Mikrofiche</a:t>
            </a:r>
          </a:p>
          <a:p>
            <a:pPr lvl="1"/>
            <a:r>
              <a:rPr lang="de-DE" dirty="0" smtClean="0"/>
              <a:t>Mikrofilmrolle</a:t>
            </a:r>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46</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Umfang von Noten (RDA 3.4.3)</a:t>
            </a:r>
            <a:endParaRPr lang="de-DE" dirty="0"/>
          </a:p>
        </p:txBody>
      </p:sp>
      <p:sp>
        <p:nvSpPr>
          <p:cNvPr id="3" name="Textplatzhalter 2"/>
          <p:cNvSpPr>
            <a:spLocks noGrp="1"/>
          </p:cNvSpPr>
          <p:nvPr>
            <p:ph type="body" sz="quarter" idx="13"/>
          </p:nvPr>
        </p:nvSpPr>
        <p:spPr/>
        <p:txBody>
          <a:bodyPr wrap="square"/>
          <a:lstStyle/>
          <a:p>
            <a:r>
              <a:rPr lang="de-DE" dirty="0" smtClean="0"/>
              <a:t>Standardelement</a:t>
            </a:r>
            <a:endParaRPr lang="de-DE" dirty="0"/>
          </a:p>
          <a:p>
            <a:r>
              <a:rPr lang="de-DE" dirty="0" smtClean="0"/>
              <a:t>Der Umfang von gedruckten Noten setzt sich zusammen aus:</a:t>
            </a:r>
            <a:r>
              <a:rPr lang="de-DE" sz="1800" dirty="0" smtClean="0"/>
              <a:t> </a:t>
            </a:r>
          </a:p>
          <a:p>
            <a:pPr lvl="1"/>
            <a:r>
              <a:rPr lang="de-DE" dirty="0" smtClean="0"/>
              <a:t>der Anzahl der vorliegenden Einheiten</a:t>
            </a:r>
          </a:p>
          <a:p>
            <a:pPr lvl="1"/>
            <a:r>
              <a:rPr lang="de-DE" dirty="0" smtClean="0"/>
              <a:t>einem passenden Terminus aus der „</a:t>
            </a:r>
            <a:r>
              <a:rPr lang="de-DE" dirty="0" err="1" smtClean="0"/>
              <a:t>Vokabularliste</a:t>
            </a:r>
            <a:r>
              <a:rPr lang="de-DE" dirty="0" smtClean="0"/>
              <a:t> musikalische Ausgabeform, RDA 7.20.1.3“ (AH-009)</a:t>
            </a:r>
          </a:p>
          <a:p>
            <a:pPr lvl="1"/>
            <a:r>
              <a:rPr lang="de-DE" dirty="0" smtClean="0"/>
              <a:t>der Anzahl der Bände und/oder Seiten, Blätter oder Spalten nach RDA 3.4.5.2 + RDA 3.4.5.2 D-A-CH in runden Klammern</a:t>
            </a:r>
          </a:p>
          <a:p>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47</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4209010409"/>
              </p:ext>
            </p:extLst>
          </p:nvPr>
        </p:nvGraphicFramePr>
        <p:xfrm>
          <a:off x="467544" y="4272606"/>
          <a:ext cx="8219256" cy="820433"/>
        </p:xfrm>
        <a:graphic>
          <a:graphicData uri="http://schemas.openxmlformats.org/drawingml/2006/table">
            <a:tbl>
              <a:tblPr firstRow="1" bandRow="1">
                <a:tableStyleId>{5C22544A-7EE6-4342-B048-85BDC9FD1C3A}</a:tableStyleId>
              </a:tblPr>
              <a:tblGrid>
                <a:gridCol w="1105109"/>
                <a:gridCol w="1105109"/>
                <a:gridCol w="2902350"/>
                <a:gridCol w="3106688"/>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433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3.4.3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Umfang von Noten</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1</a:t>
                      </a:r>
                      <a:r>
                        <a:rPr lang="de-DE" sz="1800" b="0" kern="1200" baseline="0" dirty="0" smtClean="0">
                          <a:solidFill>
                            <a:schemeClr val="dk1"/>
                          </a:solidFill>
                          <a:latin typeface="Verdana" pitchFamily="34" charset="0"/>
                          <a:ea typeface="Verdana" pitchFamily="34" charset="0"/>
                          <a:cs typeface="Verdana" pitchFamily="34" charset="0"/>
                        </a:rPr>
                        <a:t> Partitur (43 Seiten)</a:t>
                      </a:r>
                      <a:endParaRPr lang="de-DE" sz="1800" b="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Umfang von Noten (RDA 3.4.3)</a:t>
            </a:r>
            <a:endParaRPr lang="de-DE" dirty="0"/>
          </a:p>
        </p:txBody>
      </p:sp>
      <p:sp>
        <p:nvSpPr>
          <p:cNvPr id="3" name="Textplatzhalter 2"/>
          <p:cNvSpPr>
            <a:spLocks noGrp="1"/>
          </p:cNvSpPr>
          <p:nvPr>
            <p:ph type="body" sz="quarter" idx="13"/>
          </p:nvPr>
        </p:nvSpPr>
        <p:spPr/>
        <p:txBody>
          <a:bodyPr wrap="square"/>
          <a:lstStyle/>
          <a:p>
            <a:pPr>
              <a:spcAft>
                <a:spcPts val="600"/>
              </a:spcAft>
            </a:pPr>
            <a:r>
              <a:rPr lang="de-DE" dirty="0" smtClean="0"/>
              <a:t>Angabe der Anzahl der Blätter oder Seiten </a:t>
            </a:r>
            <a:endParaRPr lang="de-DE" dirty="0"/>
          </a:p>
          <a:p>
            <a:pPr>
              <a:spcAft>
                <a:spcPts val="600"/>
              </a:spcAft>
            </a:pPr>
            <a:r>
              <a:rPr lang="de-DE" dirty="0" smtClean="0"/>
              <a:t>Bei fehlender Seitenzählung, werden die Blätter/Seiten gezählt</a:t>
            </a:r>
          </a:p>
          <a:p>
            <a:pPr>
              <a:spcAft>
                <a:spcPts val="600"/>
              </a:spcAft>
            </a:pPr>
            <a:r>
              <a:rPr lang="de-DE" dirty="0" smtClean="0"/>
              <a:t>Achtung: Die Umfangsangabe „Blatt/Blätter“ ist unabhängig vom </a:t>
            </a:r>
            <a:r>
              <a:rPr lang="de-DE" i="1" dirty="0" smtClean="0"/>
              <a:t>Datenträgertyp</a:t>
            </a:r>
            <a:r>
              <a:rPr lang="de-DE" dirty="0" smtClean="0"/>
              <a:t> „Blatt“!</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48</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283067972"/>
              </p:ext>
            </p:extLst>
          </p:nvPr>
        </p:nvGraphicFramePr>
        <p:xfrm>
          <a:off x="368468" y="3147696"/>
          <a:ext cx="8286092" cy="3161624"/>
        </p:xfrm>
        <a:graphic>
          <a:graphicData uri="http://schemas.openxmlformats.org/drawingml/2006/table">
            <a:tbl>
              <a:tblPr firstRow="1" bandRow="1">
                <a:tableStyleId>{5C22544A-7EE6-4342-B048-85BDC9FD1C3A}</a:tableStyleId>
              </a:tblPr>
              <a:tblGrid>
                <a:gridCol w="936103"/>
                <a:gridCol w="1008112"/>
                <a:gridCol w="3069218"/>
                <a:gridCol w="3272659"/>
              </a:tblGrid>
              <a:tr h="341304">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389212">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062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Datenträgertyp</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$b </a:t>
                      </a:r>
                      <a:r>
                        <a:rPr lang="de-DE" sz="1800" b="0" dirty="0" err="1" smtClean="0">
                          <a:solidFill>
                            <a:schemeClr val="tx1"/>
                          </a:solidFill>
                          <a:latin typeface="Verdana" pitchFamily="34" charset="0"/>
                          <a:ea typeface="Verdana" pitchFamily="34" charset="0"/>
                          <a:cs typeface="Verdana" pitchFamily="34" charset="0"/>
                        </a:rPr>
                        <a:t>nc</a:t>
                      </a:r>
                      <a:r>
                        <a:rPr lang="de-DE" sz="1800" b="0" dirty="0" smtClean="0">
                          <a:solidFill>
                            <a:schemeClr val="tx1"/>
                          </a:solidFill>
                          <a:latin typeface="Verdana" pitchFamily="34" charset="0"/>
                          <a:ea typeface="Verdana" pitchFamily="34" charset="0"/>
                          <a:cs typeface="Verdana" pitchFamily="34" charset="0"/>
                        </a:rPr>
                        <a:t> </a:t>
                      </a:r>
                      <a:r>
                        <a:rPr lang="de-DE" sz="1800" b="0" i="1" dirty="0" smtClean="0">
                          <a:solidFill>
                            <a:schemeClr val="tx1"/>
                          </a:solidFill>
                          <a:latin typeface="Verdana" pitchFamily="34" charset="0"/>
                          <a:ea typeface="Verdana" pitchFamily="34" charset="0"/>
                          <a:cs typeface="Verdana" pitchFamily="34" charset="0"/>
                        </a:rPr>
                        <a:t>(</a:t>
                      </a:r>
                      <a:r>
                        <a:rPr lang="de-DE" sz="1800" b="0" i="1" dirty="0" smtClean="0">
                          <a:latin typeface="Verdana" pitchFamily="34" charset="0"/>
                          <a:ea typeface="Verdana" pitchFamily="34" charset="0"/>
                          <a:cs typeface="Verdana" pitchFamily="34" charset="0"/>
                        </a:rPr>
                        <a:t>Band)</a:t>
                      </a:r>
                      <a:endParaRPr lang="de-DE" sz="1800" b="0" i="1" dirty="0">
                        <a:latin typeface="Verdana" pitchFamily="34" charset="0"/>
                        <a:ea typeface="Verdana" pitchFamily="34" charset="0"/>
                        <a:cs typeface="Verdana" pitchFamily="34" charset="0"/>
                      </a:endParaRPr>
                    </a:p>
                  </a:txBody>
                  <a:tcPr anchor="ctr"/>
                </a:tc>
              </a:tr>
              <a:tr h="654167">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433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3.4.3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Umfang von Noten</a:t>
                      </a:r>
                      <a:br>
                        <a:rPr lang="de-DE" sz="1800" b="1" dirty="0" smtClean="0">
                          <a:latin typeface="Verdana" pitchFamily="34" charset="0"/>
                          <a:ea typeface="Verdana" pitchFamily="34" charset="0"/>
                          <a:cs typeface="Verdana" pitchFamily="34" charset="0"/>
                        </a:rPr>
                      </a:br>
                      <a:r>
                        <a:rPr lang="de-DE" sz="1800" b="1" dirty="0" smtClean="0">
                          <a:latin typeface="Verdana" pitchFamily="34" charset="0"/>
                          <a:ea typeface="Verdana" pitchFamily="34" charset="0"/>
                          <a:cs typeface="Verdana" pitchFamily="34" charset="0"/>
                        </a:rPr>
                        <a:t>(Hauptkomponente)</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baseline="0" dirty="0" smtClean="0">
                          <a:solidFill>
                            <a:schemeClr val="dk1"/>
                          </a:solidFill>
                          <a:latin typeface="Verdana" pitchFamily="34" charset="0"/>
                          <a:ea typeface="Verdana" pitchFamily="34" charset="0"/>
                          <a:cs typeface="Verdana" pitchFamily="34" charset="0"/>
                        </a:rPr>
                        <a:t> </a:t>
                      </a:r>
                      <a:r>
                        <a:rPr lang="de-DE" sz="1800" kern="1200" dirty="0" smtClean="0">
                          <a:solidFill>
                            <a:schemeClr val="dk1"/>
                          </a:solidFill>
                          <a:latin typeface="Verdana" pitchFamily="34" charset="0"/>
                          <a:ea typeface="Verdana" pitchFamily="34" charset="0"/>
                          <a:cs typeface="Verdana" pitchFamily="34" charset="0"/>
                        </a:rPr>
                        <a:t>1 Partitur (10 gefaltete ungezählte Blätter)</a:t>
                      </a:r>
                      <a:endParaRPr lang="de-DE" sz="1800" b="0" dirty="0">
                        <a:latin typeface="Verdana" pitchFamily="34" charset="0"/>
                        <a:ea typeface="Verdana" pitchFamily="34" charset="0"/>
                        <a:cs typeface="Verdana" pitchFamily="34" charset="0"/>
                      </a:endParaRPr>
                    </a:p>
                  </a:txBody>
                  <a:tcPr anchor="ctr"/>
                </a:tc>
              </a:tr>
              <a:tr h="848245">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437</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3.4</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Umfang</a:t>
                      </a:r>
                      <a:r>
                        <a:rPr lang="de-DE" sz="1800" b="0" baseline="0" dirty="0" smtClean="0">
                          <a:latin typeface="Verdana" pitchFamily="34" charset="0"/>
                          <a:ea typeface="Verdana" pitchFamily="34" charset="0"/>
                          <a:cs typeface="Verdana" pitchFamily="34" charset="0"/>
                        </a:rPr>
                        <a:t/>
                      </a:r>
                      <a:br>
                        <a:rPr lang="de-DE" sz="1800" b="0" baseline="0" dirty="0" smtClean="0">
                          <a:latin typeface="Verdana" pitchFamily="34" charset="0"/>
                          <a:ea typeface="Verdana" pitchFamily="34" charset="0"/>
                          <a:cs typeface="Verdana" pitchFamily="34" charset="0"/>
                        </a:rPr>
                      </a:br>
                      <a:r>
                        <a:rPr lang="de-DE" sz="1800" b="0" baseline="0" dirty="0" smtClean="0">
                          <a:latin typeface="Verdana" pitchFamily="34" charset="0"/>
                          <a:ea typeface="Verdana" pitchFamily="34" charset="0"/>
                          <a:cs typeface="Verdana" pitchFamily="34" charset="0"/>
                        </a:rPr>
                        <a:t>(Begleitmaterial)</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baseline="0" dirty="0" smtClean="0">
                          <a:solidFill>
                            <a:schemeClr val="dk1"/>
                          </a:solidFill>
                          <a:latin typeface="Verdana" pitchFamily="34" charset="0"/>
                          <a:ea typeface="Verdana" pitchFamily="34" charset="0"/>
                          <a:cs typeface="Verdana" pitchFamily="34" charset="0"/>
                        </a:rPr>
                        <a:t> </a:t>
                      </a:r>
                      <a:r>
                        <a:rPr lang="de-DE" sz="1800" b="0" dirty="0" smtClean="0">
                          <a:latin typeface="Verdana" pitchFamily="34" charset="0"/>
                          <a:ea typeface="Verdana" pitchFamily="34" charset="0"/>
                          <a:cs typeface="Verdana" pitchFamily="34" charset="0"/>
                        </a:rPr>
                        <a:t>1 Spielanleitung</a:t>
                      </a:r>
                      <a:endParaRPr lang="de-DE" sz="1800" b="0" dirty="0">
                        <a:latin typeface="Verdana" pitchFamily="34" charset="0"/>
                        <a:ea typeface="Verdana" pitchFamily="34" charset="0"/>
                        <a:cs typeface="Verdana" pitchFamily="34" charset="0"/>
                      </a:endParaRPr>
                    </a:p>
                  </a:txBody>
                  <a:tcPr anchor="ctr"/>
                </a:tc>
              </a:tr>
              <a:tr h="848245">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501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3.21.2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Anmerkung zum Umfang der Manifestation</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baseline="0" dirty="0" smtClean="0">
                          <a:solidFill>
                            <a:schemeClr val="dk1"/>
                          </a:solidFill>
                          <a:latin typeface="Verdana" pitchFamily="34" charset="0"/>
                          <a:ea typeface="Verdana" pitchFamily="34" charset="0"/>
                          <a:cs typeface="Verdana" pitchFamily="34" charset="0"/>
                        </a:rPr>
                        <a:t> </a:t>
                      </a:r>
                      <a:r>
                        <a:rPr lang="de-DE" sz="1800" b="0" dirty="0" smtClean="0">
                          <a:latin typeface="Verdana" pitchFamily="34" charset="0"/>
                          <a:ea typeface="Verdana" pitchFamily="34" charset="0"/>
                          <a:cs typeface="Verdana" pitchFamily="34" charset="0"/>
                        </a:rPr>
                        <a:t>Spielanleitung (mit Titelblatt) besteht aus 3 Seiten, die  i</a:t>
                      </a:r>
                      <a:r>
                        <a:rPr lang="de-DE" sz="1800" b="0" baseline="0" dirty="0" smtClean="0">
                          <a:latin typeface="Verdana" pitchFamily="34" charset="0"/>
                          <a:ea typeface="Verdana" pitchFamily="34" charset="0"/>
                          <a:cs typeface="Verdana" pitchFamily="34" charset="0"/>
                        </a:rPr>
                        <a:t>n Umschlag geheftet sind</a:t>
                      </a:r>
                      <a:endParaRPr lang="de-DE" sz="1800" b="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Umfang von Noten (RDA 3.4.3)</a:t>
            </a:r>
            <a:endParaRPr lang="de-DE" dirty="0"/>
          </a:p>
        </p:txBody>
      </p:sp>
      <p:sp>
        <p:nvSpPr>
          <p:cNvPr id="3" name="Textplatzhalter 2"/>
          <p:cNvSpPr>
            <a:spLocks noGrp="1"/>
          </p:cNvSpPr>
          <p:nvPr>
            <p:ph type="body" sz="quarter" idx="13"/>
          </p:nvPr>
        </p:nvSpPr>
        <p:spPr>
          <a:xfrm>
            <a:off x="251520" y="692696"/>
            <a:ext cx="8640960" cy="5616624"/>
          </a:xfrm>
        </p:spPr>
        <p:txBody>
          <a:bodyPr wrap="square"/>
          <a:lstStyle/>
          <a:p>
            <a:pPr marL="0" indent="0">
              <a:spcAft>
                <a:spcPts val="600"/>
              </a:spcAft>
              <a:buNone/>
            </a:pPr>
            <a:r>
              <a:rPr lang="de-DE" dirty="0" smtClean="0"/>
              <a:t>Bei Set von Spielpartituren, zwei Möglichkeiten</a:t>
            </a:r>
            <a:br>
              <a:rPr lang="de-DE" dirty="0" smtClean="0"/>
            </a:br>
            <a:r>
              <a:rPr lang="de-DE" sz="2000" dirty="0" smtClean="0"/>
              <a:t>(zusätzliche Anwendung RDA 3.4.5.18 bzw. 3.4.1.9): </a:t>
            </a:r>
          </a:p>
          <a:p>
            <a:pPr>
              <a:spcAft>
                <a:spcPts val="600"/>
              </a:spcAft>
            </a:pPr>
            <a:r>
              <a:rPr lang="de-DE" sz="2100" dirty="0" smtClean="0"/>
              <a:t>Zwei (nicht) identische Spielpartituren (RDA 3.4.5.18):</a:t>
            </a:r>
          </a:p>
          <a:p>
            <a:pPr>
              <a:spcAft>
                <a:spcPts val="600"/>
              </a:spcAft>
            </a:pPr>
            <a:endParaRPr lang="de-DE" sz="2100" dirty="0" smtClean="0"/>
          </a:p>
          <a:p>
            <a:pPr>
              <a:spcAft>
                <a:spcPts val="600"/>
              </a:spcAft>
            </a:pPr>
            <a:endParaRPr lang="de-DE" sz="2100" dirty="0" smtClean="0"/>
          </a:p>
          <a:p>
            <a:pPr>
              <a:spcAft>
                <a:spcPts val="600"/>
              </a:spcAft>
            </a:pPr>
            <a:r>
              <a:rPr lang="de-DE" sz="2100" dirty="0" smtClean="0"/>
              <a:t>Zwei </a:t>
            </a:r>
            <a:r>
              <a:rPr lang="de-DE" sz="2100" b="1" dirty="0" smtClean="0"/>
              <a:t>nicht identische </a:t>
            </a:r>
            <a:r>
              <a:rPr lang="de-DE" sz="2100" dirty="0" smtClean="0"/>
              <a:t>Partituren (RDA 3.4.5.18 D-A-CH):</a:t>
            </a:r>
          </a:p>
          <a:p>
            <a:pPr>
              <a:spcAft>
                <a:spcPts val="600"/>
              </a:spcAft>
            </a:pPr>
            <a:endParaRPr lang="de-DE" sz="2100" dirty="0" smtClean="0"/>
          </a:p>
          <a:p>
            <a:pPr>
              <a:spcAft>
                <a:spcPts val="600"/>
              </a:spcAft>
            </a:pPr>
            <a:endParaRPr lang="de-DE" sz="2100" dirty="0" smtClean="0"/>
          </a:p>
          <a:p>
            <a:pPr>
              <a:spcAft>
                <a:spcPts val="600"/>
              </a:spcAft>
            </a:pPr>
            <a:r>
              <a:rPr lang="de-DE" sz="2100" dirty="0" smtClean="0"/>
              <a:t>Zwei </a:t>
            </a:r>
            <a:r>
              <a:rPr lang="de-DE" sz="2100" b="1" dirty="0" smtClean="0"/>
              <a:t>identische </a:t>
            </a:r>
            <a:r>
              <a:rPr lang="de-DE" sz="2100" dirty="0" smtClean="0"/>
              <a:t>Partituren (RDA 3.4.1.9):</a:t>
            </a:r>
            <a:endParaRPr lang="de-DE" sz="2100"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49</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918496693"/>
              </p:ext>
            </p:extLst>
          </p:nvPr>
        </p:nvGraphicFramePr>
        <p:xfrm>
          <a:off x="539552" y="4725144"/>
          <a:ext cx="8405783" cy="1437640"/>
        </p:xfrm>
        <a:graphic>
          <a:graphicData uri="http://schemas.openxmlformats.org/drawingml/2006/table">
            <a:tbl>
              <a:tblPr firstRow="1" bandRow="1">
                <a:tableStyleId>{5C22544A-7EE6-4342-B048-85BDC9FD1C3A}</a:tableStyleId>
              </a:tblPr>
              <a:tblGrid>
                <a:gridCol w="864097"/>
                <a:gridCol w="2016224"/>
                <a:gridCol w="3744416"/>
                <a:gridCol w="1781046"/>
              </a:tblGrid>
              <a:tr h="370840">
                <a:tc>
                  <a:txBody>
                    <a:bodyPr/>
                    <a:lstStyle/>
                    <a:p>
                      <a:r>
                        <a:rPr lang="de-DE" sz="16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RDA</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Element</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Erfassung</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sz="1500" b="1" dirty="0" smtClean="0">
                          <a:latin typeface="Verdana" panose="020B0604030504040204" pitchFamily="34" charset="0"/>
                          <a:ea typeface="Verdana" panose="020B0604030504040204" pitchFamily="34" charset="0"/>
                          <a:cs typeface="Verdana" panose="020B0604030504040204" pitchFamily="34" charset="0"/>
                        </a:rPr>
                        <a:t>433</a:t>
                      </a:r>
                      <a:endParaRPr lang="de-DE" sz="15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3.4.3</a:t>
                      </a:r>
                      <a:br>
                        <a:rPr lang="de-DE" sz="1600" b="1" dirty="0" smtClean="0">
                          <a:latin typeface="Verdana" panose="020B0604030504040204" pitchFamily="34" charset="0"/>
                          <a:ea typeface="Verdana" panose="020B0604030504040204" pitchFamily="34" charset="0"/>
                          <a:cs typeface="Verdana" panose="020B0604030504040204" pitchFamily="34" charset="0"/>
                        </a:rPr>
                      </a:br>
                      <a:r>
                        <a:rPr lang="de-DE" sz="1500" b="0" dirty="0" smtClean="0">
                          <a:latin typeface="Verdana" panose="020B0604030504040204" pitchFamily="34" charset="0"/>
                          <a:ea typeface="Verdana" panose="020B0604030504040204" pitchFamily="34" charset="0"/>
                          <a:cs typeface="Verdana" panose="020B0604030504040204" pitchFamily="34" charset="0"/>
                        </a:rPr>
                        <a:t>(3.4.1.9</a:t>
                      </a:r>
                      <a:r>
                        <a:rPr lang="de-DE" sz="1500" b="0" baseline="0" dirty="0" smtClean="0">
                          <a:latin typeface="Verdana" panose="020B0604030504040204" pitchFamily="34" charset="0"/>
                          <a:ea typeface="Verdana" panose="020B0604030504040204" pitchFamily="34" charset="0"/>
                          <a:cs typeface="Verdana" panose="020B0604030504040204" pitchFamily="34" charset="0"/>
                        </a:rPr>
                        <a:t> &amp;</a:t>
                      </a:r>
                      <a:br>
                        <a:rPr lang="de-DE" sz="1500" b="0" baseline="0" dirty="0" smtClean="0">
                          <a:latin typeface="Verdana" panose="020B0604030504040204" pitchFamily="34" charset="0"/>
                          <a:ea typeface="Verdana" panose="020B0604030504040204" pitchFamily="34" charset="0"/>
                          <a:cs typeface="Verdana" panose="020B0604030504040204" pitchFamily="34" charset="0"/>
                        </a:rPr>
                      </a:br>
                      <a:r>
                        <a:rPr lang="de-DE" sz="1500" b="0" baseline="0" dirty="0" smtClean="0">
                          <a:latin typeface="Verdana" panose="020B0604030504040204" pitchFamily="34" charset="0"/>
                          <a:ea typeface="Verdana" panose="020B0604030504040204" pitchFamily="34" charset="0"/>
                          <a:cs typeface="Verdana" panose="020B0604030504040204" pitchFamily="34" charset="0"/>
                        </a:rPr>
                        <a:t>3.4.5.18 D-A-CH)</a:t>
                      </a:r>
                      <a:endParaRPr lang="de-DE" sz="15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Umfang von Noten</a:t>
                      </a:r>
                      <a:br>
                        <a:rPr lang="de-DE" sz="1600" b="1" dirty="0" smtClean="0">
                          <a:latin typeface="Verdana" panose="020B0604030504040204" pitchFamily="34" charset="0"/>
                          <a:ea typeface="Verdana" panose="020B0604030504040204" pitchFamily="34" charset="0"/>
                          <a:cs typeface="Verdana" panose="020B0604030504040204" pitchFamily="34" charset="0"/>
                        </a:rPr>
                      </a:br>
                      <a:r>
                        <a:rPr lang="de-DE" sz="1600" b="0" dirty="0" smtClean="0">
                          <a:latin typeface="Verdana" panose="020B0604030504040204" pitchFamily="34" charset="0"/>
                          <a:ea typeface="Verdana" panose="020B0604030504040204" pitchFamily="34" charset="0"/>
                          <a:cs typeface="Verdana" panose="020B0604030504040204" pitchFamily="34" charset="0"/>
                        </a:rPr>
                        <a:t>(Untereinheiten</a:t>
                      </a:r>
                      <a:r>
                        <a:rPr lang="de-DE" sz="1600" b="0" baseline="0" dirty="0" smtClean="0">
                          <a:latin typeface="Verdana" panose="020B0604030504040204" pitchFamily="34" charset="0"/>
                          <a:ea typeface="Verdana" panose="020B0604030504040204" pitchFamily="34" charset="0"/>
                          <a:cs typeface="Verdana" panose="020B0604030504040204" pitchFamily="34" charset="0"/>
                        </a:rPr>
                        <a:t> in Ressourcen, die aus mehreren Einheiten bestehen &amp; optionale Ergänzung)</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2 Partituren</a:t>
                      </a:r>
                      <a:r>
                        <a:rPr lang="de-DE" sz="1600" baseline="0" dirty="0" smtClean="0">
                          <a:latin typeface="Verdana" panose="020B0604030504040204" pitchFamily="34" charset="0"/>
                          <a:ea typeface="Verdana" panose="020B0604030504040204" pitchFamily="34" charset="0"/>
                          <a:cs typeface="Verdana" panose="020B0604030504040204" pitchFamily="34" charset="0"/>
                        </a:rPr>
                        <a:t> (je 21 Seiten)</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728507105"/>
              </p:ext>
            </p:extLst>
          </p:nvPr>
        </p:nvGraphicFramePr>
        <p:xfrm>
          <a:off x="539552" y="3284984"/>
          <a:ext cx="8405782" cy="985990"/>
        </p:xfrm>
        <a:graphic>
          <a:graphicData uri="http://schemas.openxmlformats.org/drawingml/2006/table">
            <a:tbl>
              <a:tblPr firstRow="1" bandRow="1">
                <a:tableStyleId>{5C22544A-7EE6-4342-B048-85BDC9FD1C3A}</a:tableStyleId>
              </a:tblPr>
              <a:tblGrid>
                <a:gridCol w="844944"/>
                <a:gridCol w="2088232"/>
                <a:gridCol w="3168352"/>
                <a:gridCol w="2304254"/>
              </a:tblGrid>
              <a:tr h="361529">
                <a:tc>
                  <a:txBody>
                    <a:bodyPr/>
                    <a:lstStyle/>
                    <a:p>
                      <a:r>
                        <a:rPr lang="de-DE" sz="16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RDA</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Element</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Erfassung</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r>
              <a:tr h="624461">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433</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3.4.3</a:t>
                      </a:r>
                      <a:br>
                        <a:rPr lang="de-DE" sz="1600" b="1" dirty="0" smtClean="0">
                          <a:latin typeface="Verdana" panose="020B0604030504040204" pitchFamily="34" charset="0"/>
                          <a:ea typeface="Verdana" panose="020B0604030504040204" pitchFamily="34" charset="0"/>
                          <a:cs typeface="Verdana" panose="020B0604030504040204" pitchFamily="34" charset="0"/>
                        </a:rPr>
                      </a:br>
                      <a:r>
                        <a:rPr lang="de-DE" sz="1600" b="0" dirty="0" smtClean="0">
                          <a:latin typeface="Verdana" panose="020B0604030504040204" pitchFamily="34" charset="0"/>
                          <a:ea typeface="Verdana" panose="020B0604030504040204" pitchFamily="34" charset="0"/>
                          <a:cs typeface="Verdana" panose="020B0604030504040204" pitchFamily="34" charset="0"/>
                        </a:rPr>
                        <a:t>(3.4.5.18 D-A-CH)</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Umfang von Noten</a:t>
                      </a:r>
                      <a:br>
                        <a:rPr lang="de-DE" sz="1600" b="1" dirty="0" smtClean="0">
                          <a:latin typeface="Verdana" panose="020B0604030504040204" pitchFamily="34" charset="0"/>
                          <a:ea typeface="Verdana" panose="020B0604030504040204" pitchFamily="34" charset="0"/>
                          <a:cs typeface="Verdana" panose="020B0604030504040204" pitchFamily="34" charset="0"/>
                        </a:rPr>
                      </a:br>
                      <a:r>
                        <a:rPr lang="de-DE" sz="1600" b="0" dirty="0" smtClean="0">
                          <a:latin typeface="Verdana" panose="020B0604030504040204" pitchFamily="34" charset="0"/>
                          <a:ea typeface="Verdana" panose="020B0604030504040204" pitchFamily="34" charset="0"/>
                          <a:cs typeface="Verdana" panose="020B0604030504040204" pitchFamily="34" charset="0"/>
                        </a:rPr>
                        <a:t>(optionale</a:t>
                      </a:r>
                      <a:r>
                        <a:rPr lang="de-DE" sz="1600" b="0" baseline="0" dirty="0" smtClean="0">
                          <a:latin typeface="Verdana" panose="020B0604030504040204" pitchFamily="34" charset="0"/>
                          <a:ea typeface="Verdana" panose="020B0604030504040204" pitchFamily="34" charset="0"/>
                          <a:cs typeface="Verdana" panose="020B0604030504040204" pitchFamily="34" charset="0"/>
                        </a:rPr>
                        <a:t> Ergänzung)</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2 Partituren (IX, 15; 15 Seiten)</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1092449151"/>
              </p:ext>
            </p:extLst>
          </p:nvPr>
        </p:nvGraphicFramePr>
        <p:xfrm>
          <a:off x="467544" y="1916832"/>
          <a:ext cx="8424936" cy="914400"/>
        </p:xfrm>
        <a:graphic>
          <a:graphicData uri="http://schemas.openxmlformats.org/drawingml/2006/table">
            <a:tbl>
              <a:tblPr firstRow="1" bandRow="1">
                <a:tableStyleId>{5C22544A-7EE6-4342-B048-85BDC9FD1C3A}</a:tableStyleId>
              </a:tblPr>
              <a:tblGrid>
                <a:gridCol w="864096"/>
                <a:gridCol w="2016224"/>
                <a:gridCol w="3240360"/>
                <a:gridCol w="2304256"/>
              </a:tblGrid>
              <a:tr h="325034">
                <a:tc>
                  <a:txBody>
                    <a:bodyPr/>
                    <a:lstStyle/>
                    <a:p>
                      <a:r>
                        <a:rPr lang="de-DE" sz="16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RDA</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Element</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Erfassung</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r>
              <a:tr h="561018">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433</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3.4.3</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(3.4.5.18)</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Umfang von Noten</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(Einzeln paginierte Bände)</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2 Partituren</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4241407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Inhaltsübersicht</a:t>
            </a:r>
            <a:endParaRPr lang="de-DE" dirty="0"/>
          </a:p>
        </p:txBody>
      </p:sp>
      <p:sp>
        <p:nvSpPr>
          <p:cNvPr id="3" name="Textplatzhalter 2"/>
          <p:cNvSpPr>
            <a:spLocks noGrp="1"/>
          </p:cNvSpPr>
          <p:nvPr>
            <p:ph type="body" sz="quarter" idx="13"/>
          </p:nvPr>
        </p:nvSpPr>
        <p:spPr/>
        <p:txBody>
          <a:bodyPr wrap="square"/>
          <a:lstStyle/>
          <a:p>
            <a:r>
              <a:rPr lang="de-DE" dirty="0" smtClean="0"/>
              <a:t>Inhaltstyp (RDA 6.9)</a:t>
            </a:r>
          </a:p>
          <a:p>
            <a:r>
              <a:rPr lang="de-DE" dirty="0" smtClean="0"/>
              <a:t>Sprache der Expression (RDA 6.11)</a:t>
            </a:r>
          </a:p>
          <a:p>
            <a:r>
              <a:rPr lang="de-DE" dirty="0" smtClean="0"/>
              <a:t>Sprache des Inhalts (RDA 7.12)</a:t>
            </a:r>
          </a:p>
          <a:p>
            <a:r>
              <a:rPr lang="de-DE" dirty="0" smtClean="0"/>
              <a:t>Form der Musiknotation (RDA 7.13.3)</a:t>
            </a:r>
          </a:p>
          <a:p>
            <a:r>
              <a:rPr lang="de-DE" dirty="0" smtClean="0"/>
              <a:t>Musikalische Ausgabeform (RDA 7.20)</a:t>
            </a:r>
          </a:p>
          <a:p>
            <a:r>
              <a:rPr lang="de-DE" dirty="0" smtClean="0"/>
              <a:t>Besetzung für musikalischen Inhalt (RDA 7.21)</a:t>
            </a:r>
          </a:p>
          <a:p>
            <a:r>
              <a:rPr lang="de-DE" dirty="0" smtClean="0"/>
              <a:t>Dauer (RDA 7.22)</a:t>
            </a:r>
          </a:p>
          <a:p>
            <a:r>
              <a:rPr lang="de-DE" dirty="0" smtClean="0"/>
              <a:t>Beziehung zu geistigen Schöpfern (RDA 19.2)</a:t>
            </a:r>
          </a:p>
          <a:p>
            <a:r>
              <a:rPr lang="de-DE" dirty="0" smtClean="0"/>
              <a:t>Beziehung zu Mitwirkenden (RDA 20.2)</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Umfang von Noten (RDA 3.4.3)</a:t>
            </a:r>
            <a:endParaRPr lang="de-DE" dirty="0"/>
          </a:p>
        </p:txBody>
      </p:sp>
      <p:sp>
        <p:nvSpPr>
          <p:cNvPr id="3" name="Textplatzhalter 2"/>
          <p:cNvSpPr>
            <a:spLocks noGrp="1"/>
          </p:cNvSpPr>
          <p:nvPr>
            <p:ph type="body" sz="quarter" idx="13"/>
          </p:nvPr>
        </p:nvSpPr>
        <p:spPr/>
        <p:txBody>
          <a:bodyPr wrap="square"/>
          <a:lstStyle/>
          <a:p>
            <a:r>
              <a:rPr lang="de-DE" dirty="0" smtClean="0"/>
              <a:t>Ausnahme: Stimmensatz</a:t>
            </a:r>
          </a:p>
          <a:p>
            <a:pPr>
              <a:buNone/>
            </a:pPr>
            <a:r>
              <a:rPr lang="de-DE" sz="1800" dirty="0" smtClean="0"/>
              <a:t> </a:t>
            </a:r>
          </a:p>
          <a:p>
            <a:pPr lvl="1"/>
            <a:r>
              <a:rPr lang="de-DE" dirty="0" smtClean="0"/>
              <a:t>nur die Anzahl der Stimmen insgesamt wird angegeben</a:t>
            </a:r>
          </a:p>
          <a:p>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50</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998305875"/>
              </p:ext>
            </p:extLst>
          </p:nvPr>
        </p:nvGraphicFramePr>
        <p:xfrm>
          <a:off x="611560" y="2564904"/>
          <a:ext cx="7416822" cy="1158503"/>
        </p:xfrm>
        <a:graphic>
          <a:graphicData uri="http://schemas.openxmlformats.org/drawingml/2006/table">
            <a:tbl>
              <a:tblPr firstRow="1" bandRow="1">
                <a:tableStyleId>{5C22544A-7EE6-4342-B048-85BDC9FD1C3A}</a:tableStyleId>
              </a:tblPr>
              <a:tblGrid>
                <a:gridCol w="997219"/>
                <a:gridCol w="997219"/>
                <a:gridCol w="2890458"/>
                <a:gridCol w="2531926"/>
              </a:tblGrid>
              <a:tr h="457463">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622657">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433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3.4.3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Umfang von Noten</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rgbClr val="FF0000"/>
                          </a:solidFill>
                          <a:latin typeface="Verdana" pitchFamily="34" charset="0"/>
                          <a:ea typeface="Verdana" pitchFamily="34" charset="0"/>
                          <a:cs typeface="Verdana" pitchFamily="34" charset="0"/>
                        </a:rPr>
                        <a:t>$a</a:t>
                      </a:r>
                      <a:r>
                        <a:rPr lang="de-DE" sz="1800" b="0" kern="1200" dirty="0" smtClean="0">
                          <a:solidFill>
                            <a:schemeClr val="dk1"/>
                          </a:solidFill>
                          <a:latin typeface="Verdana" pitchFamily="34" charset="0"/>
                          <a:ea typeface="Verdana" pitchFamily="34" charset="0"/>
                          <a:cs typeface="Verdana" pitchFamily="34" charset="0"/>
                        </a:rPr>
                        <a:t> 1</a:t>
                      </a:r>
                      <a:r>
                        <a:rPr lang="de-DE" sz="1800" b="0" kern="1200" baseline="0" dirty="0" smtClean="0">
                          <a:solidFill>
                            <a:schemeClr val="dk1"/>
                          </a:solidFill>
                          <a:latin typeface="Verdana" pitchFamily="34" charset="0"/>
                          <a:ea typeface="Verdana" pitchFamily="34" charset="0"/>
                          <a:cs typeface="Verdana" pitchFamily="34" charset="0"/>
                        </a:rPr>
                        <a:t> Partitur (44 Seiten)</a:t>
                      </a:r>
                      <a:r>
                        <a:rPr lang="de-DE" sz="1800" b="0" kern="1200" baseline="0" dirty="0" smtClean="0">
                          <a:solidFill>
                            <a:srgbClr val="FF0000"/>
                          </a:solidFill>
                          <a:latin typeface="Verdana" pitchFamily="34" charset="0"/>
                          <a:ea typeface="Verdana" pitchFamily="34" charset="0"/>
                          <a:cs typeface="Verdana" pitchFamily="34" charset="0"/>
                        </a:rPr>
                        <a:t>,_</a:t>
                      </a:r>
                      <a:r>
                        <a:rPr lang="de-DE" sz="1800" b="0" kern="1200" baseline="0" dirty="0" smtClean="0">
                          <a:solidFill>
                            <a:schemeClr val="dk1"/>
                          </a:solidFill>
                          <a:latin typeface="Verdana" pitchFamily="34" charset="0"/>
                          <a:ea typeface="Verdana" pitchFamily="34" charset="0"/>
                          <a:cs typeface="Verdana" pitchFamily="34" charset="0"/>
                        </a:rPr>
                        <a:t/>
                      </a:r>
                      <a:br>
                        <a:rPr lang="de-DE" sz="1800" b="0" kern="1200" baseline="0" dirty="0" smtClean="0">
                          <a:solidFill>
                            <a:schemeClr val="dk1"/>
                          </a:solidFill>
                          <a:latin typeface="Verdana" pitchFamily="34" charset="0"/>
                          <a:ea typeface="Verdana" pitchFamily="34" charset="0"/>
                          <a:cs typeface="Verdana" pitchFamily="34" charset="0"/>
                        </a:rPr>
                      </a:br>
                      <a:r>
                        <a:rPr lang="de-DE" sz="1800" b="0" kern="1200" baseline="0" dirty="0" smtClean="0">
                          <a:solidFill>
                            <a:schemeClr val="dk1"/>
                          </a:solidFill>
                          <a:latin typeface="Verdana" pitchFamily="34" charset="0"/>
                          <a:ea typeface="Verdana" pitchFamily="34" charset="0"/>
                          <a:cs typeface="Verdana" pitchFamily="34" charset="0"/>
                        </a:rPr>
                        <a:t>2 Stimmen</a:t>
                      </a:r>
                      <a:endParaRPr lang="de-DE" sz="1800" b="0" dirty="0">
                        <a:latin typeface="Verdana" pitchFamily="34" charset="0"/>
                        <a:ea typeface="Verdana" pitchFamily="34" charset="0"/>
                        <a:cs typeface="Verdana" pitchFamily="34" charset="0"/>
                      </a:endParaRPr>
                    </a:p>
                  </a:txBody>
                  <a:tcPr anchor="ct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503306126"/>
              </p:ext>
            </p:extLst>
          </p:nvPr>
        </p:nvGraphicFramePr>
        <p:xfrm>
          <a:off x="683568" y="4365104"/>
          <a:ext cx="7416822" cy="820433"/>
        </p:xfrm>
        <a:graphic>
          <a:graphicData uri="http://schemas.openxmlformats.org/drawingml/2006/table">
            <a:tbl>
              <a:tblPr firstRow="1" bandRow="1">
                <a:tableStyleId>{5C22544A-7EE6-4342-B048-85BDC9FD1C3A}</a:tableStyleId>
              </a:tblPr>
              <a:tblGrid>
                <a:gridCol w="997219"/>
                <a:gridCol w="997219"/>
                <a:gridCol w="2890458"/>
                <a:gridCol w="2531926"/>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433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3.4.3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Umfang von Noten</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9 Stimmen</a:t>
                      </a:r>
                      <a:endParaRPr lang="de-DE" sz="1800" b="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Umfang von Noten (RDA 3.4.3)</a:t>
            </a:r>
            <a:endParaRPr lang="de-DE" dirty="0"/>
          </a:p>
        </p:txBody>
      </p:sp>
      <p:sp>
        <p:nvSpPr>
          <p:cNvPr id="3" name="Textplatzhalter 2"/>
          <p:cNvSpPr>
            <a:spLocks noGrp="1"/>
          </p:cNvSpPr>
          <p:nvPr>
            <p:ph type="body" sz="quarter" idx="13"/>
          </p:nvPr>
        </p:nvSpPr>
        <p:spPr/>
        <p:txBody>
          <a:bodyPr wrap="square"/>
          <a:lstStyle/>
          <a:p>
            <a:r>
              <a:rPr lang="de-DE" dirty="0" smtClean="0"/>
              <a:t>Ausnahme: Partitur und Stimme(n) in einer einzigen physischen Einheit</a:t>
            </a:r>
          </a:p>
          <a:p>
            <a:pPr>
              <a:buNone/>
            </a:pPr>
            <a:r>
              <a:rPr lang="de-DE" sz="1800" dirty="0" smtClean="0"/>
              <a:t> </a:t>
            </a:r>
          </a:p>
          <a:p>
            <a:pPr lvl="1"/>
            <a:r>
              <a:rPr lang="de-DE" dirty="0" smtClean="0"/>
              <a:t>eine gemeinsame Umfangsangabe</a:t>
            </a:r>
          </a:p>
          <a:p>
            <a:pPr lvl="1"/>
            <a:r>
              <a:rPr lang="de-DE" dirty="0" smtClean="0"/>
              <a:t>enthaltene Einheiten werden mit „und“ verbunden</a:t>
            </a:r>
          </a:p>
          <a:p>
            <a:pPr lvl="1"/>
            <a:r>
              <a:rPr lang="de-DE" dirty="0" smtClean="0"/>
              <a:t>Gesamtanzahl der Seiten etc. in runden Klammern</a:t>
            </a:r>
          </a:p>
          <a:p>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51</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257152321"/>
              </p:ext>
            </p:extLst>
          </p:nvPr>
        </p:nvGraphicFramePr>
        <p:xfrm>
          <a:off x="611561" y="3573016"/>
          <a:ext cx="7488832" cy="863600"/>
        </p:xfrm>
        <a:graphic>
          <a:graphicData uri="http://schemas.openxmlformats.org/drawingml/2006/table">
            <a:tbl>
              <a:tblPr firstRow="1" bandRow="1">
                <a:tableStyleId>{5C22544A-7EE6-4342-B048-85BDC9FD1C3A}</a:tableStyleId>
              </a:tblPr>
              <a:tblGrid>
                <a:gridCol w="936103"/>
                <a:gridCol w="936104"/>
                <a:gridCol w="2664296"/>
                <a:gridCol w="2952329"/>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433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3.4.3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Umfang von Noten</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1</a:t>
                      </a:r>
                      <a:r>
                        <a:rPr lang="de-DE" sz="1800" b="0" kern="1200" baseline="0" dirty="0" smtClean="0">
                          <a:solidFill>
                            <a:schemeClr val="dk1"/>
                          </a:solidFill>
                          <a:latin typeface="Verdana" pitchFamily="34" charset="0"/>
                          <a:ea typeface="Verdana" pitchFamily="34" charset="0"/>
                          <a:cs typeface="Verdana" pitchFamily="34" charset="0"/>
                        </a:rPr>
                        <a:t> Partitur und 3 Stimmen (19 Seiten)</a:t>
                      </a:r>
                      <a:endParaRPr lang="de-DE" sz="1800" b="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Werk und Expression</a:t>
            </a: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6M.03</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52</a:t>
            </a:fld>
            <a:endParaRPr lang="de-DE"/>
          </a:p>
        </p:txBody>
      </p:sp>
      <p:sp>
        <p:nvSpPr>
          <p:cNvPr id="9" name="Fußzeilenplatzhalter 8"/>
          <p:cNvSpPr>
            <a:spLocks noGrp="1"/>
          </p:cNvSpPr>
          <p:nvPr>
            <p:ph type="ftr" sz="quarter" idx="14"/>
          </p:nvPr>
        </p:nvSpPr>
        <p:spPr>
          <a:xfrm>
            <a:off x="467544" y="6376243"/>
            <a:ext cx="7776864" cy="365125"/>
          </a:xfrm>
        </p:spPr>
        <p:txBody>
          <a:bodyPr/>
          <a:lstStyle/>
          <a:p>
            <a:r>
              <a:rPr lang="de-DE" smtClean="0"/>
              <a:t>RDA-Musik-Spezialschulung | P. Wagenknecht | Münster 04. - 05. September 2017</a:t>
            </a:r>
            <a:endParaRPr lang="de-DE" dirty="0"/>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Inhaltstyp (RDA 6.9)</a:t>
            </a:r>
            <a:endParaRPr lang="de-DE" dirty="0"/>
          </a:p>
        </p:txBody>
      </p:sp>
      <p:sp>
        <p:nvSpPr>
          <p:cNvPr id="3" name="Textplatzhalter 2"/>
          <p:cNvSpPr>
            <a:spLocks noGrp="1"/>
          </p:cNvSpPr>
          <p:nvPr>
            <p:ph type="body" sz="quarter" idx="13"/>
          </p:nvPr>
        </p:nvSpPr>
        <p:spPr/>
        <p:txBody>
          <a:bodyPr wrap="square"/>
          <a:lstStyle/>
          <a:p>
            <a:r>
              <a:rPr lang="de-DE" dirty="0" smtClean="0"/>
              <a:t>Standardelement</a:t>
            </a:r>
          </a:p>
          <a:p>
            <a:endParaRPr lang="de-DE" dirty="0" smtClean="0"/>
          </a:p>
          <a:p>
            <a:r>
              <a:rPr lang="de-DE" dirty="0" smtClean="0"/>
              <a:t>Musikdrucke erhalten den Inhaltstyp</a:t>
            </a:r>
          </a:p>
          <a:p>
            <a:pPr lvl="1"/>
            <a:r>
              <a:rPr lang="de-DE" dirty="0" smtClean="0"/>
              <a:t>Noten</a:t>
            </a:r>
          </a:p>
          <a:p>
            <a:pPr lvl="1">
              <a:buNone/>
            </a:pPr>
            <a:r>
              <a:rPr lang="de-DE" dirty="0" smtClean="0"/>
              <a:t>	oder</a:t>
            </a:r>
          </a:p>
          <a:p>
            <a:pPr lvl="1"/>
            <a:r>
              <a:rPr lang="de-DE" dirty="0" smtClean="0"/>
              <a:t>taktile Noten</a:t>
            </a:r>
          </a:p>
          <a:p>
            <a:pPr lvl="1"/>
            <a:endParaRPr lang="de-DE" dirty="0" smtClean="0"/>
          </a:p>
          <a:p>
            <a:pPr lvl="1"/>
            <a:endParaRPr lang="de-DE" dirty="0" smtClean="0"/>
          </a:p>
          <a:p>
            <a:pPr lvl="1"/>
            <a:endParaRPr lang="de-DE" dirty="0" smtClean="0"/>
          </a:p>
          <a:p>
            <a:pPr lvl="1"/>
            <a:endParaRPr lang="de-DE" dirty="0" smtClean="0"/>
          </a:p>
          <a:p>
            <a:r>
              <a:rPr lang="de-DE" dirty="0" smtClean="0"/>
              <a:t>Instrumental- und Vokalmusikschulen</a:t>
            </a:r>
          </a:p>
          <a:p>
            <a:pPr lvl="1"/>
            <a:r>
              <a:rPr lang="de-DE" dirty="0" smtClean="0"/>
              <a:t>Wichtigkeit des Textanteils von Fall zu Fall zu überprüfen</a:t>
            </a:r>
          </a:p>
          <a:p>
            <a:pPr lvl="1"/>
            <a:r>
              <a:rPr lang="de-DE" dirty="0" smtClean="0"/>
              <a:t>bei wichtigem Anteil: zusätzlich Inhaltstyp „Text“ vergeben</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53</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347165134"/>
              </p:ext>
            </p:extLst>
          </p:nvPr>
        </p:nvGraphicFramePr>
        <p:xfrm>
          <a:off x="755576" y="3616679"/>
          <a:ext cx="7416824" cy="820433"/>
        </p:xfrm>
        <a:graphic>
          <a:graphicData uri="http://schemas.openxmlformats.org/drawingml/2006/table">
            <a:tbl>
              <a:tblPr firstRow="1" bandRow="1">
                <a:tableStyleId>{5C22544A-7EE6-4342-B048-85BDC9FD1C3A}</a:tableStyleId>
              </a:tblPr>
              <a:tblGrid>
                <a:gridCol w="1008112"/>
                <a:gridCol w="864096"/>
                <a:gridCol w="2411648"/>
                <a:gridCol w="3132968"/>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060</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6.9</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Inhaltstyp</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$b </a:t>
                      </a:r>
                      <a:r>
                        <a:rPr lang="de-DE" sz="1800" b="0" dirty="0" err="1" smtClean="0">
                          <a:solidFill>
                            <a:schemeClr val="tx1"/>
                          </a:solidFill>
                          <a:latin typeface="Verdana" pitchFamily="34" charset="0"/>
                          <a:ea typeface="Verdana" pitchFamily="34" charset="0"/>
                          <a:cs typeface="Verdana" pitchFamily="34" charset="0"/>
                        </a:rPr>
                        <a:t>ntm</a:t>
                      </a:r>
                      <a:r>
                        <a:rPr lang="de-DE" sz="1800" b="0" dirty="0" smtClean="0">
                          <a:solidFill>
                            <a:schemeClr val="tx1"/>
                          </a:solidFill>
                          <a:latin typeface="Verdana" pitchFamily="34" charset="0"/>
                          <a:ea typeface="Verdana" pitchFamily="34" charset="0"/>
                          <a:cs typeface="Verdana" pitchFamily="34" charset="0"/>
                        </a:rPr>
                        <a:t> </a:t>
                      </a:r>
                      <a:r>
                        <a:rPr lang="de-DE" sz="1800" b="0" i="1" dirty="0" smtClean="0">
                          <a:solidFill>
                            <a:schemeClr val="tx1"/>
                          </a:solidFill>
                          <a:latin typeface="Verdana" pitchFamily="34" charset="0"/>
                          <a:ea typeface="Verdana" pitchFamily="34" charset="0"/>
                          <a:cs typeface="Verdana" pitchFamily="34" charset="0"/>
                        </a:rPr>
                        <a:t>(</a:t>
                      </a:r>
                      <a:r>
                        <a:rPr lang="de-DE" sz="1800" b="0" i="1" kern="1200" dirty="0" smtClean="0">
                          <a:solidFill>
                            <a:schemeClr val="dk1"/>
                          </a:solidFill>
                          <a:latin typeface="Verdana" pitchFamily="34" charset="0"/>
                          <a:ea typeface="Verdana" pitchFamily="34" charset="0"/>
                          <a:cs typeface="Verdana" pitchFamily="34" charset="0"/>
                        </a:rPr>
                        <a:t>Noten)</a:t>
                      </a:r>
                      <a:endParaRPr lang="de-DE" sz="1800" b="0" i="1"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Sprache der Expression (RDA 6.11)</a:t>
            </a:r>
            <a:endParaRPr lang="de-DE" dirty="0"/>
          </a:p>
        </p:txBody>
      </p:sp>
      <p:sp>
        <p:nvSpPr>
          <p:cNvPr id="3" name="Textplatzhalter 2"/>
          <p:cNvSpPr>
            <a:spLocks noGrp="1"/>
          </p:cNvSpPr>
          <p:nvPr>
            <p:ph type="body" sz="quarter" idx="13"/>
          </p:nvPr>
        </p:nvSpPr>
        <p:spPr/>
        <p:txBody>
          <a:bodyPr wrap="square"/>
          <a:lstStyle/>
          <a:p>
            <a:r>
              <a:rPr lang="de-DE" dirty="0" smtClean="0"/>
              <a:t>Standardelement</a:t>
            </a:r>
          </a:p>
          <a:p>
            <a:r>
              <a:rPr lang="de-DE" dirty="0" smtClean="0"/>
              <a:t>Instrumentalmusik</a:t>
            </a:r>
          </a:p>
          <a:p>
            <a:pPr lvl="1"/>
            <a:r>
              <a:rPr lang="de-DE" dirty="0" smtClean="0"/>
              <a:t>keine sprachliche Expression</a:t>
            </a:r>
          </a:p>
          <a:p>
            <a:pPr lvl="1"/>
            <a:r>
              <a:rPr lang="de-DE" dirty="0" smtClean="0"/>
              <a:t>Kodierung: </a:t>
            </a:r>
            <a:r>
              <a:rPr lang="de-DE" dirty="0" err="1" smtClean="0"/>
              <a:t>zxx</a:t>
            </a:r>
            <a:r>
              <a:rPr lang="de-DE" dirty="0" smtClean="0"/>
              <a:t>, außer wenn sprachliche Anteile z.B. Vorwort vorliegt</a:t>
            </a:r>
          </a:p>
          <a:p>
            <a:pPr lvl="1"/>
            <a:endParaRPr lang="de-DE" dirty="0" smtClean="0"/>
          </a:p>
          <a:p>
            <a:r>
              <a:rPr lang="de-DE" dirty="0" smtClean="0"/>
              <a:t>Vokalmusik</a:t>
            </a:r>
          </a:p>
          <a:p>
            <a:pPr lvl="1"/>
            <a:r>
              <a:rPr lang="de-DE" dirty="0" smtClean="0"/>
              <a:t>möglichst alle vorliegenden Sprachen berücksichtigen</a:t>
            </a:r>
          </a:p>
          <a:p>
            <a:pPr lvl="1"/>
            <a:endParaRPr lang="de-DE" dirty="0" smtClean="0">
              <a:solidFill>
                <a:srgbClr val="FF0000"/>
              </a:solidFill>
            </a:endParaRPr>
          </a:p>
          <a:p>
            <a:r>
              <a:rPr lang="de-DE" dirty="0" smtClean="0"/>
              <a:t>Instrumental- oder Vokalmusikschulen</a:t>
            </a:r>
          </a:p>
          <a:p>
            <a:pPr lvl="1"/>
            <a:r>
              <a:rPr lang="de-DE" dirty="0" smtClean="0"/>
              <a:t>je nach Sachverhalt über Textumfang entscheiden</a:t>
            </a:r>
          </a:p>
          <a:p>
            <a:pPr lvl="1"/>
            <a:r>
              <a:rPr lang="de-DE" dirty="0" smtClean="0"/>
              <a:t>bei wichtigem Textanteil wird der Sprache des Textes kodiert, „</a:t>
            </a:r>
            <a:r>
              <a:rPr lang="de-DE" dirty="0" err="1" smtClean="0"/>
              <a:t>zxx</a:t>
            </a:r>
            <a:r>
              <a:rPr lang="de-DE" dirty="0" smtClean="0"/>
              <a:t>“ für Noten kann nicht zusätzlich vergeben werden</a:t>
            </a:r>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54</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Sprache des Inhalts (RDA 7.12)</a:t>
            </a:r>
            <a:endParaRPr lang="de-DE" dirty="0"/>
          </a:p>
        </p:txBody>
      </p:sp>
      <p:sp>
        <p:nvSpPr>
          <p:cNvPr id="3" name="Textplatzhalter 2"/>
          <p:cNvSpPr>
            <a:spLocks noGrp="1"/>
          </p:cNvSpPr>
          <p:nvPr>
            <p:ph type="body" sz="quarter" idx="13"/>
          </p:nvPr>
        </p:nvSpPr>
        <p:spPr/>
        <p:txBody>
          <a:bodyPr/>
          <a:lstStyle/>
          <a:p>
            <a:pPr>
              <a:spcAft>
                <a:spcPts val="600"/>
              </a:spcAft>
            </a:pPr>
            <a:r>
              <a:rPr lang="de-DE" dirty="0" smtClean="0"/>
              <a:t>Empfohlene Erfassung für Vokalmusik mit mehrsprachiger Textunterlegung</a:t>
            </a:r>
          </a:p>
          <a:p>
            <a:pPr>
              <a:spcAft>
                <a:spcPts val="600"/>
              </a:spcAft>
            </a:pPr>
            <a:endParaRPr lang="de-DE" dirty="0"/>
          </a:p>
          <a:p>
            <a:pPr>
              <a:spcAft>
                <a:spcPts val="600"/>
              </a:spcAft>
            </a:pPr>
            <a:endParaRPr lang="de-DE" dirty="0" smtClean="0"/>
          </a:p>
          <a:p>
            <a:pPr>
              <a:spcBef>
                <a:spcPts val="600"/>
              </a:spcBef>
            </a:pPr>
            <a:r>
              <a:rPr lang="de-DE" dirty="0" smtClean="0"/>
              <a:t>Empfohlene Erfassung für „sprachgebundene“ Instrumentalmusik (mit begleitenden Texten)</a:t>
            </a:r>
          </a:p>
          <a:p>
            <a:pPr>
              <a:spcBef>
                <a:spcPts val="600"/>
              </a:spcBef>
            </a:pPr>
            <a:endParaRPr lang="de-DE" dirty="0"/>
          </a:p>
          <a:p>
            <a:pPr>
              <a:spcBef>
                <a:spcPts val="600"/>
              </a:spcBef>
            </a:pPr>
            <a:endParaRPr lang="de-DE" dirty="0" smtClean="0"/>
          </a:p>
          <a:p>
            <a:endParaRPr lang="de-DE" dirty="0" smtClean="0"/>
          </a:p>
          <a:p>
            <a:endParaRPr lang="de-DE" dirty="0"/>
          </a:p>
          <a:p>
            <a:r>
              <a:rPr lang="de-DE" dirty="0" smtClean="0"/>
              <a:t>Formulierung der Anmerkung kann frei gewählt werden</a:t>
            </a:r>
          </a:p>
          <a:p>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55</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443461457"/>
              </p:ext>
            </p:extLst>
          </p:nvPr>
        </p:nvGraphicFramePr>
        <p:xfrm>
          <a:off x="395536" y="1700808"/>
          <a:ext cx="8291264" cy="863600"/>
        </p:xfrm>
        <a:graphic>
          <a:graphicData uri="http://schemas.openxmlformats.org/drawingml/2006/table">
            <a:tbl>
              <a:tblPr firstRow="1" bandRow="1">
                <a:tableStyleId>{5C22544A-7EE6-4342-B048-85BDC9FD1C3A}</a:tableStyleId>
              </a:tblPr>
              <a:tblGrid>
                <a:gridCol w="1088743"/>
                <a:gridCol w="862141"/>
                <a:gridCol w="2717306"/>
                <a:gridCol w="3623074"/>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516a</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7.12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Sprache des Inhalts</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Liedtext englisch und französisch</a:t>
                      </a:r>
                      <a:endParaRPr lang="de-DE" sz="1800" b="0" dirty="0">
                        <a:latin typeface="Verdana" pitchFamily="34" charset="0"/>
                        <a:ea typeface="Verdana" pitchFamily="34" charset="0"/>
                        <a:cs typeface="Verdana" pitchFamily="34" charset="0"/>
                      </a:endParaRPr>
                    </a:p>
                  </a:txBody>
                  <a:tcPr anchor="ct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612705390"/>
              </p:ext>
            </p:extLst>
          </p:nvPr>
        </p:nvGraphicFramePr>
        <p:xfrm>
          <a:off x="395536" y="3591044"/>
          <a:ext cx="8291264" cy="1691640"/>
        </p:xfrm>
        <a:graphic>
          <a:graphicData uri="http://schemas.openxmlformats.org/drawingml/2006/table">
            <a:tbl>
              <a:tblPr firstRow="1" bandRow="1">
                <a:tableStyleId>{5C22544A-7EE6-4342-B048-85BDC9FD1C3A}</a:tableStyleId>
              </a:tblPr>
              <a:tblGrid>
                <a:gridCol w="864095"/>
                <a:gridCol w="864096"/>
                <a:gridCol w="2952328"/>
                <a:gridCol w="3610745"/>
              </a:tblGrid>
              <a:tr h="370840">
                <a:tc>
                  <a:txBody>
                    <a:bodyPr/>
                    <a:lstStyle/>
                    <a:p>
                      <a:r>
                        <a:rPr lang="de-DE" sz="16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RDA</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Element</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Erfassung</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r>
              <a:tr h="370840">
                <a:tc rowSpan="2">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037b</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6.11</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Sprache der Expression</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0" dirty="0" smtClean="0">
                          <a:solidFill>
                            <a:srgbClr val="FF0000"/>
                          </a:solidFill>
                          <a:latin typeface="Verdana" pitchFamily="34" charset="0"/>
                          <a:ea typeface="Verdana" pitchFamily="34" charset="0"/>
                          <a:cs typeface="Verdana" pitchFamily="34" charset="0"/>
                        </a:rPr>
                        <a:t>$a </a:t>
                      </a:r>
                      <a:r>
                        <a:rPr lang="de-DE" sz="1600" dirty="0" err="1" smtClean="0">
                          <a:latin typeface="Verdana" panose="020B0604030504040204" pitchFamily="34" charset="0"/>
                          <a:ea typeface="Verdana" panose="020B0604030504040204" pitchFamily="34" charset="0"/>
                          <a:cs typeface="Verdana" panose="020B0604030504040204" pitchFamily="34" charset="0"/>
                        </a:rPr>
                        <a:t>ger</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r>
              <a:tr h="370840">
                <a:tc vMerge="1">
                  <a:txBody>
                    <a:bodyPr/>
                    <a:lstStyle/>
                    <a:p>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6.11</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Sprache der Expression</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0" dirty="0" smtClean="0">
                          <a:solidFill>
                            <a:srgbClr val="FF0000"/>
                          </a:solidFill>
                          <a:latin typeface="Verdana" pitchFamily="34" charset="0"/>
                          <a:ea typeface="Verdana" pitchFamily="34" charset="0"/>
                          <a:cs typeface="Verdana" pitchFamily="34" charset="0"/>
                        </a:rPr>
                        <a:t>$a </a:t>
                      </a:r>
                      <a:r>
                        <a:rPr lang="de-DE" sz="1600" dirty="0" smtClean="0">
                          <a:latin typeface="Verdana" panose="020B0604030504040204" pitchFamily="34" charset="0"/>
                          <a:ea typeface="Verdana" panose="020B0604030504040204" pitchFamily="34" charset="0"/>
                          <a:cs typeface="Verdana" panose="020B0604030504040204" pitchFamily="34" charset="0"/>
                        </a:rPr>
                        <a:t>eng</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516a</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7.12</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Sprache des Inhalts</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dirty="0" smtClean="0">
                          <a:latin typeface="Verdana" panose="020B0604030504040204" pitchFamily="34" charset="0"/>
                          <a:ea typeface="Verdana" panose="020B0604030504040204" pitchFamily="34" charset="0"/>
                          <a:cs typeface="Verdana" panose="020B0604030504040204" pitchFamily="34" charset="0"/>
                        </a:rPr>
                        <a:t> Vorwort und Anmerkungen in Deutsch und Englisch</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Form der Musiknotation (RDA 7.13.3)</a:t>
            </a:r>
            <a:endParaRPr lang="de-DE" dirty="0"/>
          </a:p>
        </p:txBody>
      </p:sp>
      <p:sp>
        <p:nvSpPr>
          <p:cNvPr id="3" name="Textplatzhalter 2"/>
          <p:cNvSpPr>
            <a:spLocks noGrp="1"/>
          </p:cNvSpPr>
          <p:nvPr>
            <p:ph type="body" sz="quarter" idx="13"/>
          </p:nvPr>
        </p:nvSpPr>
        <p:spPr/>
        <p:txBody>
          <a:bodyPr wrap="square"/>
          <a:lstStyle/>
          <a:p>
            <a:r>
              <a:rPr lang="de-DE" dirty="0" smtClean="0"/>
              <a:t>Kein Standardelement</a:t>
            </a:r>
          </a:p>
          <a:p>
            <a:r>
              <a:rPr lang="de-DE" dirty="0" smtClean="0"/>
              <a:t>Musiknotation: feste Begriffsliste</a:t>
            </a:r>
          </a:p>
          <a:p>
            <a:pPr lvl="1"/>
            <a:r>
              <a:rPr lang="de-DE" dirty="0" smtClean="0"/>
              <a:t>Grafische Notation</a:t>
            </a:r>
          </a:p>
          <a:p>
            <a:pPr lvl="1"/>
            <a:r>
              <a:rPr lang="de-DE" dirty="0" smtClean="0"/>
              <a:t>Liniennotation</a:t>
            </a:r>
          </a:p>
          <a:p>
            <a:pPr lvl="1"/>
            <a:r>
              <a:rPr lang="de-DE" dirty="0" smtClean="0"/>
              <a:t>Mensuralnotation</a:t>
            </a:r>
          </a:p>
          <a:p>
            <a:pPr lvl="1"/>
            <a:r>
              <a:rPr lang="de-DE" dirty="0" smtClean="0"/>
              <a:t>Neumennotation</a:t>
            </a:r>
          </a:p>
          <a:p>
            <a:pPr lvl="1"/>
            <a:r>
              <a:rPr lang="de-DE" dirty="0" smtClean="0"/>
              <a:t>Solmisation</a:t>
            </a:r>
          </a:p>
          <a:p>
            <a:pPr lvl="1"/>
            <a:r>
              <a:rPr lang="de-DE" dirty="0" smtClean="0"/>
              <a:t>Tabulatur</a:t>
            </a:r>
          </a:p>
          <a:p>
            <a:pPr lvl="1"/>
            <a:r>
              <a:rPr lang="de-DE" dirty="0" smtClean="0"/>
              <a:t>Tonic-Sol-Fa</a:t>
            </a:r>
          </a:p>
          <a:p>
            <a:pPr lvl="1"/>
            <a:r>
              <a:rPr lang="de-DE" dirty="0" err="1" smtClean="0"/>
              <a:t>Tonnamen</a:t>
            </a:r>
            <a:endParaRPr lang="de-DE" dirty="0" smtClean="0"/>
          </a:p>
          <a:p>
            <a:pPr lvl="1"/>
            <a:r>
              <a:rPr lang="de-DE" dirty="0" smtClean="0"/>
              <a:t>Ziffernnotation</a:t>
            </a:r>
          </a:p>
          <a:p>
            <a:r>
              <a:rPr lang="de-DE" dirty="0" smtClean="0"/>
              <a:t>Vergabe wird empfohlen, sofern keine „Liniennotation“ vorliegt</a:t>
            </a:r>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56</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Form der Musiknotation (RDA 7.13.3)</a:t>
            </a:r>
            <a:endParaRPr lang="de-DE" dirty="0"/>
          </a:p>
        </p:txBody>
      </p:sp>
      <p:sp>
        <p:nvSpPr>
          <p:cNvPr id="3" name="Textplatzhalter 2"/>
          <p:cNvSpPr>
            <a:spLocks noGrp="1"/>
          </p:cNvSpPr>
          <p:nvPr>
            <p:ph type="body" sz="quarter" idx="13"/>
          </p:nvPr>
        </p:nvSpPr>
        <p:spPr/>
        <p:txBody>
          <a:bodyPr wrap="square"/>
          <a:lstStyle/>
          <a:p>
            <a:r>
              <a:rPr lang="de-DE" dirty="0" smtClean="0"/>
              <a:t>Falls mehrere Termini zutreffen</a:t>
            </a:r>
            <a:br>
              <a:rPr lang="de-DE" dirty="0" smtClean="0"/>
            </a:br>
            <a:r>
              <a:rPr lang="de-DE" dirty="0" smtClean="0"/>
              <a:t> </a:t>
            </a:r>
            <a:r>
              <a:rPr lang="de-DE" dirty="0" smtClean="0">
                <a:sym typeface="Wingdings" pitchFamily="2" charset="2"/>
              </a:rPr>
              <a:t> der spezifischere Begriff wird verwendet</a:t>
            </a:r>
          </a:p>
          <a:p>
            <a:r>
              <a:rPr lang="de-DE" dirty="0" smtClean="0">
                <a:sym typeface="Wingdings" pitchFamily="2" charset="2"/>
              </a:rPr>
              <a:t>Details bei Bedarf (RDA 7.13.3.4)</a:t>
            </a:r>
          </a:p>
          <a:p>
            <a:endParaRPr lang="de-DE" dirty="0" smtClean="0">
              <a:sym typeface="Wingdings" pitchFamily="2" charset="2"/>
            </a:endParaRPr>
          </a:p>
          <a:p>
            <a:pPr marL="0" indent="0">
              <a:buNone/>
            </a:pPr>
            <a:endParaRPr lang="de-DE" dirty="0" smtClean="0"/>
          </a:p>
          <a:p>
            <a:pPr marL="0" indent="0">
              <a:buNone/>
            </a:pP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57</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303847995"/>
              </p:ext>
            </p:extLst>
          </p:nvPr>
        </p:nvGraphicFramePr>
        <p:xfrm>
          <a:off x="467543" y="2420889"/>
          <a:ext cx="8352930" cy="1512167"/>
        </p:xfrm>
        <a:graphic>
          <a:graphicData uri="http://schemas.openxmlformats.org/drawingml/2006/table">
            <a:tbl>
              <a:tblPr firstRow="1" bandRow="1">
                <a:tableStyleId>{5C22544A-7EE6-4342-B048-85BDC9FD1C3A}</a:tableStyleId>
              </a:tblPr>
              <a:tblGrid>
                <a:gridCol w="1223694"/>
                <a:gridCol w="1223694"/>
                <a:gridCol w="2528536"/>
                <a:gridCol w="3377006"/>
              </a:tblGrid>
              <a:tr h="419556">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521547">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516d</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7.13.3</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Form der Musiknotation</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Tabulatur</a:t>
                      </a:r>
                      <a:endParaRPr lang="de-DE" sz="1800" b="0" dirty="0">
                        <a:latin typeface="Verdana" pitchFamily="34" charset="0"/>
                        <a:ea typeface="Verdana" pitchFamily="34" charset="0"/>
                        <a:cs typeface="Verdana" pitchFamily="34" charset="0"/>
                      </a:endParaRPr>
                    </a:p>
                  </a:txBody>
                  <a:tcPr anchor="ctr"/>
                </a:tc>
              </a:tr>
              <a:tr h="571064">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516d</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7.13.3.4</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Details</a:t>
                      </a:r>
                      <a:r>
                        <a:rPr lang="de-DE" sz="1800" b="0" baseline="0" dirty="0" smtClean="0">
                          <a:latin typeface="Verdana" pitchFamily="34" charset="0"/>
                          <a:ea typeface="Verdana" pitchFamily="34" charset="0"/>
                          <a:cs typeface="Verdana" pitchFamily="34" charset="0"/>
                        </a:rPr>
                        <a:t> zur Form der Musiknotation</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In französischer Lautentabulatur</a:t>
                      </a:r>
                      <a:endParaRPr lang="de-DE" sz="1800" b="0" dirty="0">
                        <a:latin typeface="Verdana" pitchFamily="34" charset="0"/>
                        <a:ea typeface="Verdana" pitchFamily="34" charset="0"/>
                        <a:cs typeface="Verdana" pitchFamily="34" charset="0"/>
                      </a:endParaRPr>
                    </a:p>
                  </a:txBody>
                  <a:tcPr anchor="ct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2271138376"/>
              </p:ext>
            </p:extLst>
          </p:nvPr>
        </p:nvGraphicFramePr>
        <p:xfrm>
          <a:off x="467545" y="4293097"/>
          <a:ext cx="8352928" cy="1441288"/>
        </p:xfrm>
        <a:graphic>
          <a:graphicData uri="http://schemas.openxmlformats.org/drawingml/2006/table">
            <a:tbl>
              <a:tblPr firstRow="1" bandRow="1">
                <a:tableStyleId>{5C22544A-7EE6-4342-B048-85BDC9FD1C3A}</a:tableStyleId>
              </a:tblPr>
              <a:tblGrid>
                <a:gridCol w="1224135"/>
                <a:gridCol w="1224136"/>
                <a:gridCol w="2520280"/>
                <a:gridCol w="3384377"/>
              </a:tblGrid>
              <a:tr h="399578">
                <a:tc>
                  <a:txBody>
                    <a:bodyPr/>
                    <a:lstStyle/>
                    <a:p>
                      <a:r>
                        <a:rPr lang="de-DE" sz="1800" b="1" dirty="0" err="1" smtClean="0">
                          <a:solidFill>
                            <a:schemeClr val="bg1"/>
                          </a:solidFill>
                          <a:latin typeface="Verdana" pitchFamily="34" charset="0"/>
                          <a:ea typeface="Verdana" pitchFamily="34" charset="0"/>
                          <a:cs typeface="Verdana" pitchFamily="34" charset="0"/>
                        </a:rPr>
                        <a:t>Aleph</a:t>
                      </a:r>
                      <a:endParaRPr lang="de-DE" sz="1800" b="1" dirty="0">
                        <a:solidFill>
                          <a:schemeClr val="bg1"/>
                        </a:solidFill>
                        <a:latin typeface="Verdana" pitchFamily="34" charset="0"/>
                        <a:ea typeface="Verdana" pitchFamily="34" charset="0"/>
                        <a:cs typeface="Verdana" pitchFamily="34" charset="0"/>
                      </a:endParaRPr>
                    </a:p>
                  </a:txBody>
                  <a:tcPr/>
                </a:tc>
                <a:tc>
                  <a:txBody>
                    <a:bodyPr/>
                    <a:lstStyle/>
                    <a:p>
                      <a:r>
                        <a:rPr lang="de-DE" sz="1800" b="1" dirty="0" smtClean="0">
                          <a:solidFill>
                            <a:schemeClr val="bg1"/>
                          </a:solidFill>
                          <a:latin typeface="Verdana" pitchFamily="34" charset="0"/>
                          <a:ea typeface="Verdana" pitchFamily="34" charset="0"/>
                          <a:cs typeface="Verdana" pitchFamily="34" charset="0"/>
                        </a:rPr>
                        <a:t>RDA</a:t>
                      </a:r>
                      <a:endParaRPr lang="de-DE" sz="1800" b="1" dirty="0">
                        <a:solidFill>
                          <a:schemeClr val="bg1"/>
                        </a:solidFill>
                        <a:latin typeface="Verdana" pitchFamily="34" charset="0"/>
                        <a:ea typeface="Verdana" pitchFamily="34" charset="0"/>
                        <a:cs typeface="Verdana" pitchFamily="34" charset="0"/>
                      </a:endParaRPr>
                    </a:p>
                  </a:txBody>
                  <a:tcPr/>
                </a:tc>
                <a:tc>
                  <a:txBody>
                    <a:bodyPr/>
                    <a:lstStyle/>
                    <a:p>
                      <a:r>
                        <a:rPr lang="de-DE" sz="1800" b="1" dirty="0" smtClean="0">
                          <a:solidFill>
                            <a:schemeClr val="bg1"/>
                          </a:solidFill>
                          <a:latin typeface="Verdana" pitchFamily="34" charset="0"/>
                          <a:ea typeface="Verdana" pitchFamily="34" charset="0"/>
                          <a:cs typeface="Verdana" pitchFamily="34" charset="0"/>
                        </a:rPr>
                        <a:t>Element</a:t>
                      </a:r>
                      <a:endParaRPr lang="de-DE" sz="1800" b="1" dirty="0">
                        <a:solidFill>
                          <a:schemeClr val="bg1"/>
                        </a:solidFill>
                        <a:latin typeface="Verdana" pitchFamily="34" charset="0"/>
                        <a:ea typeface="Verdana" pitchFamily="34" charset="0"/>
                        <a:cs typeface="Verdana" pitchFamily="34" charset="0"/>
                      </a:endParaRPr>
                    </a:p>
                  </a:txBody>
                  <a:tcPr/>
                </a:tc>
                <a:tc>
                  <a:txBody>
                    <a:bodyPr/>
                    <a:lstStyle/>
                    <a:p>
                      <a:r>
                        <a:rPr lang="de-DE" sz="1800" dirty="0" smtClean="0">
                          <a:solidFill>
                            <a:schemeClr val="bg1"/>
                          </a:solidFill>
                          <a:latin typeface="Verdana" pitchFamily="34" charset="0"/>
                          <a:ea typeface="Verdana" pitchFamily="34" charset="0"/>
                          <a:cs typeface="Verdana" pitchFamily="34" charset="0"/>
                        </a:rPr>
                        <a:t>Erfassung</a:t>
                      </a:r>
                      <a:endParaRPr lang="de-DE" sz="1800" dirty="0">
                        <a:solidFill>
                          <a:schemeClr val="bg1"/>
                        </a:solidFill>
                        <a:latin typeface="Verdana" pitchFamily="34" charset="0"/>
                        <a:ea typeface="Verdana" pitchFamily="34" charset="0"/>
                        <a:cs typeface="Verdana" pitchFamily="34" charset="0"/>
                      </a:endParaRPr>
                    </a:p>
                  </a:txBody>
                  <a:tcPr/>
                </a:tc>
              </a:tr>
              <a:tr h="496712">
                <a:tc>
                  <a:txBody>
                    <a:bodyPr/>
                    <a:lstStyle/>
                    <a:p>
                      <a:pPr>
                        <a:lnSpc>
                          <a:spcPts val="1600"/>
                        </a:lnSpc>
                        <a:spcBef>
                          <a:spcPts val="600"/>
                        </a:spcBef>
                        <a:spcAft>
                          <a:spcPts val="600"/>
                        </a:spcAft>
                      </a:pPr>
                      <a:r>
                        <a:rPr lang="de-DE" sz="1800" b="0" dirty="0" smtClean="0">
                          <a:solidFill>
                            <a:schemeClr val="tx1"/>
                          </a:solidFill>
                          <a:latin typeface="Verdana" pitchFamily="34" charset="0"/>
                          <a:ea typeface="Verdana" pitchFamily="34" charset="0"/>
                          <a:cs typeface="Verdana" pitchFamily="34" charset="0"/>
                        </a:rPr>
                        <a:t>516d</a:t>
                      </a:r>
                      <a:endParaRPr lang="de-DE" sz="1800" b="0" dirty="0">
                        <a:solidFill>
                          <a:schemeClr val="tx1"/>
                        </a:solidFill>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chemeClr val="tx1"/>
                          </a:solidFill>
                          <a:latin typeface="Verdana" pitchFamily="34" charset="0"/>
                          <a:ea typeface="Verdana" pitchFamily="34" charset="0"/>
                          <a:cs typeface="Verdana" pitchFamily="34" charset="0"/>
                        </a:rPr>
                        <a:t>7.13.3</a:t>
                      </a:r>
                      <a:endParaRPr lang="de-DE" sz="1800" b="0" dirty="0">
                        <a:solidFill>
                          <a:schemeClr val="tx1"/>
                        </a:solidFill>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chemeClr val="tx1"/>
                          </a:solidFill>
                          <a:latin typeface="Verdana" pitchFamily="34" charset="0"/>
                          <a:ea typeface="Verdana" pitchFamily="34" charset="0"/>
                          <a:cs typeface="Verdana" pitchFamily="34" charset="0"/>
                        </a:rPr>
                        <a:t>Form der Musiknotation</a:t>
                      </a:r>
                      <a:endParaRPr lang="de-DE" sz="1800" b="0" dirty="0">
                        <a:solidFill>
                          <a:schemeClr val="tx1"/>
                        </a:solidFill>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tx1"/>
                          </a:solidFill>
                          <a:latin typeface="Verdana" pitchFamily="34" charset="0"/>
                          <a:ea typeface="Verdana" pitchFamily="34" charset="0"/>
                          <a:cs typeface="Verdana" pitchFamily="34" charset="0"/>
                        </a:rPr>
                        <a:t>Liniennotation</a:t>
                      </a:r>
                      <a:endParaRPr lang="de-DE" sz="1800" b="0" dirty="0">
                        <a:solidFill>
                          <a:schemeClr val="tx1"/>
                        </a:solidFill>
                        <a:latin typeface="Verdana" pitchFamily="34" charset="0"/>
                        <a:ea typeface="Verdana" pitchFamily="34" charset="0"/>
                        <a:cs typeface="Verdana" pitchFamily="34" charset="0"/>
                      </a:endParaRPr>
                    </a:p>
                  </a:txBody>
                  <a:tcPr anchor="ctr"/>
                </a:tc>
              </a:tr>
              <a:tr h="543870">
                <a:tc>
                  <a:txBody>
                    <a:bodyPr/>
                    <a:lstStyle/>
                    <a:p>
                      <a:pPr>
                        <a:lnSpc>
                          <a:spcPts val="1600"/>
                        </a:lnSpc>
                        <a:spcBef>
                          <a:spcPts val="600"/>
                        </a:spcBef>
                        <a:spcAft>
                          <a:spcPts val="600"/>
                        </a:spcAft>
                      </a:pPr>
                      <a:r>
                        <a:rPr lang="de-DE" sz="1800" b="0" dirty="0" smtClean="0">
                          <a:solidFill>
                            <a:schemeClr val="tx1"/>
                          </a:solidFill>
                          <a:latin typeface="Verdana" pitchFamily="34" charset="0"/>
                          <a:ea typeface="Verdana" pitchFamily="34" charset="0"/>
                          <a:cs typeface="Verdana" pitchFamily="34" charset="0"/>
                        </a:rPr>
                        <a:t>516d</a:t>
                      </a:r>
                      <a:endParaRPr lang="de-DE" sz="1800" b="0" dirty="0">
                        <a:solidFill>
                          <a:schemeClr val="tx1"/>
                        </a:solidFill>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chemeClr val="tx1"/>
                          </a:solidFill>
                          <a:latin typeface="Verdana" pitchFamily="34" charset="0"/>
                          <a:ea typeface="Verdana" pitchFamily="34" charset="0"/>
                          <a:cs typeface="Verdana" pitchFamily="34" charset="0"/>
                        </a:rPr>
                        <a:t>7.13.3.4</a:t>
                      </a:r>
                      <a:endParaRPr lang="de-DE" sz="1800" b="0" dirty="0">
                        <a:solidFill>
                          <a:schemeClr val="tx1"/>
                        </a:solidFill>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chemeClr val="tx1"/>
                          </a:solidFill>
                          <a:latin typeface="Verdana" pitchFamily="34" charset="0"/>
                          <a:ea typeface="Verdana" pitchFamily="34" charset="0"/>
                          <a:cs typeface="Verdana" pitchFamily="34" charset="0"/>
                        </a:rPr>
                        <a:t>Details</a:t>
                      </a:r>
                      <a:r>
                        <a:rPr lang="de-DE" sz="1800" b="0" baseline="0" dirty="0" smtClean="0">
                          <a:solidFill>
                            <a:schemeClr val="tx1"/>
                          </a:solidFill>
                          <a:latin typeface="Verdana" pitchFamily="34" charset="0"/>
                          <a:ea typeface="Verdana" pitchFamily="34" charset="0"/>
                          <a:cs typeface="Verdana" pitchFamily="34" charset="0"/>
                        </a:rPr>
                        <a:t> zur Form der Musiknotation</a:t>
                      </a:r>
                      <a:endParaRPr lang="de-DE" sz="1800" b="0" dirty="0">
                        <a:solidFill>
                          <a:schemeClr val="tx1"/>
                        </a:solidFill>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tx1"/>
                          </a:solidFill>
                          <a:latin typeface="Verdana" pitchFamily="34" charset="0"/>
                          <a:ea typeface="Verdana" pitchFamily="34" charset="0"/>
                          <a:cs typeface="Verdana" pitchFamily="34" charset="0"/>
                        </a:rPr>
                        <a:t>Mit Akkordsymbolen</a:t>
                      </a:r>
                      <a:endParaRPr lang="de-DE" sz="1800" b="0" dirty="0">
                        <a:solidFill>
                          <a:schemeClr val="tx1"/>
                        </a:solidFill>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dirty="0" smtClean="0"/>
              <a:t>Standardelement (RDA 7.20 D-A-CH)</a:t>
            </a:r>
          </a:p>
          <a:p>
            <a:r>
              <a:rPr lang="de-DE" dirty="0" err="1" smtClean="0"/>
              <a:t>Vokabularliste</a:t>
            </a:r>
            <a:r>
              <a:rPr lang="de-DE" dirty="0" smtClean="0"/>
              <a:t> musikalische Ausgabeform, RDA 6.20.1.3 D-A-CH (AH-009):</a:t>
            </a:r>
          </a:p>
          <a:p>
            <a:pPr lvl="1"/>
            <a:r>
              <a:rPr lang="de-DE" dirty="0" smtClean="0"/>
              <a:t>Chorbuch</a:t>
            </a:r>
          </a:p>
          <a:p>
            <a:pPr lvl="1"/>
            <a:r>
              <a:rPr lang="de-DE" dirty="0" smtClean="0"/>
              <a:t>Chorpartitur</a:t>
            </a:r>
          </a:p>
          <a:p>
            <a:pPr lvl="1"/>
            <a:r>
              <a:rPr lang="de-DE" dirty="0" smtClean="0"/>
              <a:t>Klavierauszug</a:t>
            </a:r>
          </a:p>
          <a:p>
            <a:pPr lvl="1"/>
            <a:r>
              <a:rPr lang="de-DE" dirty="0" smtClean="0"/>
              <a:t>Klavierbearbeitung</a:t>
            </a:r>
          </a:p>
          <a:p>
            <a:pPr lvl="1"/>
            <a:r>
              <a:rPr lang="de-DE" dirty="0" smtClean="0"/>
              <a:t>Klavier-Direktionsstimme</a:t>
            </a:r>
          </a:p>
          <a:p>
            <a:pPr lvl="1"/>
            <a:r>
              <a:rPr lang="de-DE" dirty="0" err="1" smtClean="0"/>
              <a:t>Particell</a:t>
            </a:r>
            <a:endParaRPr lang="de-DE" dirty="0" smtClean="0"/>
          </a:p>
          <a:p>
            <a:pPr lvl="1"/>
            <a:r>
              <a:rPr lang="de-DE" dirty="0" smtClean="0"/>
              <a:t>Partitur</a:t>
            </a:r>
          </a:p>
          <a:p>
            <a:pPr lvl="1"/>
            <a:r>
              <a:rPr lang="de-DE" dirty="0" smtClean="0"/>
              <a:t>Stimme</a:t>
            </a:r>
          </a:p>
          <a:p>
            <a:pPr lvl="1"/>
            <a:r>
              <a:rPr lang="de-DE" dirty="0" smtClean="0"/>
              <a:t>Studienpartitur</a:t>
            </a:r>
          </a:p>
          <a:p>
            <a:pPr lvl="1"/>
            <a:r>
              <a:rPr lang="de-DE" dirty="0" smtClean="0"/>
              <a:t>Table Book</a:t>
            </a:r>
          </a:p>
          <a:p>
            <a:pPr lvl="1"/>
            <a:r>
              <a:rPr lang="de-DE" dirty="0" err="1" smtClean="0"/>
              <a:t>Violin</a:t>
            </a:r>
            <a:r>
              <a:rPr lang="de-DE" dirty="0" smtClean="0"/>
              <a:t>-Direktionsstimme</a:t>
            </a:r>
          </a:p>
          <a:p>
            <a:pPr lvl="1"/>
            <a:r>
              <a:rPr lang="de-DE" dirty="0" smtClean="0"/>
              <a:t>Aufführungsmaterial</a:t>
            </a:r>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58</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dirty="0" smtClean="0"/>
              <a:t>Mehrfachnennungen sind möglich</a:t>
            </a:r>
          </a:p>
          <a:p>
            <a:r>
              <a:rPr lang="de-DE" dirty="0" smtClean="0"/>
              <a:t>Es wird der spezifischste Begriff verwendet</a:t>
            </a:r>
          </a:p>
          <a:p>
            <a:r>
              <a:rPr lang="de-DE" dirty="0" smtClean="0"/>
              <a:t>Weitere Begriffe dürfen nicht gebildet werden</a:t>
            </a:r>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59</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790593244"/>
              </p:ext>
            </p:extLst>
          </p:nvPr>
        </p:nvGraphicFramePr>
        <p:xfrm>
          <a:off x="462049" y="2420888"/>
          <a:ext cx="7499499" cy="1666240"/>
        </p:xfrm>
        <a:graphic>
          <a:graphicData uri="http://schemas.openxmlformats.org/drawingml/2006/table">
            <a:tbl>
              <a:tblPr firstRow="1" bandRow="1">
                <a:tableStyleId>{5C22544A-7EE6-4342-B048-85BDC9FD1C3A}</a:tableStyleId>
              </a:tblPr>
              <a:tblGrid>
                <a:gridCol w="972109"/>
                <a:gridCol w="828993"/>
                <a:gridCol w="2845396"/>
                <a:gridCol w="2853001"/>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064c</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7.20</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Musikalische Ausgabeform</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Partitur</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$9</a:t>
                      </a:r>
                      <a:r>
                        <a:rPr lang="de-DE" sz="1800" b="0" baseline="0" dirty="0" smtClean="0">
                          <a:solidFill>
                            <a:schemeClr val="tx1"/>
                          </a:solidFill>
                          <a:latin typeface="Verdana" pitchFamily="34" charset="0"/>
                          <a:ea typeface="Verdana" pitchFamily="34" charset="0"/>
                          <a:cs typeface="Verdana" pitchFamily="34" charset="0"/>
                        </a:rPr>
                        <a:t> </a:t>
                      </a:r>
                      <a:r>
                        <a:rPr lang="de-DE" sz="1800" b="0" i="1" baseline="0" dirty="0" smtClean="0">
                          <a:solidFill>
                            <a:schemeClr val="tx1"/>
                          </a:solidFill>
                          <a:latin typeface="Verdana" pitchFamily="34" charset="0"/>
                          <a:ea typeface="Verdana" pitchFamily="34" charset="0"/>
                          <a:cs typeface="Verdana" pitchFamily="34" charset="0"/>
                        </a:rPr>
                        <a:t>GND-ID</a:t>
                      </a:r>
                      <a:endParaRPr lang="de-DE" sz="1800" i="1" dirty="0" smtClean="0">
                        <a:solidFill>
                          <a:schemeClr val="tx1"/>
                        </a:solidFill>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064c</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7.20</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Musikalische</a:t>
                      </a:r>
                      <a:r>
                        <a:rPr lang="de-DE" sz="1800" b="0" baseline="0" dirty="0" smtClean="0">
                          <a:latin typeface="Verdana" pitchFamily="34" charset="0"/>
                          <a:ea typeface="Verdana" pitchFamily="34" charset="0"/>
                          <a:cs typeface="Verdana" pitchFamily="34" charset="0"/>
                        </a:rPr>
                        <a:t> Ausgabeform</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dirty="0" smtClean="0">
                          <a:latin typeface="Verdana" pitchFamily="34" charset="0"/>
                          <a:ea typeface="Verdana" pitchFamily="34" charset="0"/>
                          <a:cs typeface="Verdana" pitchFamily="34" charset="0"/>
                        </a:rPr>
                        <a:t>Klavierauszug</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$9</a:t>
                      </a:r>
                      <a:r>
                        <a:rPr lang="de-DE" sz="1800" b="0" baseline="0" dirty="0" smtClean="0">
                          <a:solidFill>
                            <a:schemeClr val="tx1"/>
                          </a:solidFill>
                          <a:latin typeface="Verdana" pitchFamily="34" charset="0"/>
                          <a:ea typeface="Verdana" pitchFamily="34" charset="0"/>
                          <a:cs typeface="Verdana" pitchFamily="34" charset="0"/>
                        </a:rPr>
                        <a:t> </a:t>
                      </a:r>
                      <a:r>
                        <a:rPr lang="de-DE" sz="1800" b="0" i="1" baseline="0" dirty="0" smtClean="0">
                          <a:solidFill>
                            <a:schemeClr val="tx1"/>
                          </a:solidFill>
                          <a:latin typeface="Verdana" pitchFamily="34" charset="0"/>
                          <a:ea typeface="Verdana" pitchFamily="34" charset="0"/>
                          <a:cs typeface="Verdana" pitchFamily="34" charset="0"/>
                        </a:rPr>
                        <a:t>GND-ID</a:t>
                      </a:r>
                      <a:endParaRPr lang="de-DE" sz="1800" b="0" dirty="0">
                        <a:latin typeface="Verdana" pitchFamily="34" charset="0"/>
                        <a:ea typeface="Verdana" pitchFamily="34" charset="0"/>
                        <a:cs typeface="Verdana" pitchFamily="34" charset="0"/>
                      </a:endParaRPr>
                    </a:p>
                  </a:txBody>
                  <a:tcPr anchor="ct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2931688830"/>
              </p:ext>
            </p:extLst>
          </p:nvPr>
        </p:nvGraphicFramePr>
        <p:xfrm>
          <a:off x="462049" y="4509120"/>
          <a:ext cx="7499499" cy="1082288"/>
        </p:xfrm>
        <a:graphic>
          <a:graphicData uri="http://schemas.openxmlformats.org/drawingml/2006/table">
            <a:tbl>
              <a:tblPr firstRow="1" bandRow="1">
                <a:tableStyleId>{5C22544A-7EE6-4342-B048-85BDC9FD1C3A}</a:tableStyleId>
              </a:tblPr>
              <a:tblGrid>
                <a:gridCol w="965283"/>
                <a:gridCol w="891030"/>
                <a:gridCol w="2774432"/>
                <a:gridCol w="2868754"/>
              </a:tblGrid>
              <a:tr h="432048">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17646">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064c</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7.20</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Musikalische Ausgabeform</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Studienpartitur</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$9</a:t>
                      </a:r>
                      <a:r>
                        <a:rPr lang="de-DE" sz="1800" b="0" baseline="0" dirty="0" smtClean="0">
                          <a:solidFill>
                            <a:schemeClr val="tx1"/>
                          </a:solidFill>
                          <a:latin typeface="Verdana" pitchFamily="34" charset="0"/>
                          <a:ea typeface="Verdana" pitchFamily="34" charset="0"/>
                          <a:cs typeface="Verdana" pitchFamily="34" charset="0"/>
                        </a:rPr>
                        <a:t> </a:t>
                      </a:r>
                      <a:r>
                        <a:rPr lang="de-DE" sz="1800" b="0" i="1" baseline="0" dirty="0" smtClean="0">
                          <a:solidFill>
                            <a:schemeClr val="tx1"/>
                          </a:solidFill>
                          <a:latin typeface="Verdana" pitchFamily="34" charset="0"/>
                          <a:ea typeface="Verdana" pitchFamily="34" charset="0"/>
                          <a:cs typeface="Verdana" pitchFamily="34" charset="0"/>
                        </a:rPr>
                        <a:t>GND-ID</a:t>
                      </a:r>
                      <a:endParaRPr lang="de-DE" sz="1800" i="1" dirty="0" smtClean="0">
                        <a:solidFill>
                          <a:schemeClr val="tx1"/>
                        </a:solidFill>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Beschreibung der Manifestation</a:t>
            </a: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6M.03</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6</a:t>
            </a:fld>
            <a:endParaRPr lang="de-DE"/>
          </a:p>
        </p:txBody>
      </p:sp>
      <p:sp>
        <p:nvSpPr>
          <p:cNvPr id="9" name="Fußzeilenplatzhalter 8"/>
          <p:cNvSpPr>
            <a:spLocks noGrp="1"/>
          </p:cNvSpPr>
          <p:nvPr>
            <p:ph type="ftr" sz="quarter" idx="14"/>
          </p:nvPr>
        </p:nvSpPr>
        <p:spPr>
          <a:xfrm>
            <a:off x="467544" y="6376243"/>
            <a:ext cx="7776864" cy="365125"/>
          </a:xfrm>
        </p:spPr>
        <p:txBody>
          <a:bodyPr/>
          <a:lstStyle/>
          <a:p>
            <a:r>
              <a:rPr lang="de-DE" smtClean="0"/>
              <a:t>RDA-Musik-Spezialschulung | P. Wagenknecht | Münster 04. - 05. September 2017</a:t>
            </a:r>
            <a:endParaRPr lang="de-DE" dirty="0"/>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dirty="0" smtClean="0"/>
              <a:t>Aufführungsmaterial:</a:t>
            </a:r>
          </a:p>
          <a:p>
            <a:pPr lvl="1"/>
            <a:r>
              <a:rPr lang="de-DE" dirty="0" smtClean="0"/>
              <a:t>Gesamtheit des Notenmaterials in verschiedenen Ausgabeformen</a:t>
            </a:r>
          </a:p>
          <a:p>
            <a:pPr lvl="1"/>
            <a:r>
              <a:rPr lang="de-DE" dirty="0" smtClean="0"/>
              <a:t>kann umfassen:</a:t>
            </a:r>
          </a:p>
          <a:p>
            <a:pPr lvl="2"/>
            <a:r>
              <a:rPr lang="de-DE" dirty="0" smtClean="0"/>
              <a:t>Partitur </a:t>
            </a:r>
          </a:p>
          <a:p>
            <a:pPr lvl="2"/>
            <a:r>
              <a:rPr lang="de-DE" dirty="0" smtClean="0"/>
              <a:t>Instrumentalstimmen </a:t>
            </a:r>
          </a:p>
          <a:p>
            <a:pPr lvl="2"/>
            <a:r>
              <a:rPr lang="de-DE" dirty="0" smtClean="0"/>
              <a:t>Chorpartituren oder Chorstimmen</a:t>
            </a:r>
          </a:p>
          <a:p>
            <a:pPr lvl="2"/>
            <a:r>
              <a:rPr lang="de-DE" dirty="0" smtClean="0"/>
              <a:t>Klavierauszüge</a:t>
            </a:r>
          </a:p>
          <a:p>
            <a:pPr lvl="2"/>
            <a:r>
              <a:rPr lang="de-DE" dirty="0" smtClean="0"/>
              <a:t>Regieauszüge</a:t>
            </a:r>
          </a:p>
          <a:p>
            <a:pPr lvl="1"/>
            <a:r>
              <a:rPr lang="de-DE" dirty="0" smtClean="0"/>
              <a:t>kann unvollständig sein</a:t>
            </a:r>
          </a:p>
          <a:p>
            <a:pPr lvl="1"/>
            <a:r>
              <a:rPr lang="de-DE" dirty="0" smtClean="0"/>
              <a:t>kann mit Stimmen in verschiedenen Staffelungen vorliegen</a:t>
            </a:r>
          </a:p>
          <a:p>
            <a:pPr lvl="1"/>
            <a:endParaRPr lang="de-DE" dirty="0" smtClean="0"/>
          </a:p>
          <a:p>
            <a:pPr>
              <a:buNone/>
            </a:pPr>
            <a:r>
              <a:rPr lang="de-DE" dirty="0" smtClean="0">
                <a:sym typeface="Wingdings" pitchFamily="2" charset="2"/>
              </a:rPr>
              <a:t>	Selbstlerneinheit Modul 6M.05.01</a:t>
            </a:r>
            <a:endParaRPr lang="de-DE" dirty="0" smtClean="0"/>
          </a:p>
          <a:p>
            <a:pPr lvl="2"/>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60</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dirty="0" smtClean="0"/>
              <a:t>Chorpartitur</a:t>
            </a:r>
          </a:p>
          <a:p>
            <a:pPr lvl="1"/>
            <a:r>
              <a:rPr lang="de-DE" dirty="0" smtClean="0"/>
              <a:t>zeigt nur die Chorstimmen (evtl. mit Solostellen) in </a:t>
            </a:r>
            <a:r>
              <a:rPr lang="de-DE" dirty="0" err="1" smtClean="0"/>
              <a:t>Partituranordnung</a:t>
            </a:r>
            <a:r>
              <a:rPr lang="de-DE" dirty="0" smtClean="0"/>
              <a:t>, Instrumentalbegleitung fehlt</a:t>
            </a:r>
          </a:p>
          <a:p>
            <a:pPr lvl="1"/>
            <a:endParaRPr lang="de-DE" dirty="0" smtClean="0"/>
          </a:p>
          <a:p>
            <a:pPr>
              <a:buNone/>
            </a:pPr>
            <a:r>
              <a:rPr lang="de-DE" b="1" dirty="0" smtClean="0"/>
              <a:t>Aber</a:t>
            </a:r>
            <a:r>
              <a:rPr lang="de-DE" dirty="0" smtClean="0"/>
              <a:t>: </a:t>
            </a:r>
          </a:p>
          <a:p>
            <a:r>
              <a:rPr lang="de-DE" dirty="0" smtClean="0"/>
              <a:t>Bei Partituren von Chorwerken a cappella</a:t>
            </a:r>
          </a:p>
          <a:p>
            <a:pPr>
              <a:buNone/>
            </a:pPr>
            <a:r>
              <a:rPr lang="de-DE" dirty="0" smtClean="0">
                <a:sym typeface="Wingdings" pitchFamily="2" charset="2"/>
              </a:rPr>
              <a:t>	 verwende „Partitur“</a:t>
            </a:r>
          </a:p>
          <a:p>
            <a:r>
              <a:rPr lang="de-DE" dirty="0" smtClean="0">
                <a:sym typeface="Wingdings" pitchFamily="2" charset="2"/>
              </a:rPr>
              <a:t>Enthält der Musikdruck auch die solistisch besetzten Vokalstimmen und wurde die Instrumentalbegleitung auf ein Tasteninstrument reduziert</a:t>
            </a:r>
            <a:endParaRPr lang="de-DE" dirty="0" smtClean="0">
              <a:solidFill>
                <a:srgbClr val="FF0000"/>
              </a:solidFill>
              <a:sym typeface="Wingdings" pitchFamily="2" charset="2"/>
            </a:endParaRPr>
          </a:p>
          <a:p>
            <a:pPr>
              <a:buNone/>
            </a:pPr>
            <a:r>
              <a:rPr lang="de-DE" dirty="0" smtClean="0">
                <a:sym typeface="Wingdings" pitchFamily="2" charset="2"/>
              </a:rPr>
              <a:t>	 verwende „Klavierauszug“</a:t>
            </a: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61</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dirty="0" smtClean="0"/>
              <a:t>Klavierauszug:</a:t>
            </a:r>
          </a:p>
          <a:p>
            <a:pPr lvl="1"/>
            <a:r>
              <a:rPr lang="de-DE" dirty="0" smtClean="0"/>
              <a:t>enthält alle Gesangsstimmen eines Vokalwerks</a:t>
            </a:r>
          </a:p>
          <a:p>
            <a:pPr lvl="1">
              <a:buNone/>
            </a:pPr>
            <a:r>
              <a:rPr lang="de-DE" dirty="0" smtClean="0"/>
              <a:t>	bzw.</a:t>
            </a:r>
          </a:p>
          <a:p>
            <a:pPr lvl="1"/>
            <a:r>
              <a:rPr lang="de-DE" dirty="0" smtClean="0"/>
              <a:t>alle Solostimmen eines Instrumentalwerks</a:t>
            </a:r>
          </a:p>
          <a:p>
            <a:pPr lvl="1">
              <a:buNone/>
            </a:pPr>
            <a:r>
              <a:rPr lang="de-DE" dirty="0" smtClean="0"/>
              <a:t>	</a:t>
            </a:r>
            <a:r>
              <a:rPr lang="de-DE" b="1" dirty="0" smtClean="0"/>
              <a:t>und</a:t>
            </a:r>
          </a:p>
          <a:p>
            <a:pPr lvl="1"/>
            <a:r>
              <a:rPr lang="de-DE" dirty="0" smtClean="0"/>
              <a:t>Instrumentalbegleitung, die für Tasteninstrumente arrangiert ist.</a:t>
            </a:r>
          </a:p>
          <a:p>
            <a:endParaRPr lang="de-DE" dirty="0" smtClean="0"/>
          </a:p>
          <a:p>
            <a:r>
              <a:rPr lang="de-DE" dirty="0" smtClean="0"/>
              <a:t>„Orgelauszug“ 	</a:t>
            </a:r>
            <a:r>
              <a:rPr lang="de-DE" dirty="0" smtClean="0">
                <a:sym typeface="Wingdings" pitchFamily="2" charset="2"/>
              </a:rPr>
              <a:t> </a:t>
            </a:r>
            <a:r>
              <a:rPr lang="de-DE" dirty="0" smtClean="0"/>
              <a:t>verwende „Klavierauszug“</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62</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dirty="0" smtClean="0"/>
              <a:t>Klavierbearbeitung:</a:t>
            </a:r>
          </a:p>
          <a:p>
            <a:pPr lvl="1"/>
            <a:r>
              <a:rPr lang="de-DE" dirty="0" smtClean="0"/>
              <a:t>Reduktion eines Instrumentalwerks oder eines Vokalwerks mit Instrumenten auf eine Klavierversion</a:t>
            </a:r>
          </a:p>
          <a:p>
            <a:pPr lvl="1"/>
            <a:r>
              <a:rPr lang="de-DE" dirty="0" smtClean="0"/>
              <a:t>Text des Vokalwerks kann dazu gehören</a:t>
            </a:r>
            <a:endParaRPr lang="de-DE" dirty="0" smtClean="0">
              <a:solidFill>
                <a:srgbClr val="FF0000"/>
              </a:solidFill>
            </a:endParaRPr>
          </a:p>
          <a:p>
            <a:endParaRPr lang="de-DE" dirty="0" smtClean="0"/>
          </a:p>
          <a:p>
            <a:r>
              <a:rPr lang="de-DE" dirty="0" smtClean="0"/>
              <a:t>„Klavierbearbeitung“ wird verwendet bei </a:t>
            </a:r>
            <a:r>
              <a:rPr lang="de-DE" dirty="0" err="1" smtClean="0"/>
              <a:t>Arr</a:t>
            </a:r>
            <a:r>
              <a:rPr lang="de-DE" dirty="0" smtClean="0"/>
              <a:t>. für Klavier oder Tasteninstrument(e) von:</a:t>
            </a:r>
          </a:p>
          <a:p>
            <a:pPr lvl="1"/>
            <a:r>
              <a:rPr lang="de-DE" dirty="0" smtClean="0"/>
              <a:t>Instrumentalwerken ohne Solostimmen</a:t>
            </a:r>
          </a:p>
          <a:p>
            <a:pPr lvl="1"/>
            <a:r>
              <a:rPr lang="de-DE" dirty="0" smtClean="0"/>
              <a:t>Instrumentalwerken mit Solostimmen, bei denen die Solostimmen in den Klaviersatz integriert sind</a:t>
            </a:r>
          </a:p>
          <a:p>
            <a:pPr lvl="1"/>
            <a:r>
              <a:rPr lang="de-DE" dirty="0" smtClean="0"/>
              <a:t>Bühnenwerken mit Gesang, bei denen die Vokalstimmen in den Klaviersatz integriert sind</a:t>
            </a:r>
          </a:p>
          <a:p>
            <a:pPr lvl="1"/>
            <a:r>
              <a:rPr lang="de-DE" dirty="0" smtClean="0"/>
              <a:t>Bühnenwerken ohne Gesang</a:t>
            </a:r>
          </a:p>
          <a:p>
            <a:pPr lvl="1"/>
            <a:endParaRPr lang="de-DE" dirty="0" smtClean="0"/>
          </a:p>
          <a:p>
            <a:pPr marL="457200" lvl="1" indent="0">
              <a:buNone/>
            </a:pPr>
            <a:endParaRPr lang="de-DE" dirty="0" smtClean="0">
              <a:solidFill>
                <a:srgbClr val="7030A0"/>
              </a:solidFill>
            </a:endParaRPr>
          </a:p>
          <a:p>
            <a:pPr lvl="1"/>
            <a:endParaRPr lang="de-DE" dirty="0" smtClean="0">
              <a:solidFill>
                <a:srgbClr val="FF0000"/>
              </a:solidFill>
            </a:endParaRP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63</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dirty="0" smtClean="0"/>
              <a:t>Partitur/Studienpartitur:</a:t>
            </a:r>
          </a:p>
          <a:p>
            <a:pPr lvl="1"/>
            <a:r>
              <a:rPr lang="de-DE" dirty="0" smtClean="0"/>
              <a:t>enthält </a:t>
            </a:r>
            <a:r>
              <a:rPr lang="de-DE" b="1" dirty="0" smtClean="0"/>
              <a:t>alle</a:t>
            </a:r>
            <a:r>
              <a:rPr lang="de-DE" dirty="0" smtClean="0"/>
              <a:t> Stimmen</a:t>
            </a:r>
            <a:br>
              <a:rPr lang="de-DE" dirty="0" smtClean="0"/>
            </a:br>
            <a:r>
              <a:rPr lang="de-DE" dirty="0" smtClean="0"/>
              <a:t>(für Ensemble oder solistische Besetzung)</a:t>
            </a:r>
          </a:p>
          <a:p>
            <a:pPr lvl="1"/>
            <a:endParaRPr lang="de-DE" dirty="0" smtClean="0"/>
          </a:p>
          <a:p>
            <a:r>
              <a:rPr lang="de-DE" dirty="0" smtClean="0"/>
              <a:t>„Partitur“ wird verwendet für alle Stimmen wiedergebende Notenausgaben von z. B.:</a:t>
            </a:r>
          </a:p>
          <a:p>
            <a:pPr lvl="1"/>
            <a:r>
              <a:rPr lang="de-DE" dirty="0" smtClean="0"/>
              <a:t>Vokalwerken (a cappella/mit instrumentaler Begleitung)</a:t>
            </a:r>
          </a:p>
          <a:p>
            <a:pPr lvl="1"/>
            <a:r>
              <a:rPr lang="de-DE" dirty="0" smtClean="0"/>
              <a:t>Kammermusikwerken (mit und ohne Solostimmen)</a:t>
            </a:r>
          </a:p>
          <a:p>
            <a:pPr lvl="1"/>
            <a:r>
              <a:rPr lang="de-DE" dirty="0" smtClean="0"/>
              <a:t>Orchesterwerken (mit und ohne Solostimmen)</a:t>
            </a:r>
          </a:p>
          <a:p>
            <a:pPr lvl="1"/>
            <a:r>
              <a:rPr lang="de-DE" dirty="0" smtClean="0"/>
              <a:t>Solowerken (vokal oder instrumental)</a:t>
            </a:r>
          </a:p>
          <a:p>
            <a:pPr lvl="1"/>
            <a:r>
              <a:rPr lang="de-DE" dirty="0" smtClean="0"/>
              <a:t>Liedausgaben mit/ohne Klavierbegleitung</a:t>
            </a:r>
          </a:p>
          <a:p>
            <a:pPr marL="457200" lvl="1" indent="0">
              <a:buNone/>
            </a:pPr>
            <a:endParaRPr lang="de-DE" dirty="0" smtClean="0">
              <a:solidFill>
                <a:srgbClr val="7030A0"/>
              </a:solidFill>
            </a:endParaRPr>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64</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dirty="0" smtClean="0"/>
              <a:t>Stimme</a:t>
            </a:r>
          </a:p>
          <a:p>
            <a:pPr lvl="1"/>
            <a:r>
              <a:rPr lang="de-DE" dirty="0" smtClean="0"/>
              <a:t>Musik für einen oder mehrere  (aber nicht alle) Ausführende</a:t>
            </a:r>
          </a:p>
          <a:p>
            <a:pPr lvl="1"/>
            <a:endParaRPr lang="de-DE" dirty="0" smtClean="0"/>
          </a:p>
          <a:p>
            <a:r>
              <a:rPr lang="de-DE" dirty="0" smtClean="0"/>
              <a:t>„Stimme“ wird verwendet für, z.B.:</a:t>
            </a:r>
          </a:p>
          <a:p>
            <a:pPr lvl="1"/>
            <a:r>
              <a:rPr lang="de-DE" dirty="0" smtClean="0"/>
              <a:t>Stimmensätze</a:t>
            </a:r>
          </a:p>
          <a:p>
            <a:pPr lvl="1"/>
            <a:r>
              <a:rPr lang="de-DE" dirty="0" smtClean="0"/>
              <a:t>Stimme(n), die gemeinsam mit einer anderen musikalischen Ausgabeform (z. B. Partitur) ausgeliefert werden</a:t>
            </a:r>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65</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b="1" dirty="0" smtClean="0"/>
              <a:t>Hinweis für Verbundteilnehmer mit GND-Normdatenverknüpfung</a:t>
            </a:r>
            <a:r>
              <a:rPr lang="de-DE" dirty="0" smtClean="0"/>
              <a:t>:</a:t>
            </a:r>
            <a:endParaRPr lang="de-DE" dirty="0"/>
          </a:p>
          <a:p>
            <a:endParaRPr lang="de-DE" dirty="0" smtClean="0">
              <a:sym typeface="Wingdings" pitchFamily="2" charset="2"/>
            </a:endParaRPr>
          </a:p>
          <a:p>
            <a:pPr marL="400050" lvl="1" indent="0">
              <a:buNone/>
            </a:pPr>
            <a:r>
              <a:rPr lang="de-DE" dirty="0" smtClean="0">
                <a:sym typeface="Wingdings" pitchFamily="2" charset="2"/>
              </a:rPr>
              <a:t>	</a:t>
            </a:r>
            <a:r>
              <a:rPr lang="de-DE" b="1" dirty="0" smtClean="0">
                <a:sym typeface="Wingdings" pitchFamily="2" charset="2"/>
              </a:rPr>
              <a:t>Stimme (Musikalische Ausgabeform)</a:t>
            </a:r>
          </a:p>
          <a:p>
            <a:pPr>
              <a:buNone/>
            </a:pPr>
            <a:endParaRPr lang="de-DE" b="1" dirty="0" smtClean="0">
              <a:sym typeface="Wingdings" pitchFamily="2" charset="2"/>
            </a:endParaRPr>
          </a:p>
          <a:p>
            <a:pPr lvl="1">
              <a:buFont typeface="Symbol" panose="05050102010706020507" pitchFamily="18" charset="2"/>
              <a:buChar char="-"/>
            </a:pPr>
            <a:r>
              <a:rPr lang="de-DE" dirty="0" smtClean="0"/>
              <a:t>GND-Normdatensatz für Verknüpfung hat identifizierenden Zusatz („Musikalische Ausgabeform“) zur Vermeidung von Verknüpfungsfehlern (meint nicht „menschliche Stimme“)</a:t>
            </a:r>
          </a:p>
          <a:p>
            <a:pPr marL="457200" lvl="1" indent="0">
              <a:buNone/>
            </a:pPr>
            <a:endParaRPr lang="de-DE" dirty="0" smtClean="0"/>
          </a:p>
          <a:p>
            <a:pPr lvl="1">
              <a:buFont typeface="Symbol" panose="05050102010706020507" pitchFamily="18" charset="2"/>
              <a:buChar char="-"/>
            </a:pPr>
            <a:r>
              <a:rPr lang="de-DE" dirty="0" smtClean="0"/>
              <a:t>Empfehlung:</a:t>
            </a:r>
            <a:br>
              <a:rPr lang="de-DE" dirty="0" smtClean="0"/>
            </a:br>
            <a:r>
              <a:rPr lang="de-DE" dirty="0" smtClean="0"/>
              <a:t>Feldbelegung immer mit Normdatenverknüpfung</a:t>
            </a:r>
            <a:endParaRPr lang="de-DE" dirty="0" smtClean="0">
              <a:sym typeface="Wingdings" pitchFamily="2" charset="2"/>
            </a:endParaRPr>
          </a:p>
          <a:p>
            <a:pPr>
              <a:buNone/>
            </a:pPr>
            <a:endParaRPr lang="de-DE" b="1" dirty="0" smtClean="0">
              <a:sym typeface="Wingdings" pitchFamily="2" charset="2"/>
            </a:endParaRPr>
          </a:p>
          <a:p>
            <a:pPr>
              <a:buNone/>
            </a:pPr>
            <a:endParaRPr lang="de-DE" dirty="0" smtClean="0">
              <a:solidFill>
                <a:srgbClr val="FF0000"/>
              </a:solidFill>
            </a:endParaRP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66</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p>
            <a:r>
              <a:rPr lang="de-DE" dirty="0" smtClean="0"/>
              <a:t>Besetzung für </a:t>
            </a:r>
            <a:r>
              <a:rPr lang="de-DE" dirty="0" err="1" smtClean="0"/>
              <a:t>musikal</a:t>
            </a:r>
            <a:r>
              <a:rPr lang="de-DE" dirty="0" smtClean="0"/>
              <a:t>. Inhalt (RDA 7.21) </a:t>
            </a:r>
            <a:endParaRPr lang="de-DE" dirty="0"/>
          </a:p>
        </p:txBody>
      </p:sp>
      <p:sp>
        <p:nvSpPr>
          <p:cNvPr id="3" name="Textplatzhalter 2"/>
          <p:cNvSpPr>
            <a:spLocks noGrp="1"/>
          </p:cNvSpPr>
          <p:nvPr>
            <p:ph type="body" sz="quarter" idx="13"/>
          </p:nvPr>
        </p:nvSpPr>
        <p:spPr/>
        <p:txBody>
          <a:bodyPr wrap="square"/>
          <a:lstStyle/>
          <a:p>
            <a:r>
              <a:rPr lang="de-DE" dirty="0" smtClean="0"/>
              <a:t>Besetzung für musikalischen Inhalt wird ergänzt, wenn es für die Identifizierung/Abgrenzung nötig ist</a:t>
            </a:r>
          </a:p>
          <a:p>
            <a:r>
              <a:rPr lang="de-DE" dirty="0" smtClean="0"/>
              <a:t>Vergabe empfohlen bei:</a:t>
            </a:r>
          </a:p>
          <a:p>
            <a:pPr lvl="1"/>
            <a:r>
              <a:rPr lang="de-DE" dirty="0" smtClean="0"/>
              <a:t>Abweichung der vorliegenden Besetzung von der Originalbesetzung</a:t>
            </a:r>
          </a:p>
          <a:p>
            <a:pPr lvl="1"/>
            <a:r>
              <a:rPr lang="de-DE" dirty="0" smtClean="0"/>
              <a:t>Alternativbesetzung</a:t>
            </a:r>
          </a:p>
          <a:p>
            <a:pPr lvl="1"/>
            <a:r>
              <a:rPr lang="de-DE" dirty="0" smtClean="0"/>
              <a:t>Bibliographischer Beschreibung ohne Angaben zur vorliegenden Besetzung</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67</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p>
            <a:r>
              <a:rPr lang="de-DE" dirty="0" smtClean="0"/>
              <a:t>Besetzung für </a:t>
            </a:r>
            <a:r>
              <a:rPr lang="de-DE" dirty="0" err="1" smtClean="0"/>
              <a:t>musikal</a:t>
            </a:r>
            <a:r>
              <a:rPr lang="de-DE" dirty="0" smtClean="0"/>
              <a:t>. Inhalt (RDA 7.21) </a:t>
            </a:r>
            <a:endParaRPr lang="de-DE" dirty="0"/>
          </a:p>
        </p:txBody>
      </p:sp>
      <p:sp>
        <p:nvSpPr>
          <p:cNvPr id="3" name="Textplatzhalter 2"/>
          <p:cNvSpPr>
            <a:spLocks noGrp="1"/>
          </p:cNvSpPr>
          <p:nvPr>
            <p:ph type="body" sz="quarter" idx="13"/>
          </p:nvPr>
        </p:nvSpPr>
        <p:spPr/>
        <p:txBody>
          <a:bodyPr wrap="square"/>
          <a:lstStyle/>
          <a:p>
            <a:endParaRPr lang="de-DE" dirty="0" smtClean="0"/>
          </a:p>
          <a:p>
            <a:pPr>
              <a:buNone/>
            </a:pPr>
            <a:r>
              <a:rPr lang="de-DE" dirty="0" smtClean="0"/>
              <a:t>Beispiel: Abweichung von Originalbesetzung</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68</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3753581567"/>
              </p:ext>
            </p:extLst>
          </p:nvPr>
        </p:nvGraphicFramePr>
        <p:xfrm>
          <a:off x="456117" y="2204864"/>
          <a:ext cx="8208911" cy="3667864"/>
        </p:xfrm>
        <a:graphic>
          <a:graphicData uri="http://schemas.openxmlformats.org/drawingml/2006/table">
            <a:tbl>
              <a:tblPr firstRow="1" bandRow="1">
                <a:tableStyleId>{5C22544A-7EE6-4342-B048-85BDC9FD1C3A}</a:tableStyleId>
              </a:tblPr>
              <a:tblGrid>
                <a:gridCol w="947531"/>
                <a:gridCol w="936104"/>
                <a:gridCol w="2664296"/>
                <a:gridCol w="3660980"/>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642352">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331</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2.3.2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Haupttitel</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Präludium und Fuge D Dur für die Orgel</a:t>
                      </a:r>
                      <a:endParaRPr lang="de-DE" sz="1800" b="0" dirty="0">
                        <a:latin typeface="Verdana" pitchFamily="34" charset="0"/>
                        <a:ea typeface="Verdana" pitchFamily="34" charset="0"/>
                        <a:cs typeface="Verdana" pitchFamily="34" charset="0"/>
                      </a:endParaRPr>
                    </a:p>
                  </a:txBody>
                  <a:tcPr anchor="ctr"/>
                </a:tc>
              </a:tr>
              <a:tr h="648072">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501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7.21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chemeClr val="dk1"/>
                          </a:solidFill>
                          <a:latin typeface="Verdana" pitchFamily="34" charset="0"/>
                          <a:ea typeface="Verdana" pitchFamily="34" charset="0"/>
                          <a:cs typeface="Verdana" pitchFamily="34" charset="0"/>
                        </a:rPr>
                        <a:t>Besetzung für musikalischen Inhalt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Für Klavier</a:t>
                      </a:r>
                      <a:endParaRPr lang="de-DE" sz="1800" b="0" dirty="0">
                        <a:latin typeface="Verdana" pitchFamily="34" charset="0"/>
                        <a:ea typeface="Verdana" pitchFamily="34" charset="0"/>
                        <a:cs typeface="Verdana" pitchFamily="34" charset="0"/>
                      </a:endParaRPr>
                    </a:p>
                  </a:txBody>
                  <a:tcPr anchor="ctr"/>
                </a:tc>
              </a:tr>
              <a:tr h="864096">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303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17.8</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In der Manifestation verkörpertes Werk</a:t>
                      </a:r>
                      <a:endParaRPr lang="de-DE" sz="1800" b="1" dirty="0">
                        <a:latin typeface="Verdana" pitchFamily="34" charset="0"/>
                        <a:ea typeface="Verdana" pitchFamily="34" charset="0"/>
                        <a:cs typeface="Verdana" pitchFamily="34" charset="0"/>
                      </a:endParaRPr>
                    </a:p>
                  </a:txBody>
                  <a:tcPr anchor="ctr"/>
                </a:tc>
                <a:tc>
                  <a:txBody>
                    <a:bodyPr/>
                    <a:lstStyle/>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$p </a:t>
                      </a:r>
                      <a:r>
                        <a:rPr lang="de-DE" sz="1800" kern="1200" dirty="0" smtClean="0">
                          <a:solidFill>
                            <a:schemeClr val="dk1"/>
                          </a:solidFill>
                          <a:latin typeface="Verdana" pitchFamily="34" charset="0"/>
                          <a:ea typeface="Verdana" pitchFamily="34" charset="0"/>
                          <a:cs typeface="Verdana" pitchFamily="34" charset="0"/>
                        </a:rPr>
                        <a:t>Bach, Johann Sebastian</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$d </a:t>
                      </a:r>
                      <a:r>
                        <a:rPr lang="de-DE" sz="1800" kern="1200" dirty="0" smtClean="0">
                          <a:solidFill>
                            <a:schemeClr val="dk1"/>
                          </a:solidFill>
                          <a:latin typeface="Verdana" pitchFamily="34" charset="0"/>
                          <a:ea typeface="Verdana" pitchFamily="34" charset="0"/>
                          <a:cs typeface="Verdana" pitchFamily="34" charset="0"/>
                        </a:rPr>
                        <a:t>1685-1750</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$t </a:t>
                      </a:r>
                      <a:r>
                        <a:rPr lang="de-DE" sz="1800" kern="1200" dirty="0" smtClean="0">
                          <a:solidFill>
                            <a:schemeClr val="dk1"/>
                          </a:solidFill>
                          <a:latin typeface="Verdana" pitchFamily="34" charset="0"/>
                          <a:ea typeface="Verdana" pitchFamily="34" charset="0"/>
                          <a:cs typeface="Verdana" pitchFamily="34" charset="0"/>
                        </a:rPr>
                        <a:t>Präludium und Fuge</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$m </a:t>
                      </a:r>
                      <a:r>
                        <a:rPr lang="de-DE" sz="1800" kern="1200" dirty="0" smtClean="0">
                          <a:solidFill>
                            <a:schemeClr val="dk1"/>
                          </a:solidFill>
                          <a:latin typeface="Verdana" pitchFamily="34" charset="0"/>
                          <a:ea typeface="Verdana" pitchFamily="34" charset="0"/>
                          <a:cs typeface="Verdana" pitchFamily="34" charset="0"/>
                        </a:rPr>
                        <a:t>Orgel</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$n </a:t>
                      </a:r>
                      <a:r>
                        <a:rPr lang="de-DE" sz="1800" kern="1200" dirty="0" smtClean="0">
                          <a:solidFill>
                            <a:schemeClr val="dk1"/>
                          </a:solidFill>
                          <a:latin typeface="Verdana" pitchFamily="34" charset="0"/>
                          <a:ea typeface="Verdana" pitchFamily="34" charset="0"/>
                          <a:cs typeface="Verdana" pitchFamily="34" charset="0"/>
                        </a:rPr>
                        <a:t>BWV 532</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$r </a:t>
                      </a:r>
                      <a:r>
                        <a:rPr lang="de-DE" sz="1800" kern="1200" dirty="0" smtClean="0">
                          <a:solidFill>
                            <a:schemeClr val="dk1"/>
                          </a:solidFill>
                          <a:latin typeface="Verdana" pitchFamily="34" charset="0"/>
                          <a:ea typeface="Verdana" pitchFamily="34" charset="0"/>
                          <a:cs typeface="Verdana" pitchFamily="34" charset="0"/>
                        </a:rPr>
                        <a:t>D-Dur</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$9 </a:t>
                      </a:r>
                      <a:r>
                        <a:rPr lang="de-DE" sz="1800" b="0" i="1" kern="1200" dirty="0" smtClean="0">
                          <a:solidFill>
                            <a:schemeClr val="dk1"/>
                          </a:solidFill>
                          <a:latin typeface="Verdana" pitchFamily="34" charset="0"/>
                          <a:ea typeface="Verdana" pitchFamily="34" charset="0"/>
                          <a:cs typeface="Verdana" pitchFamily="34" charset="0"/>
                        </a:rPr>
                        <a:t>GND-ID</a:t>
                      </a:r>
                      <a:endParaRPr lang="de-DE" sz="1800" b="0" i="1"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p>
            <a:r>
              <a:rPr lang="de-DE" dirty="0" smtClean="0"/>
              <a:t>Besetzung für </a:t>
            </a:r>
            <a:r>
              <a:rPr lang="de-DE" dirty="0" err="1" smtClean="0"/>
              <a:t>musikal</a:t>
            </a:r>
            <a:r>
              <a:rPr lang="de-DE" dirty="0" smtClean="0"/>
              <a:t>. Inhalt (RDA 7.21) </a:t>
            </a:r>
            <a:endParaRPr lang="de-DE" dirty="0"/>
          </a:p>
        </p:txBody>
      </p:sp>
      <p:sp>
        <p:nvSpPr>
          <p:cNvPr id="3" name="Textplatzhalter 2"/>
          <p:cNvSpPr>
            <a:spLocks noGrp="1"/>
          </p:cNvSpPr>
          <p:nvPr>
            <p:ph type="body" sz="quarter" idx="13"/>
          </p:nvPr>
        </p:nvSpPr>
        <p:spPr/>
        <p:txBody>
          <a:bodyPr wrap="square"/>
          <a:lstStyle/>
          <a:p>
            <a:pPr>
              <a:buNone/>
            </a:pPr>
            <a:endParaRPr lang="de-DE" dirty="0" smtClean="0"/>
          </a:p>
          <a:p>
            <a:pPr>
              <a:buNone/>
            </a:pPr>
            <a:r>
              <a:rPr lang="de-DE" dirty="0" smtClean="0"/>
              <a:t>Beispiel: Alternativbesetzung</a:t>
            </a:r>
          </a:p>
          <a:p>
            <a:endParaRPr lang="de-DE" dirty="0" smtClean="0"/>
          </a:p>
          <a:p>
            <a:endParaRPr lang="de-DE" dirty="0" smtClean="0"/>
          </a:p>
          <a:p>
            <a:endParaRPr lang="de-DE" dirty="0" smtClean="0"/>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69</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005932668"/>
              </p:ext>
            </p:extLst>
          </p:nvPr>
        </p:nvGraphicFramePr>
        <p:xfrm>
          <a:off x="443859" y="2060848"/>
          <a:ext cx="8208912" cy="3995152"/>
        </p:xfrm>
        <a:graphic>
          <a:graphicData uri="http://schemas.openxmlformats.org/drawingml/2006/table">
            <a:tbl>
              <a:tblPr firstRow="1" bandRow="1">
                <a:tableStyleId>{5C22544A-7EE6-4342-B048-85BDC9FD1C3A}</a:tableStyleId>
              </a:tblPr>
              <a:tblGrid>
                <a:gridCol w="936104"/>
                <a:gridCol w="936104"/>
                <a:gridCol w="2232248"/>
                <a:gridCol w="4104456"/>
              </a:tblGrid>
              <a:tr h="365760">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642352">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331</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2.3.2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Haupttitel</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Sonate für Horn oder Violoncello und Klavier</a:t>
                      </a:r>
                      <a:endParaRPr lang="de-DE" sz="1800" b="0" dirty="0">
                        <a:latin typeface="Verdana" pitchFamily="34" charset="0"/>
                        <a:ea typeface="Verdana" pitchFamily="34" charset="0"/>
                        <a:cs typeface="Verdana" pitchFamily="34" charset="0"/>
                      </a:endParaRPr>
                    </a:p>
                  </a:txBody>
                  <a:tcPr anchor="ctr"/>
                </a:tc>
              </a:tr>
              <a:tr h="648072">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501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7.21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chemeClr val="dk1"/>
                          </a:solidFill>
                          <a:latin typeface="Verdana" pitchFamily="34" charset="0"/>
                          <a:ea typeface="Verdana" pitchFamily="34" charset="0"/>
                          <a:cs typeface="Verdana" pitchFamily="34" charset="0"/>
                        </a:rPr>
                        <a:t>Besetzung für musikalischen Inhalt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Für Horn (alternativ: Violoncello) und Klavier</a:t>
                      </a:r>
                      <a:endParaRPr lang="de-DE" sz="1800" b="0" dirty="0">
                        <a:latin typeface="Verdana" pitchFamily="34" charset="0"/>
                        <a:ea typeface="Verdana" pitchFamily="34" charset="0"/>
                        <a:cs typeface="Verdana" pitchFamily="34" charset="0"/>
                      </a:endParaRPr>
                    </a:p>
                  </a:txBody>
                  <a:tcPr anchor="ctr"/>
                </a:tc>
              </a:tr>
              <a:tr h="864096">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303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17.8</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In der Manifestation verkörpertes Werk</a:t>
                      </a:r>
                      <a:endParaRPr lang="de-DE" sz="1800" b="1" dirty="0">
                        <a:latin typeface="Verdana" pitchFamily="34" charset="0"/>
                        <a:ea typeface="Verdana" pitchFamily="34" charset="0"/>
                        <a:cs typeface="Verdana" pitchFamily="34" charset="0"/>
                      </a:endParaRPr>
                    </a:p>
                  </a:txBody>
                  <a:tcPr anchor="ctr"/>
                </a:tc>
                <a:tc>
                  <a:txBody>
                    <a:bodyPr/>
                    <a:lstStyle/>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$p </a:t>
                      </a:r>
                      <a:r>
                        <a:rPr lang="nl-NL" sz="1800" kern="1200" dirty="0" smtClean="0">
                          <a:solidFill>
                            <a:schemeClr val="dk1"/>
                          </a:solidFill>
                          <a:latin typeface="Verdana" pitchFamily="34" charset="0"/>
                          <a:ea typeface="Verdana" pitchFamily="34" charset="0"/>
                          <a:cs typeface="Verdana" pitchFamily="34" charset="0"/>
                        </a:rPr>
                        <a:t>Beethoven, Ludwig </a:t>
                      </a:r>
                      <a:r>
                        <a:rPr lang="nl-NL" sz="1800" kern="1200" dirty="0" smtClean="0">
                          <a:solidFill>
                            <a:srgbClr val="FF0000"/>
                          </a:solidFill>
                          <a:latin typeface="Verdana" pitchFamily="34" charset="0"/>
                          <a:ea typeface="Verdana" pitchFamily="34" charset="0"/>
                          <a:cs typeface="Verdana" pitchFamily="34" charset="0"/>
                        </a:rPr>
                        <a:t>&lt;&lt;</a:t>
                      </a:r>
                      <a:r>
                        <a:rPr lang="nl-NL" sz="1800" kern="1200" dirty="0" smtClean="0">
                          <a:solidFill>
                            <a:schemeClr val="dk1"/>
                          </a:solidFill>
                          <a:latin typeface="Verdana" pitchFamily="34" charset="0"/>
                          <a:ea typeface="Verdana" pitchFamily="34" charset="0"/>
                          <a:cs typeface="Verdana" pitchFamily="34" charset="0"/>
                        </a:rPr>
                        <a:t>van</a:t>
                      </a:r>
                      <a:r>
                        <a:rPr lang="nl-NL" sz="1800" kern="1200" dirty="0" smtClean="0">
                          <a:solidFill>
                            <a:srgbClr val="FF0000"/>
                          </a:solidFill>
                          <a:latin typeface="Verdana" pitchFamily="34" charset="0"/>
                          <a:ea typeface="Verdana" pitchFamily="34" charset="0"/>
                          <a:cs typeface="Verdana" pitchFamily="34" charset="0"/>
                        </a:rPr>
                        <a:t>&gt;&gt;</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$d </a:t>
                      </a:r>
                      <a:r>
                        <a:rPr lang="nl-NL" sz="1800" kern="1200" dirty="0" smtClean="0">
                          <a:solidFill>
                            <a:schemeClr val="dk1"/>
                          </a:solidFill>
                          <a:latin typeface="Verdana" pitchFamily="34" charset="0"/>
                          <a:ea typeface="Verdana" pitchFamily="34" charset="0"/>
                          <a:cs typeface="Verdana" pitchFamily="34" charset="0"/>
                        </a:rPr>
                        <a:t>1770-1827</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$t </a:t>
                      </a:r>
                      <a:r>
                        <a:rPr lang="nl-NL" sz="1800" kern="1200" dirty="0" smtClean="0">
                          <a:solidFill>
                            <a:schemeClr val="dk1"/>
                          </a:solidFill>
                          <a:latin typeface="Verdana" pitchFamily="34" charset="0"/>
                          <a:ea typeface="Verdana" pitchFamily="34" charset="0"/>
                          <a:cs typeface="Verdana" pitchFamily="34" charset="0"/>
                        </a:rPr>
                        <a:t>Sonaten</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$m </a:t>
                      </a:r>
                      <a:r>
                        <a:rPr lang="nl-NL" sz="1800" kern="1200" dirty="0" smtClean="0">
                          <a:solidFill>
                            <a:schemeClr val="dk1"/>
                          </a:solidFill>
                          <a:latin typeface="Verdana" pitchFamily="34" charset="0"/>
                          <a:ea typeface="Verdana" pitchFamily="34" charset="0"/>
                          <a:cs typeface="Verdana" pitchFamily="34" charset="0"/>
                        </a:rPr>
                        <a:t>Horn</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$m </a:t>
                      </a:r>
                      <a:r>
                        <a:rPr lang="nl-NL" sz="1800" kern="1200" dirty="0" smtClean="0">
                          <a:solidFill>
                            <a:schemeClr val="dk1"/>
                          </a:solidFill>
                          <a:latin typeface="Verdana" pitchFamily="34" charset="0"/>
                          <a:ea typeface="Verdana" pitchFamily="34" charset="0"/>
                          <a:cs typeface="Verdana" pitchFamily="34" charset="0"/>
                        </a:rPr>
                        <a:t>Klavier</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$n </a:t>
                      </a:r>
                      <a:r>
                        <a:rPr lang="nl-NL" sz="1800" kern="1200" dirty="0" smtClean="0">
                          <a:solidFill>
                            <a:schemeClr val="dk1"/>
                          </a:solidFill>
                          <a:latin typeface="Verdana" pitchFamily="34" charset="0"/>
                          <a:ea typeface="Verdana" pitchFamily="34" charset="0"/>
                          <a:cs typeface="Verdana" pitchFamily="34" charset="0"/>
                        </a:rPr>
                        <a:t>op. 17</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$r </a:t>
                      </a:r>
                      <a:r>
                        <a:rPr lang="nl-NL" sz="1800" kern="1200" dirty="0" smtClean="0">
                          <a:solidFill>
                            <a:schemeClr val="dk1"/>
                          </a:solidFill>
                          <a:latin typeface="Verdana" pitchFamily="34" charset="0"/>
                          <a:ea typeface="Verdana" pitchFamily="34" charset="0"/>
                          <a:cs typeface="Verdana" pitchFamily="34" charset="0"/>
                        </a:rPr>
                        <a:t>F-Dur</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$9 </a:t>
                      </a:r>
                      <a:r>
                        <a:rPr lang="de-DE" sz="1800" b="0" i="1" dirty="0" smtClean="0">
                          <a:latin typeface="Verdana" pitchFamily="34" charset="0"/>
                          <a:ea typeface="Verdana" pitchFamily="34" charset="0"/>
                          <a:cs typeface="Verdana" pitchFamily="34" charset="0"/>
                        </a:rPr>
                        <a:t>GND-ID</a:t>
                      </a:r>
                      <a:endParaRPr lang="de-DE" sz="1800" b="0" i="1"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Identifizierung der Manifestation</a:t>
            </a:r>
            <a:endParaRPr lang="de-DE" dirty="0"/>
          </a:p>
        </p:txBody>
      </p:sp>
      <p:sp>
        <p:nvSpPr>
          <p:cNvPr id="3" name="Textplatzhalter 2"/>
          <p:cNvSpPr>
            <a:spLocks noGrp="1"/>
          </p:cNvSpPr>
          <p:nvPr>
            <p:ph type="body" sz="quarter" idx="13"/>
          </p:nvPr>
        </p:nvSpPr>
        <p:spPr/>
        <p:txBody>
          <a:bodyPr wrap="square"/>
          <a:lstStyle/>
          <a:p>
            <a:r>
              <a:rPr lang="de-DE" dirty="0" smtClean="0"/>
              <a:t>Grundlage für die Identifizierung</a:t>
            </a:r>
          </a:p>
          <a:p>
            <a:pPr lvl="1"/>
            <a:r>
              <a:rPr lang="de-DE" dirty="0" smtClean="0"/>
              <a:t>Unterscheidungsmerkmale gemäß RDA 2.1 D-A-CH (Modul 3.02.03)</a:t>
            </a:r>
          </a:p>
          <a:p>
            <a:pPr lvl="1"/>
            <a:r>
              <a:rPr lang="de-DE" dirty="0" smtClean="0"/>
              <a:t>Reproduktion/Faksimile (Modul 5A.05)</a:t>
            </a:r>
          </a:p>
          <a:p>
            <a:pPr lvl="1"/>
            <a:endParaRPr lang="de-DE" dirty="0" smtClean="0"/>
          </a:p>
          <a:p>
            <a:r>
              <a:rPr lang="de-DE" dirty="0" smtClean="0"/>
              <a:t>Häufig unveränderte Nachdrucke </a:t>
            </a:r>
          </a:p>
          <a:p>
            <a:pPr>
              <a:buNone/>
            </a:pPr>
            <a:r>
              <a:rPr lang="de-DE" dirty="0" smtClean="0"/>
              <a:t>	</a:t>
            </a:r>
            <a:r>
              <a:rPr lang="de-DE" dirty="0" smtClean="0">
                <a:sym typeface="Wingdings" pitchFamily="2" charset="2"/>
              </a:rPr>
              <a:t> </a:t>
            </a:r>
            <a:r>
              <a:rPr lang="de-DE" dirty="0" smtClean="0"/>
              <a:t>Empfohlene Anmerkung nach RDA 2.17.9.3, wenn keine eigene Beschreibung angelegt wird </a:t>
            </a:r>
          </a:p>
          <a:p>
            <a:pPr lvl="1">
              <a:buNone/>
            </a:pPr>
            <a:endParaRPr lang="de-DE" dirty="0" smtClean="0"/>
          </a:p>
          <a:p>
            <a:pPr lvl="1">
              <a:buNone/>
            </a:pPr>
            <a:endParaRPr lang="de-DE" dirty="0" smtClean="0"/>
          </a:p>
          <a:p>
            <a:pPr lvl="1"/>
            <a:endParaRPr lang="de-DE" dirty="0" smtClean="0"/>
          </a:p>
          <a:p>
            <a:endParaRPr lang="de-DE" dirty="0" smtClean="0"/>
          </a:p>
          <a:p>
            <a:r>
              <a:rPr lang="de-DE" dirty="0" smtClean="0"/>
              <a:t>Abweichende Herstellungsjahre in den Lokaldaten festhalten</a:t>
            </a:r>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120227451"/>
              </p:ext>
            </p:extLst>
          </p:nvPr>
        </p:nvGraphicFramePr>
        <p:xfrm>
          <a:off x="467543" y="4141841"/>
          <a:ext cx="8219254" cy="1087359"/>
        </p:xfrm>
        <a:graphic>
          <a:graphicData uri="http://schemas.openxmlformats.org/drawingml/2006/table">
            <a:tbl>
              <a:tblPr firstRow="1" bandRow="1">
                <a:tableStyleId>{5C22544A-7EE6-4342-B048-85BDC9FD1C3A}</a:tableStyleId>
              </a:tblPr>
              <a:tblGrid>
                <a:gridCol w="921124"/>
                <a:gridCol w="1062834"/>
                <a:gridCol w="2479947"/>
                <a:gridCol w="3755349"/>
              </a:tblGrid>
              <a:tr h="386319">
                <a:tc>
                  <a:txBody>
                    <a:bodyPr/>
                    <a:lstStyle/>
                    <a:p>
                      <a:r>
                        <a:rPr lang="de-DE" b="1" dirty="0" err="1" smtClean="0">
                          <a:latin typeface="Verdana" pitchFamily="34" charset="0"/>
                          <a:ea typeface="Verdana" pitchFamily="34" charset="0"/>
                          <a:cs typeface="Verdana" pitchFamily="34" charset="0"/>
                        </a:rPr>
                        <a:t>Aleph</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RDA</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Element</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Erfassung</a:t>
                      </a:r>
                      <a:endParaRPr lang="de-DE" b="1" dirty="0">
                        <a:latin typeface="Verdana" pitchFamily="34" charset="0"/>
                        <a:ea typeface="Verdana" pitchFamily="34" charset="0"/>
                        <a:cs typeface="Verdana" pitchFamily="34" charset="0"/>
                      </a:endParaRPr>
                    </a:p>
                  </a:txBody>
                  <a:tcPr/>
                </a:tc>
              </a:tr>
              <a:tr h="627901">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501</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smtClean="0">
                          <a:latin typeface="Verdana" pitchFamily="34" charset="0"/>
                          <a:ea typeface="Verdana" pitchFamily="34" charset="0"/>
                          <a:cs typeface="Verdana" pitchFamily="34" charset="0"/>
                        </a:rPr>
                        <a:t>2.17.9</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smtClean="0">
                          <a:latin typeface="Verdana" pitchFamily="34" charset="0"/>
                          <a:ea typeface="Verdana" pitchFamily="34" charset="0"/>
                          <a:cs typeface="Verdana" pitchFamily="34" charset="0"/>
                        </a:rPr>
                        <a:t>Anmerkung zur Herstellungsangabe</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solidFill>
                            <a:srgbClr val="FF0000"/>
                          </a:solidFill>
                          <a:latin typeface="Verdana" pitchFamily="34" charset="0"/>
                          <a:ea typeface="Verdana" pitchFamily="34" charset="0"/>
                          <a:cs typeface="Verdana" pitchFamily="34" charset="0"/>
                        </a:rPr>
                        <a:t>$a</a:t>
                      </a:r>
                      <a:r>
                        <a:rPr lang="de-DE" b="0" dirty="0" smtClean="0">
                          <a:latin typeface="Verdana" pitchFamily="34" charset="0"/>
                          <a:ea typeface="Verdana" pitchFamily="34" charset="0"/>
                          <a:cs typeface="Verdana" pitchFamily="34" charset="0"/>
                        </a:rPr>
                        <a:t> Hier auch später erschienene,</a:t>
                      </a:r>
                      <a:r>
                        <a:rPr lang="de-DE" b="0" baseline="0" dirty="0" smtClean="0">
                          <a:latin typeface="Verdana" pitchFamily="34" charset="0"/>
                          <a:ea typeface="Verdana" pitchFamily="34" charset="0"/>
                          <a:cs typeface="Verdana" pitchFamily="34" charset="0"/>
                        </a:rPr>
                        <a:t> unveränderte Nachdrucke</a:t>
                      </a:r>
                      <a:endParaRPr lang="de-DE" b="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p>
            <a:r>
              <a:rPr lang="de-DE" dirty="0" smtClean="0"/>
              <a:t>Besetzung für </a:t>
            </a:r>
            <a:r>
              <a:rPr lang="de-DE" dirty="0" err="1" smtClean="0"/>
              <a:t>musikal</a:t>
            </a:r>
            <a:r>
              <a:rPr lang="de-DE" dirty="0" smtClean="0"/>
              <a:t>. Inhalt (RDA 7.21) </a:t>
            </a:r>
            <a:endParaRPr lang="de-DE" dirty="0"/>
          </a:p>
        </p:txBody>
      </p:sp>
      <p:sp>
        <p:nvSpPr>
          <p:cNvPr id="3" name="Textplatzhalter 2"/>
          <p:cNvSpPr>
            <a:spLocks noGrp="1"/>
          </p:cNvSpPr>
          <p:nvPr>
            <p:ph type="body" sz="quarter" idx="13"/>
          </p:nvPr>
        </p:nvSpPr>
        <p:spPr/>
        <p:txBody>
          <a:bodyPr wrap="square"/>
          <a:lstStyle/>
          <a:p>
            <a:r>
              <a:rPr lang="de-DE" dirty="0" smtClean="0"/>
              <a:t>Freie Formulierung möglich</a:t>
            </a:r>
          </a:p>
          <a:p>
            <a:endParaRPr lang="de-DE" dirty="0" smtClean="0"/>
          </a:p>
          <a:p>
            <a:r>
              <a:rPr lang="de-DE" b="1" dirty="0" smtClean="0"/>
              <a:t>Aber</a:t>
            </a:r>
            <a:r>
              <a:rPr lang="de-DE" dirty="0" smtClean="0"/>
              <a:t>: für mehrere Singstimmen festgelegte Abkürzungen (RDA B.7 D-A-CH)</a:t>
            </a:r>
          </a:p>
          <a:p>
            <a:pPr lvl="1">
              <a:buNone/>
            </a:pPr>
            <a:r>
              <a:rPr lang="de-DE" dirty="0" smtClean="0"/>
              <a:t>A (Alt)			</a:t>
            </a:r>
          </a:p>
          <a:p>
            <a:pPr lvl="1">
              <a:buNone/>
            </a:pPr>
            <a:r>
              <a:rPr lang="de-DE" dirty="0" smtClean="0"/>
              <a:t>B (Bass)			</a:t>
            </a:r>
          </a:p>
          <a:p>
            <a:pPr lvl="1">
              <a:buNone/>
            </a:pPr>
            <a:r>
              <a:rPr lang="de-DE" dirty="0" smtClean="0"/>
              <a:t>Bar (Bariton)</a:t>
            </a:r>
          </a:p>
          <a:p>
            <a:pPr lvl="1">
              <a:buNone/>
            </a:pPr>
            <a:r>
              <a:rPr lang="de-DE" dirty="0" err="1" smtClean="0"/>
              <a:t>Mz</a:t>
            </a:r>
            <a:r>
              <a:rPr lang="de-DE" dirty="0" smtClean="0"/>
              <a:t> (Mezzosopran) 		</a:t>
            </a:r>
          </a:p>
          <a:p>
            <a:pPr lvl="1">
              <a:buNone/>
            </a:pPr>
            <a:r>
              <a:rPr lang="de-DE" dirty="0" smtClean="0"/>
              <a:t>S (Sopran)</a:t>
            </a:r>
          </a:p>
          <a:p>
            <a:pPr lvl="1">
              <a:buNone/>
            </a:pPr>
            <a:r>
              <a:rPr lang="de-DE" dirty="0" smtClean="0"/>
              <a:t>T (Tenor)</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70</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Dauer (RDA 7.22)</a:t>
            </a:r>
            <a:endParaRPr lang="de-DE" dirty="0"/>
          </a:p>
        </p:txBody>
      </p:sp>
      <p:sp>
        <p:nvSpPr>
          <p:cNvPr id="3" name="Textplatzhalter 2"/>
          <p:cNvSpPr>
            <a:spLocks noGrp="1"/>
          </p:cNvSpPr>
          <p:nvPr>
            <p:ph type="body" sz="quarter" idx="13"/>
          </p:nvPr>
        </p:nvSpPr>
        <p:spPr/>
        <p:txBody>
          <a:bodyPr wrap="square"/>
          <a:lstStyle/>
          <a:p>
            <a:r>
              <a:rPr lang="de-DE" dirty="0" smtClean="0"/>
              <a:t>Aufführungsdauer kann erfasst werden, wenn sie</a:t>
            </a:r>
          </a:p>
          <a:p>
            <a:pPr lvl="1"/>
            <a:r>
              <a:rPr lang="de-DE" dirty="0" smtClean="0"/>
              <a:t>im Musikdruck enthalten ist</a:t>
            </a:r>
          </a:p>
          <a:p>
            <a:pPr lvl="1"/>
            <a:r>
              <a:rPr lang="de-DE" dirty="0" smtClean="0"/>
              <a:t>bei Bedarf ermittelt wurde</a:t>
            </a:r>
          </a:p>
          <a:p>
            <a:pPr lvl="1"/>
            <a:endParaRPr lang="de-DE" dirty="0" smtClean="0"/>
          </a:p>
          <a:p>
            <a:r>
              <a:rPr lang="de-DE" dirty="0" smtClean="0"/>
              <a:t>Erfassung in der vorliegenden Form</a:t>
            </a:r>
          </a:p>
          <a:p>
            <a:endParaRPr lang="de-DE" dirty="0" smtClean="0"/>
          </a:p>
          <a:p>
            <a:r>
              <a:rPr lang="de-DE" dirty="0" smtClean="0"/>
              <a:t>Abkürzung der Maßeinheit nach RDA B.7 D-A-CH</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71</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175254630"/>
              </p:ext>
            </p:extLst>
          </p:nvPr>
        </p:nvGraphicFramePr>
        <p:xfrm>
          <a:off x="251519" y="3933056"/>
          <a:ext cx="8424937" cy="820433"/>
        </p:xfrm>
        <a:graphic>
          <a:graphicData uri="http://schemas.openxmlformats.org/drawingml/2006/table">
            <a:tbl>
              <a:tblPr firstRow="1" bandRow="1">
                <a:tableStyleId>{5C22544A-7EE6-4342-B048-85BDC9FD1C3A}</a:tableStyleId>
              </a:tblPr>
              <a:tblGrid>
                <a:gridCol w="1008113"/>
                <a:gridCol w="1289597"/>
                <a:gridCol w="2425361"/>
                <a:gridCol w="3701866"/>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501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7.22.1.4</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Aufführungsdauer</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Aufführungsdauer: </a:t>
                      </a:r>
                      <a:r>
                        <a:rPr lang="de-DE" sz="1800" b="0" kern="1200" dirty="0" smtClean="0">
                          <a:solidFill>
                            <a:schemeClr val="dk1"/>
                          </a:solidFill>
                          <a:latin typeface="Verdana" pitchFamily="34" charset="0"/>
                          <a:ea typeface="Verdana" pitchFamily="34" charset="0"/>
                          <a:cs typeface="Verdana" pitchFamily="34" charset="0"/>
                        </a:rPr>
                        <a:t>45 min</a:t>
                      </a:r>
                      <a:endParaRPr lang="de-DE" sz="1800" b="0" dirty="0">
                        <a:latin typeface="Verdana" pitchFamily="34" charset="0"/>
                        <a:ea typeface="Verdana" pitchFamily="34" charset="0"/>
                        <a:cs typeface="Verdana" pitchFamily="34" charset="0"/>
                      </a:endParaRPr>
                    </a:p>
                  </a:txBody>
                  <a:tcPr anchor="ct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838306456"/>
              </p:ext>
            </p:extLst>
          </p:nvPr>
        </p:nvGraphicFramePr>
        <p:xfrm>
          <a:off x="251519" y="5200855"/>
          <a:ext cx="8424937" cy="820433"/>
        </p:xfrm>
        <a:graphic>
          <a:graphicData uri="http://schemas.openxmlformats.org/drawingml/2006/table">
            <a:tbl>
              <a:tblPr firstRow="1" bandRow="1">
                <a:tableStyleId>{5C22544A-7EE6-4342-B048-85BDC9FD1C3A}</a:tableStyleId>
              </a:tblPr>
              <a:tblGrid>
                <a:gridCol w="1008113"/>
                <a:gridCol w="1289597"/>
                <a:gridCol w="2425361"/>
                <a:gridCol w="3701866"/>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501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7.22.1.4</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Aufführungsdauer</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dirty="0" err="1" smtClean="0">
                          <a:solidFill>
                            <a:srgbClr val="FF0000"/>
                          </a:solidFill>
                          <a:latin typeface="Verdana" pitchFamily="34" charset="0"/>
                          <a:ea typeface="Verdana" pitchFamily="34" charset="0"/>
                          <a:cs typeface="Verdana" pitchFamily="34" charset="0"/>
                        </a:rPr>
                        <a:t>Aufführungsdauer:</a:t>
                      </a:r>
                      <a:r>
                        <a:rPr lang="de-DE" sz="1800" b="0" kern="1200" dirty="0" err="1" smtClean="0">
                          <a:solidFill>
                            <a:schemeClr val="dk1"/>
                          </a:solidFill>
                          <a:latin typeface="Verdana" pitchFamily="34" charset="0"/>
                          <a:ea typeface="Verdana" pitchFamily="34" charset="0"/>
                          <a:cs typeface="Verdana" pitchFamily="34" charset="0"/>
                        </a:rPr>
                        <a:t>circa</a:t>
                      </a:r>
                      <a:r>
                        <a:rPr lang="de-DE" sz="1800" b="0" kern="1200" dirty="0" smtClean="0">
                          <a:solidFill>
                            <a:schemeClr val="dk1"/>
                          </a:solidFill>
                          <a:latin typeface="Verdana" pitchFamily="34" charset="0"/>
                          <a:ea typeface="Verdana" pitchFamily="34" charset="0"/>
                          <a:cs typeface="Verdana" pitchFamily="34" charset="0"/>
                        </a:rPr>
                        <a:t> 1 h</a:t>
                      </a:r>
                      <a:endParaRPr lang="de-DE" sz="1800" b="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Beziehungen zu Personen, Familien und Körperschaften</a:t>
            </a: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6M.03</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72</a:t>
            </a:fld>
            <a:endParaRPr lang="de-DE"/>
          </a:p>
        </p:txBody>
      </p:sp>
      <p:sp>
        <p:nvSpPr>
          <p:cNvPr id="9" name="Fußzeilenplatzhalter 8"/>
          <p:cNvSpPr>
            <a:spLocks noGrp="1"/>
          </p:cNvSpPr>
          <p:nvPr>
            <p:ph type="ftr" sz="quarter" idx="14"/>
          </p:nvPr>
        </p:nvSpPr>
        <p:spPr>
          <a:xfrm>
            <a:off x="467544" y="6376243"/>
            <a:ext cx="7776864" cy="365125"/>
          </a:xfrm>
        </p:spPr>
        <p:txBody>
          <a:bodyPr/>
          <a:lstStyle/>
          <a:p>
            <a:r>
              <a:rPr lang="de-DE" smtClean="0"/>
              <a:t>RDA-Musik-Spezialschulung | P. Wagenknecht | Münster 04. - 05. September 2017</a:t>
            </a:r>
            <a:endParaRPr lang="de-DE" dirty="0"/>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geistigen Schöpfern (RDA 19.2)</a:t>
            </a:r>
            <a:endParaRPr lang="de-DE" dirty="0"/>
          </a:p>
        </p:txBody>
      </p:sp>
      <p:sp>
        <p:nvSpPr>
          <p:cNvPr id="3" name="Textplatzhalter 2"/>
          <p:cNvSpPr>
            <a:spLocks noGrp="1"/>
          </p:cNvSpPr>
          <p:nvPr>
            <p:ph type="body" sz="quarter" idx="13"/>
          </p:nvPr>
        </p:nvSpPr>
        <p:spPr/>
        <p:txBody>
          <a:bodyPr wrap="square"/>
          <a:lstStyle/>
          <a:p>
            <a:r>
              <a:rPr lang="de-DE" dirty="0" smtClean="0"/>
              <a:t>Komponist </a:t>
            </a:r>
          </a:p>
          <a:p>
            <a:pPr lvl="1">
              <a:buFont typeface="Wingdings" panose="05000000000000000000" pitchFamily="2" charset="2"/>
              <a:buChar char="à"/>
            </a:pPr>
            <a:r>
              <a:rPr lang="de-DE" dirty="0" smtClean="0">
                <a:sym typeface="Wingdings" pitchFamily="2" charset="2"/>
              </a:rPr>
              <a:t>Beziehungskennzeichnung „Komponist“</a:t>
            </a:r>
          </a:p>
          <a:p>
            <a:pPr lvl="1">
              <a:buFont typeface="Wingdings" panose="05000000000000000000" pitchFamily="2" charset="2"/>
              <a:buChar char="à"/>
            </a:pPr>
            <a:endParaRPr lang="de-DE" dirty="0" smtClean="0"/>
          </a:p>
          <a:p>
            <a:r>
              <a:rPr lang="de-DE" dirty="0" smtClean="0"/>
              <a:t>Verfasser der Texte von Musikwerken</a:t>
            </a:r>
          </a:p>
          <a:p>
            <a:pPr lvl="1"/>
            <a:r>
              <a:rPr lang="de-DE" dirty="0" smtClean="0"/>
              <a:t>Verfasser des Texts einer Oper, eines Bühnenwerks, eines Oratoriums</a:t>
            </a:r>
          </a:p>
          <a:p>
            <a:pPr lvl="1">
              <a:buNone/>
            </a:pPr>
            <a:r>
              <a:rPr lang="de-DE" dirty="0" smtClean="0">
                <a:sym typeface="Wingdings" pitchFamily="2" charset="2"/>
              </a:rPr>
              <a:t>	 Beziehungskennzeichnung „Librettist“</a:t>
            </a:r>
          </a:p>
          <a:p>
            <a:pPr lvl="1"/>
            <a:r>
              <a:rPr lang="de-DE" dirty="0" smtClean="0">
                <a:sym typeface="Wingdings" pitchFamily="2" charset="2"/>
              </a:rPr>
              <a:t>Verfasser eines Texts eines populären Lieds oder Lieder eines Musicals</a:t>
            </a:r>
          </a:p>
          <a:p>
            <a:pPr lvl="1">
              <a:buNone/>
            </a:pPr>
            <a:r>
              <a:rPr lang="de-DE" dirty="0" smtClean="0">
                <a:sym typeface="Wingdings" pitchFamily="2" charset="2"/>
              </a:rPr>
              <a:t>	 Beziehungskennzeichnung „Textdichter“</a:t>
            </a:r>
          </a:p>
          <a:p>
            <a:pPr lvl="1"/>
            <a:r>
              <a:rPr lang="de-DE" dirty="0" smtClean="0">
                <a:sym typeface="Wingdings" pitchFamily="2" charset="2"/>
              </a:rPr>
              <a:t>Verfasser des Texts eines Kunstlieds</a:t>
            </a:r>
          </a:p>
          <a:p>
            <a:pPr lvl="1">
              <a:buNone/>
            </a:pPr>
            <a:r>
              <a:rPr lang="de-DE" dirty="0" smtClean="0">
                <a:sym typeface="Wingdings" pitchFamily="2" charset="2"/>
              </a:rPr>
              <a:t>	 Beziehungskennzeichnung „Verfasser“</a:t>
            </a: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73</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geistigen Schöpfern (RDA 19.2)</a:t>
            </a:r>
            <a:endParaRPr lang="de-DE" dirty="0"/>
          </a:p>
        </p:txBody>
      </p:sp>
      <p:sp>
        <p:nvSpPr>
          <p:cNvPr id="3" name="Textplatzhalter 2"/>
          <p:cNvSpPr>
            <a:spLocks noGrp="1"/>
          </p:cNvSpPr>
          <p:nvPr>
            <p:ph type="body" sz="quarter" idx="13"/>
          </p:nvPr>
        </p:nvSpPr>
        <p:spPr/>
        <p:txBody>
          <a:bodyPr/>
          <a:lstStyle/>
          <a:p>
            <a:endParaRPr lang="de-DE" dirty="0" smtClean="0"/>
          </a:p>
          <a:p>
            <a:endParaRPr lang="de-DE" dirty="0" smtClean="0"/>
          </a:p>
          <a:p>
            <a:endParaRPr lang="de-DE" dirty="0"/>
          </a:p>
        </p:txBody>
      </p:sp>
      <p:sp>
        <p:nvSpPr>
          <p:cNvPr id="4" name="Fußzeilenplatzhalter 3"/>
          <p:cNvSpPr>
            <a:spLocks noGrp="1"/>
          </p:cNvSpPr>
          <p:nvPr>
            <p:ph type="ftr" sz="quarter" idx="14"/>
          </p:nvPr>
        </p:nvSpPr>
        <p:spPr>
          <a:xfrm>
            <a:off x="467544" y="6376243"/>
            <a:ext cx="7704856"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74</a:t>
            </a:fld>
            <a:endParaRPr lang="de-DE"/>
          </a:p>
        </p:txBody>
      </p:sp>
      <p:pic>
        <p:nvPicPr>
          <p:cNvPr id="7" name="Grafik 6"/>
          <p:cNvPicPr>
            <a:picLocks noChangeAspect="1"/>
          </p:cNvPicPr>
          <p:nvPr/>
        </p:nvPicPr>
        <p:blipFill>
          <a:blip r:embed="rId3"/>
          <a:stretch>
            <a:fillRect/>
          </a:stretch>
        </p:blipFill>
        <p:spPr>
          <a:xfrm>
            <a:off x="237368" y="694071"/>
            <a:ext cx="8669263" cy="5499069"/>
          </a:xfrm>
          <a:prstGeom prst="rect">
            <a:avLst/>
          </a:prstGeom>
        </p:spPr>
      </p:pic>
      <p:sp>
        <p:nvSpPr>
          <p:cNvPr id="8" name="Rechteck 7"/>
          <p:cNvSpPr/>
          <p:nvPr/>
        </p:nvSpPr>
        <p:spPr>
          <a:xfrm>
            <a:off x="3347864" y="3717032"/>
            <a:ext cx="295232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geistigen Schöpfern (RDA 19.2)</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75</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688815765"/>
              </p:ext>
            </p:extLst>
          </p:nvPr>
        </p:nvGraphicFramePr>
        <p:xfrm>
          <a:off x="323528" y="908722"/>
          <a:ext cx="8568952" cy="4548537"/>
        </p:xfrm>
        <a:graphic>
          <a:graphicData uri="http://schemas.openxmlformats.org/drawingml/2006/table">
            <a:tbl>
              <a:tblPr firstRow="1" bandRow="1">
                <a:tableStyleId>{5C22544A-7EE6-4342-B048-85BDC9FD1C3A}</a:tableStyleId>
              </a:tblPr>
              <a:tblGrid>
                <a:gridCol w="864096"/>
                <a:gridCol w="864096"/>
                <a:gridCol w="3312368"/>
                <a:gridCol w="3528392"/>
              </a:tblGrid>
              <a:tr h="753237">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891810">
                <a:tc rowSpan="2">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100</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19.2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Geistiger Schöpfer</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$p </a:t>
                      </a:r>
                      <a:r>
                        <a:rPr lang="de-DE" sz="1800" kern="1200" dirty="0" err="1" smtClean="0">
                          <a:solidFill>
                            <a:schemeClr val="dk1"/>
                          </a:solidFill>
                          <a:latin typeface="Verdana" pitchFamily="34" charset="0"/>
                          <a:ea typeface="Verdana" pitchFamily="34" charset="0"/>
                          <a:cs typeface="Verdana" pitchFamily="34" charset="0"/>
                        </a:rPr>
                        <a:t>Schoeck</a:t>
                      </a:r>
                      <a:r>
                        <a:rPr lang="de-DE" sz="1800" kern="1200" dirty="0" smtClean="0">
                          <a:solidFill>
                            <a:schemeClr val="dk1"/>
                          </a:solidFill>
                          <a:latin typeface="Verdana" pitchFamily="34" charset="0"/>
                          <a:ea typeface="Verdana" pitchFamily="34" charset="0"/>
                          <a:cs typeface="Verdana" pitchFamily="34" charset="0"/>
                        </a:rPr>
                        <a:t>, Othmar</a:t>
                      </a:r>
                    </a:p>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$d </a:t>
                      </a:r>
                      <a:r>
                        <a:rPr lang="de-DE" sz="1800" kern="1200" dirty="0" smtClean="0">
                          <a:solidFill>
                            <a:schemeClr val="dk1"/>
                          </a:solidFill>
                          <a:latin typeface="Verdana" pitchFamily="34" charset="0"/>
                          <a:ea typeface="Verdana" pitchFamily="34" charset="0"/>
                          <a:cs typeface="Verdana" pitchFamily="34" charset="0"/>
                        </a:rPr>
                        <a:t>1886-1957</a:t>
                      </a:r>
                    </a:p>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$9 </a:t>
                      </a:r>
                      <a:r>
                        <a:rPr lang="de-DE" sz="1800" i="1" dirty="0" smtClean="0">
                          <a:latin typeface="Verdana" pitchFamily="34" charset="0"/>
                          <a:ea typeface="Verdana" pitchFamily="34" charset="0"/>
                          <a:cs typeface="Verdana" pitchFamily="34" charset="0"/>
                        </a:rPr>
                        <a:t>GND-ID</a:t>
                      </a:r>
                      <a:endParaRPr lang="de-DE" sz="1800" i="1" dirty="0">
                        <a:latin typeface="Verdana" pitchFamily="34" charset="0"/>
                        <a:ea typeface="Verdana" pitchFamily="34" charset="0"/>
                        <a:cs typeface="Verdana" pitchFamily="34" charset="0"/>
                      </a:endParaRPr>
                    </a:p>
                  </a:txBody>
                  <a:tcPr anchor="ctr"/>
                </a:tc>
              </a:tr>
              <a:tr h="891810">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18.5</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Beziehungskennzeichnung</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$4 </a:t>
                      </a:r>
                      <a:r>
                        <a:rPr lang="de-DE" sz="1800" kern="1200" dirty="0" err="1" smtClean="0">
                          <a:solidFill>
                            <a:schemeClr val="dk1"/>
                          </a:solidFill>
                          <a:latin typeface="Verdana" pitchFamily="34" charset="0"/>
                          <a:ea typeface="Verdana" pitchFamily="34" charset="0"/>
                          <a:cs typeface="Verdana" pitchFamily="34" charset="0"/>
                        </a:rPr>
                        <a:t>cmp</a:t>
                      </a:r>
                      <a:r>
                        <a:rPr lang="de-DE" sz="1800" kern="1200" dirty="0" smtClean="0">
                          <a:solidFill>
                            <a:schemeClr val="dk1"/>
                          </a:solidFill>
                          <a:latin typeface="Verdana" pitchFamily="34" charset="0"/>
                          <a:ea typeface="Verdana" pitchFamily="34" charset="0"/>
                          <a:cs typeface="Verdana" pitchFamily="34" charset="0"/>
                        </a:rPr>
                        <a:t> </a:t>
                      </a:r>
                      <a:r>
                        <a:rPr lang="de-DE" sz="1800" i="1" kern="1200" dirty="0" smtClean="0">
                          <a:solidFill>
                            <a:schemeClr val="dk1"/>
                          </a:solidFill>
                          <a:latin typeface="Verdana" pitchFamily="34" charset="0"/>
                          <a:ea typeface="Verdana" pitchFamily="34" charset="0"/>
                          <a:cs typeface="Verdana" pitchFamily="34" charset="0"/>
                        </a:rPr>
                        <a:t>(Komponist)</a:t>
                      </a:r>
                      <a:endParaRPr lang="de-DE" sz="1800" i="1" dirty="0">
                        <a:latin typeface="Verdana" pitchFamily="34" charset="0"/>
                        <a:ea typeface="Verdana" pitchFamily="34" charset="0"/>
                        <a:cs typeface="Verdana" pitchFamily="34" charset="0"/>
                      </a:endParaRPr>
                    </a:p>
                  </a:txBody>
                  <a:tcPr anchor="ctr"/>
                </a:tc>
              </a:tr>
              <a:tr h="891810">
                <a:tc rowSpan="2">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104a</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19.2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baseline="0" dirty="0" smtClean="0">
                          <a:latin typeface="Verdana" pitchFamily="34" charset="0"/>
                          <a:ea typeface="Verdana" pitchFamily="34" charset="0"/>
                          <a:cs typeface="Verdana" pitchFamily="34" charset="0"/>
                        </a:rPr>
                        <a:t>Geistiger Schöpfer</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$p </a:t>
                      </a:r>
                      <a:r>
                        <a:rPr lang="de-DE" sz="1800" kern="1200" dirty="0" smtClean="0">
                          <a:solidFill>
                            <a:schemeClr val="dk1"/>
                          </a:solidFill>
                          <a:latin typeface="Verdana" pitchFamily="34" charset="0"/>
                          <a:ea typeface="Verdana" pitchFamily="34" charset="0"/>
                          <a:cs typeface="Verdana" pitchFamily="34" charset="0"/>
                        </a:rPr>
                        <a:t>Claudius,</a:t>
                      </a:r>
                      <a:r>
                        <a:rPr lang="de-DE" sz="1800" kern="1200" baseline="0" dirty="0" smtClean="0">
                          <a:solidFill>
                            <a:schemeClr val="dk1"/>
                          </a:solidFill>
                          <a:latin typeface="Verdana" pitchFamily="34" charset="0"/>
                          <a:ea typeface="Verdana" pitchFamily="34" charset="0"/>
                          <a:cs typeface="Verdana" pitchFamily="34" charset="0"/>
                        </a:rPr>
                        <a:t> Matthias</a:t>
                      </a:r>
                    </a:p>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$d </a:t>
                      </a:r>
                      <a:r>
                        <a:rPr lang="de-DE" sz="1800" kern="1200" dirty="0" smtClean="0">
                          <a:solidFill>
                            <a:schemeClr val="dk1"/>
                          </a:solidFill>
                          <a:latin typeface="Verdana" pitchFamily="34" charset="0"/>
                          <a:ea typeface="Verdana" pitchFamily="34" charset="0"/>
                          <a:cs typeface="Verdana" pitchFamily="34" charset="0"/>
                        </a:rPr>
                        <a:t>1740-1815</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$9 </a:t>
                      </a:r>
                      <a:r>
                        <a:rPr lang="de-DE" sz="1800" i="1" dirty="0" smtClean="0">
                          <a:latin typeface="Verdana" pitchFamily="34" charset="0"/>
                          <a:ea typeface="Verdana" pitchFamily="34" charset="0"/>
                          <a:cs typeface="Verdana" pitchFamily="34" charset="0"/>
                        </a:rPr>
                        <a:t>GND-ID</a:t>
                      </a:r>
                    </a:p>
                  </a:txBody>
                  <a:tcPr anchor="ctr"/>
                </a:tc>
              </a:tr>
              <a:tr h="891810">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18.5</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Beziehungskennzeichnung</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chemeClr val="bg1">
                              <a:lumMod val="50000"/>
                            </a:schemeClr>
                          </a:solidFill>
                          <a:latin typeface="Verdana" pitchFamily="34" charset="0"/>
                          <a:ea typeface="Verdana" pitchFamily="34" charset="0"/>
                          <a:cs typeface="Verdana" pitchFamily="34" charset="0"/>
                        </a:rPr>
                        <a:t>$4 </a:t>
                      </a:r>
                      <a:r>
                        <a:rPr lang="de-DE" sz="1800" b="0" dirty="0" err="1" smtClean="0">
                          <a:solidFill>
                            <a:schemeClr val="bg1">
                              <a:lumMod val="50000"/>
                            </a:schemeClr>
                          </a:solidFill>
                          <a:latin typeface="Verdana" pitchFamily="34" charset="0"/>
                          <a:ea typeface="Verdana" pitchFamily="34" charset="0"/>
                          <a:cs typeface="Verdana" pitchFamily="34" charset="0"/>
                        </a:rPr>
                        <a:t>aut</a:t>
                      </a:r>
                      <a:r>
                        <a:rPr lang="de-DE" sz="1800" b="0" dirty="0" smtClean="0">
                          <a:solidFill>
                            <a:schemeClr val="bg1">
                              <a:lumMod val="50000"/>
                            </a:schemeClr>
                          </a:solidFill>
                          <a:latin typeface="Verdana" pitchFamily="34" charset="0"/>
                          <a:ea typeface="Verdana" pitchFamily="34" charset="0"/>
                          <a:cs typeface="Verdana" pitchFamily="34" charset="0"/>
                        </a:rPr>
                        <a:t> </a:t>
                      </a:r>
                      <a:r>
                        <a:rPr lang="de-DE" sz="1800" b="0" i="1" dirty="0" smtClean="0">
                          <a:solidFill>
                            <a:schemeClr val="bg1">
                              <a:lumMod val="50000"/>
                            </a:schemeClr>
                          </a:solidFill>
                          <a:latin typeface="Verdana" pitchFamily="34" charset="0"/>
                          <a:ea typeface="Verdana" pitchFamily="34" charset="0"/>
                          <a:cs typeface="Verdana" pitchFamily="34" charset="0"/>
                        </a:rPr>
                        <a:t>(</a:t>
                      </a:r>
                      <a:r>
                        <a:rPr lang="de-DE" sz="1800" i="1" kern="1200" dirty="0" smtClean="0">
                          <a:solidFill>
                            <a:schemeClr val="bg1">
                              <a:lumMod val="50000"/>
                            </a:schemeClr>
                          </a:solidFill>
                          <a:latin typeface="Verdana" pitchFamily="34" charset="0"/>
                          <a:ea typeface="Verdana" pitchFamily="34" charset="0"/>
                          <a:cs typeface="Verdana" pitchFamily="34" charset="0"/>
                        </a:rPr>
                        <a:t>Verfasser)</a:t>
                      </a:r>
                      <a:endParaRPr lang="de-DE" sz="1800" i="1" dirty="0">
                        <a:solidFill>
                          <a:schemeClr val="bg1">
                            <a:lumMod val="50000"/>
                          </a:schemeClr>
                        </a:solidFill>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geistigen Schöpfern (RDA 19.2)</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76</a:t>
            </a:fld>
            <a:endParaRPr lang="de-DE"/>
          </a:p>
        </p:txBody>
      </p:sp>
      <p:pic>
        <p:nvPicPr>
          <p:cNvPr id="8" name="Grafik 7" descr="Humperdinck_Dornröschen(HTS).jpg"/>
          <p:cNvPicPr>
            <a:picLocks noChangeAspect="1"/>
          </p:cNvPicPr>
          <p:nvPr/>
        </p:nvPicPr>
        <p:blipFill>
          <a:blip r:embed="rId3" cstate="print"/>
          <a:srcRect l="6941" t="9051" r="18819" b="40550"/>
          <a:stretch>
            <a:fillRect/>
          </a:stretch>
        </p:blipFill>
        <p:spPr>
          <a:xfrm>
            <a:off x="1619672" y="836712"/>
            <a:ext cx="5328591" cy="5472608"/>
          </a:xfrm>
          <a:prstGeom prst="rect">
            <a:avLst/>
          </a:prstGeom>
          <a:ln>
            <a:solidFill>
              <a:schemeClr val="tx1"/>
            </a:solidFill>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geistigen Schöpfern (RDA 19.2)</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77</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114245766"/>
              </p:ext>
            </p:extLst>
          </p:nvPr>
        </p:nvGraphicFramePr>
        <p:xfrm>
          <a:off x="323528" y="836716"/>
          <a:ext cx="8568952" cy="5491877"/>
        </p:xfrm>
        <a:graphic>
          <a:graphicData uri="http://schemas.openxmlformats.org/drawingml/2006/table">
            <a:tbl>
              <a:tblPr firstRow="1" bandRow="1">
                <a:tableStyleId>{5C22544A-7EE6-4342-B048-85BDC9FD1C3A}</a:tableStyleId>
              </a:tblPr>
              <a:tblGrid>
                <a:gridCol w="864096"/>
                <a:gridCol w="792088"/>
                <a:gridCol w="3240360"/>
                <a:gridCol w="3672408"/>
              </a:tblGrid>
              <a:tr h="484223">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663378">
                <a:tc rowSpan="2">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100</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19.2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Geistiger Schöpfer</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$p </a:t>
                      </a:r>
                      <a:r>
                        <a:rPr lang="de-DE" sz="1800" kern="1200" dirty="0" smtClean="0">
                          <a:solidFill>
                            <a:schemeClr val="dk1"/>
                          </a:solidFill>
                          <a:latin typeface="Verdana" pitchFamily="34" charset="0"/>
                          <a:ea typeface="Verdana" pitchFamily="34" charset="0"/>
                          <a:cs typeface="Verdana" pitchFamily="34" charset="0"/>
                        </a:rPr>
                        <a:t>Humperdinck, Engelbert</a:t>
                      </a:r>
                    </a:p>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$d </a:t>
                      </a:r>
                      <a:r>
                        <a:rPr lang="de-DE" sz="1800" kern="1200" dirty="0" smtClean="0">
                          <a:solidFill>
                            <a:schemeClr val="dk1"/>
                          </a:solidFill>
                          <a:latin typeface="Verdana" pitchFamily="34" charset="0"/>
                          <a:ea typeface="Verdana" pitchFamily="34" charset="0"/>
                          <a:cs typeface="Verdana" pitchFamily="34" charset="0"/>
                        </a:rPr>
                        <a:t>1854-1921</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$9 </a:t>
                      </a:r>
                      <a:r>
                        <a:rPr lang="de-DE" sz="1800" i="1" dirty="0" smtClean="0">
                          <a:latin typeface="Verdana" pitchFamily="34" charset="0"/>
                          <a:ea typeface="Verdana" pitchFamily="34" charset="0"/>
                          <a:cs typeface="Verdana" pitchFamily="34" charset="0"/>
                        </a:rPr>
                        <a:t>GND-ID</a:t>
                      </a:r>
                    </a:p>
                  </a:txBody>
                  <a:tcPr anchor="ctr"/>
                </a:tc>
              </a:tr>
              <a:tr h="663378">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18.5</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Beziehungskennzeichnung</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$4 </a:t>
                      </a:r>
                      <a:r>
                        <a:rPr lang="de-DE" sz="1800" kern="1200" dirty="0" err="1" smtClean="0">
                          <a:solidFill>
                            <a:schemeClr val="dk1"/>
                          </a:solidFill>
                          <a:latin typeface="Verdana" pitchFamily="34" charset="0"/>
                          <a:ea typeface="Verdana" pitchFamily="34" charset="0"/>
                          <a:cs typeface="Verdana" pitchFamily="34" charset="0"/>
                        </a:rPr>
                        <a:t>cmp</a:t>
                      </a:r>
                      <a:r>
                        <a:rPr lang="de-DE" sz="1800" kern="1200" dirty="0" smtClean="0">
                          <a:solidFill>
                            <a:schemeClr val="dk1"/>
                          </a:solidFill>
                          <a:latin typeface="Verdana" pitchFamily="34" charset="0"/>
                          <a:ea typeface="Verdana" pitchFamily="34" charset="0"/>
                          <a:cs typeface="Verdana" pitchFamily="34" charset="0"/>
                        </a:rPr>
                        <a:t> </a:t>
                      </a:r>
                      <a:r>
                        <a:rPr lang="de-DE" sz="1800" i="1" kern="1200" dirty="0" smtClean="0">
                          <a:solidFill>
                            <a:schemeClr val="dk1"/>
                          </a:solidFill>
                          <a:latin typeface="Verdana" pitchFamily="34" charset="0"/>
                          <a:ea typeface="Verdana" pitchFamily="34" charset="0"/>
                          <a:cs typeface="Verdana" pitchFamily="34" charset="0"/>
                        </a:rPr>
                        <a:t>(Komponist)</a:t>
                      </a:r>
                      <a:endParaRPr lang="de-DE" sz="1800" i="1" dirty="0">
                        <a:latin typeface="Verdana" pitchFamily="34" charset="0"/>
                        <a:ea typeface="Verdana" pitchFamily="34" charset="0"/>
                        <a:cs typeface="Verdana" pitchFamily="34" charset="0"/>
                      </a:endParaRPr>
                    </a:p>
                  </a:txBody>
                  <a:tcPr anchor="ctr"/>
                </a:tc>
              </a:tr>
              <a:tr h="663378">
                <a:tc rowSpan="2">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104a</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19.2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baseline="0" dirty="0" smtClean="0">
                          <a:latin typeface="Verdana" pitchFamily="34" charset="0"/>
                          <a:ea typeface="Verdana" pitchFamily="34" charset="0"/>
                          <a:cs typeface="Verdana" pitchFamily="34" charset="0"/>
                        </a:rPr>
                        <a:t>Geistiger Schöpfer</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$p </a:t>
                      </a:r>
                      <a:r>
                        <a:rPr lang="de-DE" sz="1800" kern="1200" dirty="0" smtClean="0">
                          <a:solidFill>
                            <a:schemeClr val="dk1"/>
                          </a:solidFill>
                          <a:latin typeface="Verdana" pitchFamily="34" charset="0"/>
                          <a:ea typeface="Verdana" pitchFamily="34" charset="0"/>
                          <a:cs typeface="Verdana" pitchFamily="34" charset="0"/>
                        </a:rPr>
                        <a:t>Ebeling, Elisabeth</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$d </a:t>
                      </a:r>
                      <a:r>
                        <a:rPr lang="de-DE" sz="1800" kern="1200" dirty="0" smtClean="0">
                          <a:solidFill>
                            <a:schemeClr val="dk1"/>
                          </a:solidFill>
                          <a:latin typeface="Verdana" pitchFamily="34" charset="0"/>
                          <a:ea typeface="Verdana" pitchFamily="34" charset="0"/>
                          <a:cs typeface="Verdana" pitchFamily="34" charset="0"/>
                        </a:rPr>
                        <a:t>1828-1905</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$9 </a:t>
                      </a:r>
                      <a:r>
                        <a:rPr lang="de-DE" sz="1800" i="1" dirty="0" smtClean="0">
                          <a:latin typeface="Verdana" pitchFamily="34" charset="0"/>
                          <a:ea typeface="Verdana" pitchFamily="34" charset="0"/>
                          <a:cs typeface="Verdana" pitchFamily="34" charset="0"/>
                        </a:rPr>
                        <a:t>GND-ID</a:t>
                      </a:r>
                    </a:p>
                  </a:txBody>
                  <a:tcPr anchor="ctr"/>
                </a:tc>
              </a:tr>
              <a:tr h="663378">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18.5</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Beziehungskennzeichnung</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$4 </a:t>
                      </a:r>
                      <a:r>
                        <a:rPr lang="de-DE" sz="1800" kern="1200" dirty="0" err="1" smtClean="0">
                          <a:solidFill>
                            <a:schemeClr val="dk1"/>
                          </a:solidFill>
                          <a:latin typeface="Verdana" pitchFamily="34" charset="0"/>
                          <a:ea typeface="Verdana" pitchFamily="34" charset="0"/>
                          <a:cs typeface="Verdana" pitchFamily="34" charset="0"/>
                        </a:rPr>
                        <a:t>lbt</a:t>
                      </a:r>
                      <a:r>
                        <a:rPr lang="de-DE" sz="1800" kern="1200" dirty="0" smtClean="0">
                          <a:solidFill>
                            <a:schemeClr val="dk1"/>
                          </a:solidFill>
                          <a:latin typeface="Verdana" pitchFamily="34" charset="0"/>
                          <a:ea typeface="Verdana" pitchFamily="34" charset="0"/>
                          <a:cs typeface="Verdana" pitchFamily="34" charset="0"/>
                        </a:rPr>
                        <a:t> </a:t>
                      </a:r>
                      <a:r>
                        <a:rPr lang="de-DE" sz="1800" i="1" kern="1200" dirty="0" smtClean="0">
                          <a:solidFill>
                            <a:schemeClr val="dk1"/>
                          </a:solidFill>
                          <a:latin typeface="Verdana" pitchFamily="34" charset="0"/>
                          <a:ea typeface="Verdana" pitchFamily="34" charset="0"/>
                          <a:cs typeface="Verdana" pitchFamily="34" charset="0"/>
                        </a:rPr>
                        <a:t>(Librettist)</a:t>
                      </a:r>
                      <a:endParaRPr lang="de-DE" sz="1800" i="1" dirty="0">
                        <a:latin typeface="Verdana" pitchFamily="34" charset="0"/>
                        <a:ea typeface="Verdana" pitchFamily="34" charset="0"/>
                        <a:cs typeface="Verdana" pitchFamily="34" charset="0"/>
                      </a:endParaRPr>
                    </a:p>
                  </a:txBody>
                  <a:tcPr anchor="ctr"/>
                </a:tc>
              </a:tr>
              <a:tr h="663378">
                <a:tc rowSpan="2">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108a</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19.2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baseline="0" dirty="0" smtClean="0">
                          <a:latin typeface="Verdana" pitchFamily="34" charset="0"/>
                          <a:ea typeface="Verdana" pitchFamily="34" charset="0"/>
                          <a:cs typeface="Verdana" pitchFamily="34" charset="0"/>
                        </a:rPr>
                        <a:t>Geistiger Schöpfer</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$p </a:t>
                      </a:r>
                      <a:r>
                        <a:rPr lang="de-DE" sz="1800" kern="1200" dirty="0" err="1" smtClean="0">
                          <a:solidFill>
                            <a:schemeClr val="dk1"/>
                          </a:solidFill>
                          <a:latin typeface="Verdana" pitchFamily="34" charset="0"/>
                          <a:ea typeface="Verdana" pitchFamily="34" charset="0"/>
                          <a:cs typeface="Verdana" pitchFamily="34" charset="0"/>
                        </a:rPr>
                        <a:t>Filhés</a:t>
                      </a:r>
                      <a:r>
                        <a:rPr lang="de-DE" sz="1800" kern="1200" dirty="0" smtClean="0">
                          <a:solidFill>
                            <a:schemeClr val="dk1"/>
                          </a:solidFill>
                          <a:latin typeface="Verdana" pitchFamily="34" charset="0"/>
                          <a:ea typeface="Verdana" pitchFamily="34" charset="0"/>
                          <a:cs typeface="Verdana" pitchFamily="34" charset="0"/>
                        </a:rPr>
                        <a:t>, Bertha</a:t>
                      </a:r>
                    </a:p>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$d </a:t>
                      </a:r>
                      <a:r>
                        <a:rPr lang="de-DE" sz="1800" kern="1200" dirty="0" smtClean="0">
                          <a:solidFill>
                            <a:schemeClr val="dk1"/>
                          </a:solidFill>
                          <a:latin typeface="Verdana" pitchFamily="34" charset="0"/>
                          <a:ea typeface="Verdana" pitchFamily="34" charset="0"/>
                          <a:cs typeface="Verdana" pitchFamily="34" charset="0"/>
                        </a:rPr>
                        <a:t>1819-(nach 1900)</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$9 </a:t>
                      </a:r>
                      <a:r>
                        <a:rPr lang="de-DE" sz="1800" i="1" dirty="0" smtClean="0">
                          <a:latin typeface="Verdana" pitchFamily="34" charset="0"/>
                          <a:ea typeface="Verdana" pitchFamily="34" charset="0"/>
                          <a:cs typeface="Verdana" pitchFamily="34" charset="0"/>
                        </a:rPr>
                        <a:t>GND-ID</a:t>
                      </a:r>
                    </a:p>
                  </a:txBody>
                  <a:tcPr anchor="ctr"/>
                </a:tc>
              </a:tr>
              <a:tr h="663378">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18.5</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Beziehungskennzeichnung</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$4 </a:t>
                      </a:r>
                      <a:r>
                        <a:rPr lang="de-DE" sz="1800" kern="1200" dirty="0" err="1" smtClean="0">
                          <a:solidFill>
                            <a:schemeClr val="dk1"/>
                          </a:solidFill>
                          <a:latin typeface="Verdana" pitchFamily="34" charset="0"/>
                          <a:ea typeface="Verdana" pitchFamily="34" charset="0"/>
                          <a:cs typeface="Verdana" pitchFamily="34" charset="0"/>
                        </a:rPr>
                        <a:t>lbt</a:t>
                      </a:r>
                      <a:r>
                        <a:rPr lang="de-DE" sz="1800" kern="1200" dirty="0" smtClean="0">
                          <a:solidFill>
                            <a:schemeClr val="dk1"/>
                          </a:solidFill>
                          <a:latin typeface="Verdana" pitchFamily="34" charset="0"/>
                          <a:ea typeface="Verdana" pitchFamily="34" charset="0"/>
                          <a:cs typeface="Verdana" pitchFamily="34" charset="0"/>
                        </a:rPr>
                        <a:t> </a:t>
                      </a:r>
                      <a:r>
                        <a:rPr lang="de-DE" sz="1800" i="1" kern="1200" dirty="0" smtClean="0">
                          <a:solidFill>
                            <a:schemeClr val="dk1"/>
                          </a:solidFill>
                          <a:latin typeface="Verdana" pitchFamily="34" charset="0"/>
                          <a:ea typeface="Verdana" pitchFamily="34" charset="0"/>
                          <a:cs typeface="Verdana" pitchFamily="34" charset="0"/>
                        </a:rPr>
                        <a:t>(Librettist)</a:t>
                      </a:r>
                      <a:endParaRPr lang="de-DE" sz="1800" i="1"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Mitwirkenden (RDA 20.2)</a:t>
            </a:r>
            <a:endParaRPr lang="de-DE" dirty="0"/>
          </a:p>
        </p:txBody>
      </p:sp>
      <p:sp>
        <p:nvSpPr>
          <p:cNvPr id="3" name="Textplatzhalter 2"/>
          <p:cNvSpPr>
            <a:spLocks noGrp="1"/>
          </p:cNvSpPr>
          <p:nvPr>
            <p:ph type="body" sz="quarter" idx="13"/>
          </p:nvPr>
        </p:nvSpPr>
        <p:spPr/>
        <p:txBody>
          <a:bodyPr wrap="square"/>
          <a:lstStyle/>
          <a:p>
            <a:r>
              <a:rPr lang="de-DE" dirty="0" smtClean="0"/>
              <a:t>Mitwirkende erhalten eine Beziehung, wenn sie</a:t>
            </a:r>
          </a:p>
          <a:p>
            <a:pPr lvl="1"/>
            <a:r>
              <a:rPr lang="de-DE" dirty="0" smtClean="0"/>
              <a:t>auf der bevorzugten Informationsquelle genannt </a:t>
            </a:r>
            <a:br>
              <a:rPr lang="de-DE" dirty="0" smtClean="0"/>
            </a:br>
            <a:r>
              <a:rPr lang="de-DE" b="1" dirty="0" smtClean="0"/>
              <a:t>und</a:t>
            </a:r>
            <a:r>
              <a:rPr lang="de-DE" dirty="0" smtClean="0"/>
              <a:t> </a:t>
            </a:r>
          </a:p>
          <a:p>
            <a:pPr lvl="1"/>
            <a:r>
              <a:rPr lang="de-DE" dirty="0" smtClean="0"/>
              <a:t>zur Realisierung einen bedeutenden Teil beigetragen haben.</a:t>
            </a:r>
          </a:p>
          <a:p>
            <a:pPr lvl="1">
              <a:buNone/>
            </a:pPr>
            <a:endParaRPr lang="de-DE" dirty="0" smtClean="0"/>
          </a:p>
          <a:p>
            <a:r>
              <a:rPr lang="de-DE" dirty="0" smtClean="0"/>
              <a:t>Für Musikdrucke relevant:</a:t>
            </a:r>
          </a:p>
          <a:p>
            <a:pPr lvl="1"/>
            <a:r>
              <a:rPr lang="de-DE" dirty="0" smtClean="0"/>
              <a:t>Arrangeur </a:t>
            </a:r>
          </a:p>
          <a:p>
            <a:pPr lvl="1"/>
            <a:r>
              <a:rPr lang="de-DE" dirty="0" smtClean="0"/>
              <a:t>Herausgeber</a:t>
            </a:r>
          </a:p>
          <a:p>
            <a:pPr lvl="1"/>
            <a:r>
              <a:rPr lang="de-DE" dirty="0" smtClean="0"/>
              <a:t>Verfasser von ergänzendem Text</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78</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Mitwirkenden (RDA 20.2)</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79</a:t>
            </a:fld>
            <a:endParaRPr lang="de-DE"/>
          </a:p>
        </p:txBody>
      </p:sp>
      <p:pic>
        <p:nvPicPr>
          <p:cNvPr id="8" name="Grafik 7" descr="Humperdinck_Dornröschen(HTS).jpg"/>
          <p:cNvPicPr>
            <a:picLocks noChangeAspect="1"/>
          </p:cNvPicPr>
          <p:nvPr/>
        </p:nvPicPr>
        <p:blipFill>
          <a:blip r:embed="rId3" cstate="print"/>
          <a:srcRect l="6941" t="9051" r="18819" b="40550"/>
          <a:stretch>
            <a:fillRect/>
          </a:stretch>
        </p:blipFill>
        <p:spPr>
          <a:xfrm>
            <a:off x="1619672" y="854932"/>
            <a:ext cx="5256584" cy="5400600"/>
          </a:xfrm>
          <a:prstGeom prst="rect">
            <a:avLst/>
          </a:prstGeom>
          <a:ln>
            <a:solidFill>
              <a:schemeClr val="tx1"/>
            </a:solidFill>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3" name="Textplatzhalter 2"/>
          <p:cNvSpPr>
            <a:spLocks noGrp="1"/>
          </p:cNvSpPr>
          <p:nvPr>
            <p:ph type="body" sz="quarter" idx="13"/>
          </p:nvPr>
        </p:nvSpPr>
        <p:spPr/>
        <p:txBody>
          <a:bodyPr wrap="square"/>
          <a:lstStyle/>
          <a:p>
            <a:r>
              <a:rPr lang="de-DE" dirty="0" smtClean="0"/>
              <a:t>Standardelement (außer RDA 2.3.5 und 2.3.6)</a:t>
            </a:r>
          </a:p>
          <a:p>
            <a:endParaRPr lang="de-DE" dirty="0" smtClean="0"/>
          </a:p>
          <a:p>
            <a:r>
              <a:rPr lang="de-DE" dirty="0" smtClean="0"/>
              <a:t>Grundregeln (Modul 3.02.01)</a:t>
            </a:r>
          </a:p>
          <a:p>
            <a:endParaRPr lang="de-DE" dirty="0" smtClean="0"/>
          </a:p>
          <a:p>
            <a:r>
              <a:rPr lang="de-DE" dirty="0" smtClean="0"/>
              <a:t>Bevorzugte Informationsquelle (RDA 2.2.2.2)</a:t>
            </a:r>
          </a:p>
          <a:p>
            <a:pPr lvl="1"/>
            <a:r>
              <a:rPr lang="de-DE" dirty="0" smtClean="0"/>
              <a:t>Titelseite</a:t>
            </a:r>
          </a:p>
          <a:p>
            <a:pPr lvl="1"/>
            <a:r>
              <a:rPr lang="de-DE" dirty="0" smtClean="0"/>
              <a:t>Buchdeckel oder Schutzumschlag</a:t>
            </a:r>
          </a:p>
          <a:p>
            <a:pPr lvl="1"/>
            <a:r>
              <a:rPr lang="de-DE" dirty="0" smtClean="0"/>
              <a:t>Beschriftung</a:t>
            </a:r>
          </a:p>
          <a:p>
            <a:pPr lvl="1"/>
            <a:r>
              <a:rPr lang="de-DE" dirty="0" smtClean="0"/>
              <a:t>Impressum</a:t>
            </a:r>
          </a:p>
          <a:p>
            <a:pPr lvl="1"/>
            <a:r>
              <a:rPr lang="de-DE" dirty="0" err="1" smtClean="0"/>
              <a:t>Kolophon</a:t>
            </a:r>
            <a:endParaRPr lang="de-DE" dirty="0" smtClean="0"/>
          </a:p>
          <a:p>
            <a:pPr lvl="1"/>
            <a:endParaRPr lang="de-DE" dirty="0" smtClean="0"/>
          </a:p>
          <a:p>
            <a:r>
              <a:rPr lang="de-DE" dirty="0" smtClean="0"/>
              <a:t>Kopftitel kann als abweichender Titel berücksichtigt werden</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8</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Mitwirkenden (RDA 20.2)</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80</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757592383"/>
              </p:ext>
            </p:extLst>
          </p:nvPr>
        </p:nvGraphicFramePr>
        <p:xfrm>
          <a:off x="323528" y="908720"/>
          <a:ext cx="8568952" cy="3797817"/>
        </p:xfrm>
        <a:graphic>
          <a:graphicData uri="http://schemas.openxmlformats.org/drawingml/2006/table">
            <a:tbl>
              <a:tblPr firstRow="1" bandRow="1">
                <a:tableStyleId>{5C22544A-7EE6-4342-B048-85BDC9FD1C3A}</a:tableStyleId>
              </a:tblPr>
              <a:tblGrid>
                <a:gridCol w="864096"/>
                <a:gridCol w="792088"/>
                <a:gridCol w="3168352"/>
                <a:gridCol w="3744416"/>
              </a:tblGrid>
              <a:tr h="530335">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627901">
                <a:tc rowSpan="2">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112b</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20.2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Mitwirkender</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$p</a:t>
                      </a:r>
                      <a:r>
                        <a:rPr lang="de-DE" sz="1600" kern="1200" dirty="0" smtClean="0">
                          <a:solidFill>
                            <a:schemeClr val="dk1"/>
                          </a:solidFill>
                          <a:latin typeface="Verdana" pitchFamily="34" charset="0"/>
                          <a:ea typeface="Verdana" pitchFamily="34" charset="0"/>
                          <a:cs typeface="Verdana" pitchFamily="34" charset="0"/>
                        </a:rPr>
                        <a:t> Brüggemann, Alfred</a:t>
                      </a:r>
                    </a:p>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$d</a:t>
                      </a:r>
                      <a:r>
                        <a:rPr lang="de-DE" sz="1600" kern="1200" dirty="0" smtClean="0">
                          <a:solidFill>
                            <a:schemeClr val="dk1"/>
                          </a:solidFill>
                          <a:latin typeface="Verdana" pitchFamily="34" charset="0"/>
                          <a:ea typeface="Verdana" pitchFamily="34" charset="0"/>
                          <a:cs typeface="Verdana" pitchFamily="34" charset="0"/>
                        </a:rPr>
                        <a:t> 1874-1944</a:t>
                      </a:r>
                    </a:p>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$9</a:t>
                      </a:r>
                      <a:r>
                        <a:rPr lang="de-DE" sz="1600" kern="1200" dirty="0" smtClean="0">
                          <a:solidFill>
                            <a:schemeClr val="dk1"/>
                          </a:solidFill>
                          <a:latin typeface="Verdana" pitchFamily="34" charset="0"/>
                          <a:ea typeface="Verdana" pitchFamily="34" charset="0"/>
                          <a:cs typeface="Verdana" pitchFamily="34" charset="0"/>
                        </a:rPr>
                        <a:t> </a:t>
                      </a:r>
                      <a:r>
                        <a:rPr lang="de-DE" sz="1600" i="1" kern="1200" dirty="0" smtClean="0">
                          <a:solidFill>
                            <a:schemeClr val="dk1"/>
                          </a:solidFill>
                          <a:latin typeface="Verdana" pitchFamily="34" charset="0"/>
                          <a:ea typeface="Verdana" pitchFamily="34" charset="0"/>
                          <a:cs typeface="Verdana" pitchFamily="34" charset="0"/>
                        </a:rPr>
                        <a:t>GND-ID</a:t>
                      </a:r>
                    </a:p>
                  </a:txBody>
                  <a:tcPr anchor="ctr"/>
                </a:tc>
              </a:tr>
              <a:tr h="627901">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18.5</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Beziehungskennzeichnung</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$4</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arr</a:t>
                      </a:r>
                      <a:r>
                        <a:rPr lang="de-DE" sz="1600" kern="1200" dirty="0" smtClean="0">
                          <a:solidFill>
                            <a:schemeClr val="dk1"/>
                          </a:solidFill>
                          <a:latin typeface="Verdana" pitchFamily="34" charset="0"/>
                          <a:ea typeface="Verdana" pitchFamily="34" charset="0"/>
                          <a:cs typeface="Verdana" pitchFamily="34" charset="0"/>
                        </a:rPr>
                        <a:t> </a:t>
                      </a:r>
                      <a:r>
                        <a:rPr lang="de-DE" sz="1600" i="1" kern="1200" dirty="0" smtClean="0">
                          <a:solidFill>
                            <a:schemeClr val="dk1"/>
                          </a:solidFill>
                          <a:latin typeface="Verdana" pitchFamily="34" charset="0"/>
                          <a:ea typeface="Verdana" pitchFamily="34" charset="0"/>
                          <a:cs typeface="Verdana" pitchFamily="34" charset="0"/>
                        </a:rPr>
                        <a:t>(Arrangeur)</a:t>
                      </a:r>
                      <a:endParaRPr lang="de-DE" sz="1600" i="1" dirty="0">
                        <a:latin typeface="Verdana" pitchFamily="34" charset="0"/>
                        <a:ea typeface="Verdana" pitchFamily="34" charset="0"/>
                        <a:cs typeface="Verdana" pitchFamily="34" charset="0"/>
                      </a:endParaRPr>
                    </a:p>
                  </a:txBody>
                  <a:tcPr anchor="ctr"/>
                </a:tc>
              </a:tr>
              <a:tr h="627901">
                <a:tc rowSpan="2">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116b</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20.2</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baseline="0" dirty="0" smtClean="0">
                          <a:latin typeface="Verdana" pitchFamily="34" charset="0"/>
                          <a:ea typeface="Verdana" pitchFamily="34" charset="0"/>
                          <a:cs typeface="Verdana" pitchFamily="34" charset="0"/>
                        </a:rPr>
                        <a:t>Mitwirkender</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$p</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Rödelberger</a:t>
                      </a:r>
                      <a:r>
                        <a:rPr lang="de-DE" sz="1600" kern="1200" dirty="0" smtClean="0">
                          <a:solidFill>
                            <a:schemeClr val="dk1"/>
                          </a:solidFill>
                          <a:latin typeface="Verdana" pitchFamily="34" charset="0"/>
                          <a:ea typeface="Verdana" pitchFamily="34" charset="0"/>
                          <a:cs typeface="Verdana" pitchFamily="34" charset="0"/>
                        </a:rPr>
                        <a:t>, Philipp</a:t>
                      </a:r>
                    </a:p>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$d</a:t>
                      </a:r>
                      <a:r>
                        <a:rPr lang="de-DE" sz="1600" kern="1200" dirty="0" smtClean="0">
                          <a:solidFill>
                            <a:schemeClr val="dk1"/>
                          </a:solidFill>
                          <a:latin typeface="Verdana" pitchFamily="34" charset="0"/>
                          <a:ea typeface="Verdana" pitchFamily="34" charset="0"/>
                          <a:cs typeface="Verdana" pitchFamily="34" charset="0"/>
                        </a:rPr>
                        <a:t> 1865-</a:t>
                      </a:r>
                    </a:p>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$9</a:t>
                      </a:r>
                      <a:r>
                        <a:rPr lang="de-DE" sz="1600" kern="1200" dirty="0" smtClean="0">
                          <a:solidFill>
                            <a:schemeClr val="dk1"/>
                          </a:solidFill>
                          <a:latin typeface="Verdana" pitchFamily="34" charset="0"/>
                          <a:ea typeface="Verdana" pitchFamily="34" charset="0"/>
                          <a:cs typeface="Verdana" pitchFamily="34" charset="0"/>
                        </a:rPr>
                        <a:t> </a:t>
                      </a:r>
                      <a:r>
                        <a:rPr lang="de-DE" sz="1600" i="1" kern="1200" dirty="0" smtClean="0">
                          <a:solidFill>
                            <a:schemeClr val="dk1"/>
                          </a:solidFill>
                          <a:latin typeface="Verdana" pitchFamily="34" charset="0"/>
                          <a:ea typeface="Verdana" pitchFamily="34" charset="0"/>
                          <a:cs typeface="Verdana" pitchFamily="34" charset="0"/>
                        </a:rPr>
                        <a:t>GND-ID</a:t>
                      </a:r>
                    </a:p>
                  </a:txBody>
                  <a:tcPr anchor="ctr"/>
                </a:tc>
              </a:tr>
              <a:tr h="627901">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18.5</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Beziehungskennzeichnung</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$4</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arr</a:t>
                      </a:r>
                      <a:r>
                        <a:rPr lang="de-DE" sz="1600" kern="1200" dirty="0" smtClean="0">
                          <a:solidFill>
                            <a:schemeClr val="dk1"/>
                          </a:solidFill>
                          <a:latin typeface="Verdana" pitchFamily="34" charset="0"/>
                          <a:ea typeface="Verdana" pitchFamily="34" charset="0"/>
                          <a:cs typeface="Verdana" pitchFamily="34" charset="0"/>
                        </a:rPr>
                        <a:t> </a:t>
                      </a:r>
                      <a:r>
                        <a:rPr lang="de-DE" sz="1600" i="1" kern="1200" dirty="0" smtClean="0">
                          <a:solidFill>
                            <a:schemeClr val="dk1"/>
                          </a:solidFill>
                          <a:latin typeface="Verdana" pitchFamily="34" charset="0"/>
                          <a:ea typeface="Verdana" pitchFamily="34" charset="0"/>
                          <a:cs typeface="Verdana" pitchFamily="34" charset="0"/>
                        </a:rPr>
                        <a:t>(Arrangeur)</a:t>
                      </a:r>
                      <a:endParaRPr lang="de-DE" sz="1600" i="1"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Mitwirkenden (RDA 20.2)</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81</a:t>
            </a:fld>
            <a:endParaRPr lang="de-DE"/>
          </a:p>
        </p:txBody>
      </p:sp>
      <p:pic>
        <p:nvPicPr>
          <p:cNvPr id="6" name="Picture 2"/>
          <p:cNvPicPr>
            <a:picLocks noChangeAspect="1" noChangeArrowheads="1"/>
          </p:cNvPicPr>
          <p:nvPr/>
        </p:nvPicPr>
        <p:blipFill>
          <a:blip r:embed="rId3" cstate="print"/>
          <a:srcRect/>
          <a:stretch>
            <a:fillRect/>
          </a:stretch>
        </p:blipFill>
        <p:spPr bwMode="auto">
          <a:xfrm>
            <a:off x="1043608" y="908720"/>
            <a:ext cx="6624736" cy="54006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Mitwirkenden (RDA 20.2)</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82</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006003688"/>
              </p:ext>
            </p:extLst>
          </p:nvPr>
        </p:nvGraphicFramePr>
        <p:xfrm>
          <a:off x="323528" y="702384"/>
          <a:ext cx="8363272" cy="5635830"/>
        </p:xfrm>
        <a:graphic>
          <a:graphicData uri="http://schemas.openxmlformats.org/drawingml/2006/table">
            <a:tbl>
              <a:tblPr firstRow="1" bandRow="1">
                <a:tableStyleId>{5C22544A-7EE6-4342-B048-85BDC9FD1C3A}</a:tableStyleId>
              </a:tblPr>
              <a:tblGrid>
                <a:gridCol w="864096"/>
                <a:gridCol w="720080"/>
                <a:gridCol w="2946557"/>
                <a:gridCol w="3832539"/>
              </a:tblGrid>
              <a:tr h="345570">
                <a:tc>
                  <a:txBody>
                    <a:bodyPr/>
                    <a:lstStyle/>
                    <a:p>
                      <a:pPr algn="l">
                        <a:lnSpc>
                          <a:spcPct val="100000"/>
                        </a:lnSpc>
                        <a:spcBef>
                          <a:spcPts val="600"/>
                        </a:spcBef>
                        <a:spcAft>
                          <a:spcPts val="0"/>
                        </a:spcAft>
                      </a:pPr>
                      <a:r>
                        <a:rPr lang="de-DE" sz="1400" b="1" dirty="0" err="1" smtClean="0">
                          <a:latin typeface="Verdana" pitchFamily="34" charset="0"/>
                          <a:ea typeface="Verdana" pitchFamily="34" charset="0"/>
                          <a:cs typeface="Verdana" pitchFamily="34" charset="0"/>
                        </a:rPr>
                        <a:t>Aleph</a:t>
                      </a:r>
                      <a:endParaRPr lang="de-DE" sz="1400" b="1" dirty="0">
                        <a:latin typeface="Verdana" pitchFamily="34" charset="0"/>
                        <a:ea typeface="Verdana" pitchFamily="34" charset="0"/>
                        <a:cs typeface="Verdana" pitchFamily="34" charset="0"/>
                      </a:endParaRPr>
                    </a:p>
                  </a:txBody>
                  <a:tcPr marT="0" marB="0"/>
                </a:tc>
                <a:tc>
                  <a:txBody>
                    <a:bodyPr/>
                    <a:lstStyle/>
                    <a:p>
                      <a:pPr algn="l">
                        <a:lnSpc>
                          <a:spcPct val="100000"/>
                        </a:lnSpc>
                        <a:spcBef>
                          <a:spcPts val="600"/>
                        </a:spcBef>
                        <a:spcAft>
                          <a:spcPts val="0"/>
                        </a:spcAft>
                      </a:pPr>
                      <a:r>
                        <a:rPr lang="de-DE" sz="1400" b="1" dirty="0" smtClean="0">
                          <a:latin typeface="Verdana" pitchFamily="34" charset="0"/>
                          <a:ea typeface="Verdana" pitchFamily="34" charset="0"/>
                          <a:cs typeface="Verdana" pitchFamily="34" charset="0"/>
                        </a:rPr>
                        <a:t>RDA</a:t>
                      </a:r>
                      <a:endParaRPr lang="de-DE" sz="1400" b="1" dirty="0">
                        <a:latin typeface="Verdana" pitchFamily="34" charset="0"/>
                        <a:ea typeface="Verdana" pitchFamily="34" charset="0"/>
                        <a:cs typeface="Verdana" pitchFamily="34" charset="0"/>
                      </a:endParaRPr>
                    </a:p>
                  </a:txBody>
                  <a:tcPr marT="0" marB="0"/>
                </a:tc>
                <a:tc>
                  <a:txBody>
                    <a:bodyPr/>
                    <a:lstStyle/>
                    <a:p>
                      <a:pPr algn="l">
                        <a:lnSpc>
                          <a:spcPct val="100000"/>
                        </a:lnSpc>
                        <a:spcBef>
                          <a:spcPts val="600"/>
                        </a:spcBef>
                        <a:spcAft>
                          <a:spcPts val="0"/>
                        </a:spcAft>
                      </a:pPr>
                      <a:r>
                        <a:rPr lang="de-DE" sz="1400" b="1" dirty="0" smtClean="0">
                          <a:latin typeface="Verdana" pitchFamily="34" charset="0"/>
                          <a:ea typeface="Verdana" pitchFamily="34" charset="0"/>
                          <a:cs typeface="Verdana" pitchFamily="34" charset="0"/>
                        </a:rPr>
                        <a:t>Element</a:t>
                      </a:r>
                      <a:endParaRPr lang="de-DE" sz="1400" b="1" dirty="0">
                        <a:latin typeface="Verdana" pitchFamily="34" charset="0"/>
                        <a:ea typeface="Verdana" pitchFamily="34" charset="0"/>
                        <a:cs typeface="Verdana" pitchFamily="34" charset="0"/>
                      </a:endParaRPr>
                    </a:p>
                  </a:txBody>
                  <a:tcPr marT="0" marB="0"/>
                </a:tc>
                <a:tc>
                  <a:txBody>
                    <a:bodyPr/>
                    <a:lstStyle/>
                    <a:p>
                      <a:pPr algn="l">
                        <a:lnSpc>
                          <a:spcPct val="100000"/>
                        </a:lnSpc>
                        <a:spcBef>
                          <a:spcPts val="600"/>
                        </a:spcBef>
                        <a:spcAft>
                          <a:spcPts val="0"/>
                        </a:spcAft>
                      </a:pPr>
                      <a:r>
                        <a:rPr lang="de-DE" sz="1400" dirty="0" smtClean="0">
                          <a:latin typeface="Verdana" pitchFamily="34" charset="0"/>
                          <a:ea typeface="Verdana" pitchFamily="34" charset="0"/>
                          <a:cs typeface="Verdana" pitchFamily="34" charset="0"/>
                        </a:rPr>
                        <a:t>Erfassung</a:t>
                      </a:r>
                      <a:endParaRPr lang="de-DE" sz="1400" dirty="0">
                        <a:latin typeface="Verdana" pitchFamily="34" charset="0"/>
                        <a:ea typeface="Verdana" pitchFamily="34" charset="0"/>
                        <a:cs typeface="Verdana" pitchFamily="34" charset="0"/>
                      </a:endParaRPr>
                    </a:p>
                  </a:txBody>
                  <a:tcPr marT="0" marB="0"/>
                </a:tc>
              </a:tr>
              <a:tr h="561670">
                <a:tc rowSpan="2">
                  <a:txBody>
                    <a:bodyPr/>
                    <a:lstStyle/>
                    <a:p>
                      <a:pPr algn="l">
                        <a:lnSpc>
                          <a:spcPct val="100000"/>
                        </a:lnSpc>
                        <a:spcBef>
                          <a:spcPts val="600"/>
                        </a:spcBef>
                        <a:spcAft>
                          <a:spcPts val="0"/>
                        </a:spcAft>
                      </a:pPr>
                      <a:r>
                        <a:rPr lang="de-DE" sz="1400" b="1" dirty="0" smtClean="0">
                          <a:latin typeface="Verdana" pitchFamily="34" charset="0"/>
                          <a:ea typeface="Verdana" pitchFamily="34" charset="0"/>
                          <a:cs typeface="Verdana" pitchFamily="34" charset="0"/>
                        </a:rPr>
                        <a:t>104b</a:t>
                      </a:r>
                      <a:endParaRPr lang="de-DE" sz="1400" b="1"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600"/>
                        </a:spcBef>
                        <a:spcAft>
                          <a:spcPts val="0"/>
                        </a:spcAft>
                      </a:pPr>
                      <a:r>
                        <a:rPr lang="de-DE" sz="1400" b="1" dirty="0" smtClean="0">
                          <a:latin typeface="Verdana" pitchFamily="34" charset="0"/>
                          <a:ea typeface="Verdana" pitchFamily="34" charset="0"/>
                          <a:cs typeface="Verdana" pitchFamily="34" charset="0"/>
                        </a:rPr>
                        <a:t>20.2</a:t>
                      </a:r>
                      <a:endParaRPr lang="de-DE" sz="1400" b="1"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600"/>
                        </a:spcBef>
                        <a:spcAft>
                          <a:spcPts val="0"/>
                        </a:spcAft>
                      </a:pPr>
                      <a:r>
                        <a:rPr lang="de-DE" sz="1400" b="1" dirty="0" smtClean="0">
                          <a:latin typeface="Verdana" pitchFamily="34" charset="0"/>
                          <a:ea typeface="Verdana" pitchFamily="34" charset="0"/>
                          <a:cs typeface="Verdana" pitchFamily="34" charset="0"/>
                        </a:rPr>
                        <a:t>Mitwirkender</a:t>
                      </a:r>
                      <a:endParaRPr lang="de-DE" sz="1400" b="1"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0"/>
                        </a:spcBef>
                        <a:spcAft>
                          <a:spcPts val="0"/>
                        </a:spcAft>
                      </a:pPr>
                      <a:r>
                        <a:rPr lang="de-DE" sz="1400" b="0" kern="1200" dirty="0" smtClean="0">
                          <a:solidFill>
                            <a:srgbClr val="FF0000"/>
                          </a:solidFill>
                          <a:latin typeface="Verdana" pitchFamily="34" charset="0"/>
                          <a:ea typeface="Verdana" pitchFamily="34" charset="0"/>
                          <a:cs typeface="Verdana" pitchFamily="34" charset="0"/>
                        </a:rPr>
                        <a:t>$p</a:t>
                      </a:r>
                      <a:r>
                        <a:rPr lang="de-DE" sz="1400" b="0" kern="1200" dirty="0" smtClean="0">
                          <a:solidFill>
                            <a:schemeClr val="dk1"/>
                          </a:solidFill>
                          <a:latin typeface="Verdana" pitchFamily="34" charset="0"/>
                          <a:ea typeface="Verdana" pitchFamily="34" charset="0"/>
                          <a:cs typeface="Verdana" pitchFamily="34" charset="0"/>
                        </a:rPr>
                        <a:t> </a:t>
                      </a:r>
                      <a:r>
                        <a:rPr lang="de-DE" sz="1400" b="0" kern="1200" dirty="0" err="1" smtClean="0">
                          <a:solidFill>
                            <a:schemeClr val="dk1"/>
                          </a:solidFill>
                          <a:latin typeface="Verdana" pitchFamily="34" charset="0"/>
                          <a:ea typeface="Verdana" pitchFamily="34" charset="0"/>
                          <a:cs typeface="Verdana" pitchFamily="34" charset="0"/>
                        </a:rPr>
                        <a:t>Wiesenfeldt</a:t>
                      </a:r>
                      <a:r>
                        <a:rPr lang="de-DE" sz="1400" b="0" kern="1200" dirty="0" smtClean="0">
                          <a:solidFill>
                            <a:schemeClr val="dk1"/>
                          </a:solidFill>
                          <a:latin typeface="Verdana" pitchFamily="34" charset="0"/>
                          <a:ea typeface="Verdana" pitchFamily="34" charset="0"/>
                          <a:cs typeface="Verdana" pitchFamily="34" charset="0"/>
                        </a:rPr>
                        <a:t>, Christiane</a:t>
                      </a:r>
                    </a:p>
                    <a:p>
                      <a:pPr algn="l">
                        <a:lnSpc>
                          <a:spcPct val="100000"/>
                        </a:lnSpc>
                        <a:spcBef>
                          <a:spcPts val="0"/>
                        </a:spcBef>
                        <a:spcAft>
                          <a:spcPts val="0"/>
                        </a:spcAft>
                      </a:pPr>
                      <a:r>
                        <a:rPr lang="de-DE" sz="1400" b="0" kern="1200" dirty="0" smtClean="0">
                          <a:solidFill>
                            <a:srgbClr val="FF0000"/>
                          </a:solidFill>
                          <a:latin typeface="Verdana" pitchFamily="34" charset="0"/>
                          <a:ea typeface="Verdana" pitchFamily="34" charset="0"/>
                          <a:cs typeface="Verdana" pitchFamily="34" charset="0"/>
                        </a:rPr>
                        <a:t>$d</a:t>
                      </a:r>
                      <a:r>
                        <a:rPr lang="de-DE" sz="1400" b="0" kern="1200" dirty="0" smtClean="0">
                          <a:solidFill>
                            <a:schemeClr val="dk1"/>
                          </a:solidFill>
                          <a:latin typeface="Verdana" pitchFamily="34" charset="0"/>
                          <a:ea typeface="Verdana" pitchFamily="34" charset="0"/>
                          <a:cs typeface="Verdana" pitchFamily="34" charset="0"/>
                        </a:rPr>
                        <a:t> 1972-</a:t>
                      </a:r>
                    </a:p>
                    <a:p>
                      <a:pPr algn="l">
                        <a:lnSpc>
                          <a:spcPct val="100000"/>
                        </a:lnSpc>
                        <a:spcBef>
                          <a:spcPts val="0"/>
                        </a:spcBef>
                        <a:spcAft>
                          <a:spcPts val="0"/>
                        </a:spcAft>
                      </a:pPr>
                      <a:r>
                        <a:rPr lang="de-DE" sz="1400" b="0" kern="1200" dirty="0" smtClean="0">
                          <a:solidFill>
                            <a:srgbClr val="FF0000"/>
                          </a:solidFill>
                          <a:latin typeface="Verdana" pitchFamily="34" charset="0"/>
                          <a:ea typeface="Verdana" pitchFamily="34" charset="0"/>
                          <a:cs typeface="Verdana" pitchFamily="34" charset="0"/>
                        </a:rPr>
                        <a:t>$9</a:t>
                      </a:r>
                      <a:r>
                        <a:rPr lang="de-DE" sz="1400" b="0" kern="1200" dirty="0" smtClean="0">
                          <a:solidFill>
                            <a:schemeClr val="dk1"/>
                          </a:solidFill>
                          <a:latin typeface="Verdana" pitchFamily="34" charset="0"/>
                          <a:ea typeface="Verdana" pitchFamily="34" charset="0"/>
                          <a:cs typeface="Verdana" pitchFamily="34" charset="0"/>
                        </a:rPr>
                        <a:t> </a:t>
                      </a:r>
                      <a:r>
                        <a:rPr lang="de-DE" sz="1400" b="0" i="1" kern="1200" dirty="0" smtClean="0">
                          <a:solidFill>
                            <a:schemeClr val="dk1"/>
                          </a:solidFill>
                          <a:latin typeface="Verdana" pitchFamily="34" charset="0"/>
                          <a:ea typeface="Verdana" pitchFamily="34" charset="0"/>
                          <a:cs typeface="Verdana" pitchFamily="34" charset="0"/>
                        </a:rPr>
                        <a:t>GND-ID</a:t>
                      </a:r>
                    </a:p>
                  </a:txBody>
                  <a:tcPr marT="0" marB="0" anchor="ctr"/>
                </a:tc>
              </a:tr>
              <a:tr h="561670">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18.5</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Beziehungskennzeichnung</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0"/>
                        </a:spcBef>
                        <a:spcAft>
                          <a:spcPts val="0"/>
                        </a:spcAft>
                      </a:pPr>
                      <a:r>
                        <a:rPr lang="de-DE" sz="1400" kern="1200" dirty="0" smtClean="0">
                          <a:solidFill>
                            <a:srgbClr val="FF0000"/>
                          </a:solidFill>
                          <a:latin typeface="Verdana" pitchFamily="34" charset="0"/>
                          <a:ea typeface="Verdana" pitchFamily="34" charset="0"/>
                          <a:cs typeface="Verdana" pitchFamily="34" charset="0"/>
                        </a:rPr>
                        <a:t>$4</a:t>
                      </a:r>
                      <a:r>
                        <a:rPr lang="de-DE" sz="1400" kern="1200" dirty="0" smtClean="0">
                          <a:solidFill>
                            <a:schemeClr val="dk1"/>
                          </a:solidFill>
                          <a:latin typeface="Verdana" pitchFamily="34" charset="0"/>
                          <a:ea typeface="Verdana" pitchFamily="34" charset="0"/>
                          <a:cs typeface="Verdana" pitchFamily="34" charset="0"/>
                        </a:rPr>
                        <a:t> </a:t>
                      </a:r>
                      <a:r>
                        <a:rPr lang="de-DE" sz="1400" kern="1200" dirty="0" err="1" smtClean="0">
                          <a:solidFill>
                            <a:schemeClr val="dk1"/>
                          </a:solidFill>
                          <a:latin typeface="Verdana" pitchFamily="34" charset="0"/>
                          <a:ea typeface="Verdana" pitchFamily="34" charset="0"/>
                          <a:cs typeface="Verdana" pitchFamily="34" charset="0"/>
                        </a:rPr>
                        <a:t>edt</a:t>
                      </a:r>
                      <a:r>
                        <a:rPr lang="de-DE" sz="1400" kern="1200" dirty="0" smtClean="0">
                          <a:solidFill>
                            <a:schemeClr val="dk1"/>
                          </a:solidFill>
                          <a:latin typeface="Verdana" pitchFamily="34" charset="0"/>
                          <a:ea typeface="Verdana" pitchFamily="34" charset="0"/>
                          <a:cs typeface="Verdana" pitchFamily="34" charset="0"/>
                        </a:rPr>
                        <a:t> </a:t>
                      </a:r>
                      <a:r>
                        <a:rPr lang="de-DE" sz="1400" i="1" kern="1200" dirty="0" smtClean="0">
                          <a:solidFill>
                            <a:schemeClr val="dk1"/>
                          </a:solidFill>
                          <a:latin typeface="Verdana" pitchFamily="34" charset="0"/>
                          <a:ea typeface="Verdana" pitchFamily="34" charset="0"/>
                          <a:cs typeface="Verdana" pitchFamily="34" charset="0"/>
                        </a:rPr>
                        <a:t>(Herausgeber)</a:t>
                      </a:r>
                      <a:endParaRPr lang="de-DE" sz="1400" i="1" dirty="0">
                        <a:latin typeface="Verdana" pitchFamily="34" charset="0"/>
                        <a:ea typeface="Verdana" pitchFamily="34" charset="0"/>
                        <a:cs typeface="Verdana" pitchFamily="34" charset="0"/>
                      </a:endParaRPr>
                    </a:p>
                  </a:txBody>
                  <a:tcPr marT="0" marB="0" anchor="ctr"/>
                </a:tc>
              </a:tr>
              <a:tr h="561670">
                <a:tc rowSpan="2">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108b</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20.2</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600"/>
                        </a:spcBef>
                        <a:spcAft>
                          <a:spcPts val="0"/>
                        </a:spcAft>
                      </a:pPr>
                      <a:r>
                        <a:rPr lang="de-DE" sz="1400" b="0" baseline="0" dirty="0" smtClean="0">
                          <a:latin typeface="Verdana" pitchFamily="34" charset="0"/>
                          <a:ea typeface="Verdana" pitchFamily="34" charset="0"/>
                          <a:cs typeface="Verdana" pitchFamily="34" charset="0"/>
                        </a:rPr>
                        <a:t>Mitwirkender</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0"/>
                        </a:spcBef>
                        <a:spcAft>
                          <a:spcPts val="0"/>
                        </a:spcAft>
                      </a:pPr>
                      <a:r>
                        <a:rPr lang="de-AT" sz="1400" kern="1200" dirty="0" smtClean="0">
                          <a:solidFill>
                            <a:srgbClr val="FF0000"/>
                          </a:solidFill>
                          <a:latin typeface="Verdana" pitchFamily="34" charset="0"/>
                          <a:ea typeface="Verdana" pitchFamily="34" charset="0"/>
                          <a:cs typeface="Verdana" pitchFamily="34" charset="0"/>
                        </a:rPr>
                        <a:t>$p</a:t>
                      </a:r>
                      <a:r>
                        <a:rPr lang="de-AT" sz="1400" kern="1200" dirty="0" smtClean="0">
                          <a:solidFill>
                            <a:schemeClr val="dk1"/>
                          </a:solidFill>
                          <a:latin typeface="Verdana" pitchFamily="34" charset="0"/>
                          <a:ea typeface="Verdana" pitchFamily="34" charset="0"/>
                          <a:cs typeface="Verdana" pitchFamily="34" charset="0"/>
                        </a:rPr>
                        <a:t> Schiff, Heinrich</a:t>
                      </a:r>
                    </a:p>
                    <a:p>
                      <a:pPr algn="l">
                        <a:lnSpc>
                          <a:spcPct val="100000"/>
                        </a:lnSpc>
                        <a:spcBef>
                          <a:spcPts val="0"/>
                        </a:spcBef>
                        <a:spcAft>
                          <a:spcPts val="0"/>
                        </a:spcAft>
                      </a:pPr>
                      <a:r>
                        <a:rPr lang="de-AT" sz="1400" kern="1200" dirty="0" smtClean="0">
                          <a:solidFill>
                            <a:srgbClr val="FF0000"/>
                          </a:solidFill>
                          <a:latin typeface="Verdana" pitchFamily="34" charset="0"/>
                          <a:ea typeface="Verdana" pitchFamily="34" charset="0"/>
                          <a:cs typeface="Verdana" pitchFamily="34" charset="0"/>
                        </a:rPr>
                        <a:t>$d</a:t>
                      </a:r>
                      <a:r>
                        <a:rPr lang="de-AT" sz="1400" kern="1200" dirty="0" smtClean="0">
                          <a:solidFill>
                            <a:schemeClr val="dk1"/>
                          </a:solidFill>
                          <a:latin typeface="Verdana" pitchFamily="34" charset="0"/>
                          <a:ea typeface="Verdana" pitchFamily="34" charset="0"/>
                          <a:cs typeface="Verdana" pitchFamily="34" charset="0"/>
                        </a:rPr>
                        <a:t> 1951-</a:t>
                      </a:r>
                    </a:p>
                    <a:p>
                      <a:pPr algn="l">
                        <a:lnSpc>
                          <a:spcPct val="100000"/>
                        </a:lnSpc>
                        <a:spcBef>
                          <a:spcPts val="0"/>
                        </a:spcBef>
                        <a:spcAft>
                          <a:spcPts val="0"/>
                        </a:spcAft>
                      </a:pPr>
                      <a:r>
                        <a:rPr lang="de-AT" sz="1400" kern="1200" dirty="0" smtClean="0">
                          <a:solidFill>
                            <a:srgbClr val="FF0000"/>
                          </a:solidFill>
                          <a:latin typeface="Verdana" pitchFamily="34" charset="0"/>
                          <a:ea typeface="Verdana" pitchFamily="34" charset="0"/>
                          <a:cs typeface="Verdana" pitchFamily="34" charset="0"/>
                        </a:rPr>
                        <a:t>$9</a:t>
                      </a:r>
                      <a:r>
                        <a:rPr lang="de-AT" sz="1400" kern="1200" dirty="0" smtClean="0">
                          <a:solidFill>
                            <a:schemeClr val="dk1"/>
                          </a:solidFill>
                          <a:latin typeface="Verdana" pitchFamily="34" charset="0"/>
                          <a:ea typeface="Verdana" pitchFamily="34" charset="0"/>
                          <a:cs typeface="Verdana" pitchFamily="34" charset="0"/>
                        </a:rPr>
                        <a:t> </a:t>
                      </a:r>
                      <a:r>
                        <a:rPr lang="de-AT" sz="1400" i="1" kern="1200" dirty="0" smtClean="0">
                          <a:solidFill>
                            <a:schemeClr val="dk1"/>
                          </a:solidFill>
                          <a:latin typeface="Verdana" pitchFamily="34" charset="0"/>
                          <a:ea typeface="Verdana" pitchFamily="34" charset="0"/>
                          <a:cs typeface="Verdana" pitchFamily="34" charset="0"/>
                        </a:rPr>
                        <a:t>GND-ID</a:t>
                      </a:r>
                    </a:p>
                  </a:txBody>
                  <a:tcPr marT="0" marB="0" anchor="ctr"/>
                </a:tc>
              </a:tr>
              <a:tr h="561670">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18.5</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Beziehungskennzeichnung</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0"/>
                        </a:spcBef>
                        <a:spcAft>
                          <a:spcPts val="0"/>
                        </a:spcAft>
                      </a:pPr>
                      <a:r>
                        <a:rPr lang="de-DE" sz="1400" kern="1200" dirty="0" smtClean="0">
                          <a:solidFill>
                            <a:srgbClr val="FF0000"/>
                          </a:solidFill>
                          <a:latin typeface="Verdana" pitchFamily="34" charset="0"/>
                          <a:ea typeface="Verdana" pitchFamily="34" charset="0"/>
                          <a:cs typeface="Verdana" pitchFamily="34" charset="0"/>
                        </a:rPr>
                        <a:t>$4</a:t>
                      </a:r>
                      <a:r>
                        <a:rPr lang="de-DE" sz="1400" kern="1200" dirty="0" smtClean="0">
                          <a:solidFill>
                            <a:schemeClr val="dk1"/>
                          </a:solidFill>
                          <a:latin typeface="Verdana" pitchFamily="34" charset="0"/>
                          <a:ea typeface="Verdana" pitchFamily="34" charset="0"/>
                          <a:cs typeface="Verdana" pitchFamily="34" charset="0"/>
                        </a:rPr>
                        <a:t> </a:t>
                      </a:r>
                      <a:r>
                        <a:rPr lang="de-DE" sz="1400" kern="1200" dirty="0" err="1" smtClean="0">
                          <a:solidFill>
                            <a:schemeClr val="dk1"/>
                          </a:solidFill>
                          <a:latin typeface="Verdana" pitchFamily="34" charset="0"/>
                          <a:ea typeface="Verdana" pitchFamily="34" charset="0"/>
                          <a:cs typeface="Verdana" pitchFamily="34" charset="0"/>
                        </a:rPr>
                        <a:t>edt</a:t>
                      </a:r>
                      <a:r>
                        <a:rPr lang="de-DE" sz="1400" kern="1200" dirty="0" smtClean="0">
                          <a:solidFill>
                            <a:schemeClr val="dk1"/>
                          </a:solidFill>
                          <a:latin typeface="Verdana" pitchFamily="34" charset="0"/>
                          <a:ea typeface="Verdana" pitchFamily="34" charset="0"/>
                          <a:cs typeface="Verdana" pitchFamily="34" charset="0"/>
                        </a:rPr>
                        <a:t> </a:t>
                      </a:r>
                      <a:r>
                        <a:rPr lang="de-DE" sz="1400" i="1" kern="1200" dirty="0" smtClean="0">
                          <a:solidFill>
                            <a:schemeClr val="dk1"/>
                          </a:solidFill>
                          <a:latin typeface="Verdana" pitchFamily="34" charset="0"/>
                          <a:ea typeface="Verdana" pitchFamily="34" charset="0"/>
                          <a:cs typeface="Verdana" pitchFamily="34" charset="0"/>
                        </a:rPr>
                        <a:t>(Herausgeber)</a:t>
                      </a:r>
                      <a:endParaRPr lang="de-DE" sz="1400" i="1" dirty="0">
                        <a:latin typeface="Verdana" pitchFamily="34" charset="0"/>
                        <a:ea typeface="Verdana" pitchFamily="34" charset="0"/>
                        <a:cs typeface="Verdana" pitchFamily="34" charset="0"/>
                      </a:endParaRPr>
                    </a:p>
                  </a:txBody>
                  <a:tcPr marL="90000" marT="0" marB="0" anchor="ctr"/>
                </a:tc>
              </a:tr>
              <a:tr h="561670">
                <a:tc rowSpan="3">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112b</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20.2</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600"/>
                        </a:spcBef>
                        <a:spcAft>
                          <a:spcPts val="0"/>
                        </a:spcAft>
                      </a:pPr>
                      <a:r>
                        <a:rPr lang="de-DE" sz="1400" b="0" baseline="0" dirty="0" smtClean="0">
                          <a:latin typeface="Verdana" pitchFamily="34" charset="0"/>
                          <a:ea typeface="Verdana" pitchFamily="34" charset="0"/>
                          <a:cs typeface="Verdana" pitchFamily="34" charset="0"/>
                        </a:rPr>
                        <a:t>Mitwirkender</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0"/>
                        </a:spcBef>
                        <a:spcAft>
                          <a:spcPts val="0"/>
                        </a:spcAft>
                      </a:pPr>
                      <a:r>
                        <a:rPr lang="en-US" sz="1400" kern="1200" dirty="0" smtClean="0">
                          <a:solidFill>
                            <a:srgbClr val="FF0000"/>
                          </a:solidFill>
                          <a:latin typeface="Verdana" pitchFamily="34" charset="0"/>
                          <a:ea typeface="Verdana" pitchFamily="34" charset="0"/>
                          <a:cs typeface="Verdana" pitchFamily="34" charset="0"/>
                        </a:rPr>
                        <a:t>$p</a:t>
                      </a:r>
                      <a:r>
                        <a:rPr lang="en-US" sz="1400" kern="1200" dirty="0" smtClean="0">
                          <a:solidFill>
                            <a:schemeClr val="dk1"/>
                          </a:solidFill>
                          <a:latin typeface="Verdana" pitchFamily="34" charset="0"/>
                          <a:ea typeface="Verdana" pitchFamily="34" charset="0"/>
                          <a:cs typeface="Verdana" pitchFamily="34" charset="0"/>
                        </a:rPr>
                        <a:t> </a:t>
                      </a:r>
                      <a:r>
                        <a:rPr lang="en-US" sz="1400" kern="1200" dirty="0" err="1" smtClean="0">
                          <a:solidFill>
                            <a:schemeClr val="dk1"/>
                          </a:solidFill>
                          <a:latin typeface="Verdana" pitchFamily="34" charset="0"/>
                          <a:ea typeface="Verdana" pitchFamily="34" charset="0"/>
                          <a:cs typeface="Verdana" pitchFamily="34" charset="0"/>
                        </a:rPr>
                        <a:t>Ubber</a:t>
                      </a:r>
                      <a:r>
                        <a:rPr lang="en-US" sz="1400" kern="1200" dirty="0" smtClean="0">
                          <a:solidFill>
                            <a:schemeClr val="dk1"/>
                          </a:solidFill>
                          <a:latin typeface="Verdana" pitchFamily="34" charset="0"/>
                          <a:ea typeface="Verdana" pitchFamily="34" charset="0"/>
                          <a:cs typeface="Verdana" pitchFamily="34" charset="0"/>
                        </a:rPr>
                        <a:t>, Christian</a:t>
                      </a:r>
                    </a:p>
                    <a:p>
                      <a:pPr algn="l">
                        <a:lnSpc>
                          <a:spcPct val="100000"/>
                        </a:lnSpc>
                        <a:spcBef>
                          <a:spcPts val="0"/>
                        </a:spcBef>
                        <a:spcAft>
                          <a:spcPts val="0"/>
                        </a:spcAft>
                      </a:pPr>
                      <a:r>
                        <a:rPr lang="en-US" sz="1400" kern="1200" dirty="0" smtClean="0">
                          <a:solidFill>
                            <a:srgbClr val="FF0000"/>
                          </a:solidFill>
                          <a:latin typeface="Verdana" pitchFamily="34" charset="0"/>
                          <a:ea typeface="Verdana" pitchFamily="34" charset="0"/>
                          <a:cs typeface="Verdana" pitchFamily="34" charset="0"/>
                        </a:rPr>
                        <a:t>$9 </a:t>
                      </a:r>
                      <a:r>
                        <a:rPr lang="en-US" sz="1400" i="1" kern="1200" dirty="0" smtClean="0">
                          <a:solidFill>
                            <a:schemeClr val="dk1"/>
                          </a:solidFill>
                          <a:latin typeface="Verdana" pitchFamily="34" charset="0"/>
                          <a:ea typeface="Verdana" pitchFamily="34" charset="0"/>
                          <a:cs typeface="Verdana" pitchFamily="34" charset="0"/>
                        </a:rPr>
                        <a:t>GND-ID</a:t>
                      </a:r>
                    </a:p>
                  </a:txBody>
                  <a:tcPr marT="0" marB="0" anchor="ctr"/>
                </a:tc>
              </a:tr>
              <a:tr h="561670">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18.5</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Beziehungskennzeichnung</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0"/>
                        </a:spcBef>
                        <a:spcAft>
                          <a:spcPts val="0"/>
                        </a:spcAft>
                      </a:pPr>
                      <a:r>
                        <a:rPr lang="de-DE" sz="1400" kern="1200" dirty="0" smtClean="0">
                          <a:solidFill>
                            <a:srgbClr val="FF0000"/>
                          </a:solidFill>
                          <a:latin typeface="Verdana" pitchFamily="34" charset="0"/>
                          <a:ea typeface="Verdana" pitchFamily="34" charset="0"/>
                          <a:cs typeface="Verdana" pitchFamily="34" charset="0"/>
                        </a:rPr>
                        <a:t>$4</a:t>
                      </a:r>
                      <a:r>
                        <a:rPr lang="de-DE" sz="1400" kern="1200" dirty="0" smtClean="0">
                          <a:solidFill>
                            <a:schemeClr val="dk1"/>
                          </a:solidFill>
                          <a:latin typeface="Verdana" pitchFamily="34" charset="0"/>
                          <a:ea typeface="Verdana" pitchFamily="34" charset="0"/>
                          <a:cs typeface="Verdana" pitchFamily="34" charset="0"/>
                        </a:rPr>
                        <a:t> </a:t>
                      </a:r>
                      <a:r>
                        <a:rPr lang="de-DE" sz="1400" kern="1200" dirty="0" err="1" smtClean="0">
                          <a:solidFill>
                            <a:schemeClr val="dk1"/>
                          </a:solidFill>
                          <a:latin typeface="Verdana" pitchFamily="34" charset="0"/>
                          <a:ea typeface="Verdana" pitchFamily="34" charset="0"/>
                          <a:cs typeface="Verdana" pitchFamily="34" charset="0"/>
                        </a:rPr>
                        <a:t>edt</a:t>
                      </a:r>
                      <a:r>
                        <a:rPr lang="de-DE" sz="1400" kern="1200" dirty="0" smtClean="0">
                          <a:solidFill>
                            <a:schemeClr val="dk1"/>
                          </a:solidFill>
                          <a:latin typeface="Verdana" pitchFamily="34" charset="0"/>
                          <a:ea typeface="Verdana" pitchFamily="34" charset="0"/>
                          <a:cs typeface="Verdana" pitchFamily="34" charset="0"/>
                        </a:rPr>
                        <a:t> </a:t>
                      </a:r>
                      <a:r>
                        <a:rPr lang="de-DE" sz="1400" i="1" kern="1200" dirty="0" smtClean="0">
                          <a:solidFill>
                            <a:schemeClr val="dk1"/>
                          </a:solidFill>
                          <a:latin typeface="Verdana" pitchFamily="34" charset="0"/>
                          <a:ea typeface="Verdana" pitchFamily="34" charset="0"/>
                          <a:cs typeface="Verdana" pitchFamily="34" charset="0"/>
                        </a:rPr>
                        <a:t>(Herausgeber)</a:t>
                      </a:r>
                      <a:endParaRPr lang="de-DE" sz="1400" i="1" dirty="0">
                        <a:latin typeface="Verdana" pitchFamily="34" charset="0"/>
                        <a:ea typeface="Verdana" pitchFamily="34" charset="0"/>
                        <a:cs typeface="Verdana" pitchFamily="34" charset="0"/>
                      </a:endParaRPr>
                    </a:p>
                  </a:txBody>
                  <a:tcPr marT="0" marB="0" anchor="ctr"/>
                </a:tc>
              </a:tr>
              <a:tr h="561670">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18.5</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Beziehungskennzeichnung</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0"/>
                        </a:spcBef>
                        <a:spcAft>
                          <a:spcPts val="0"/>
                        </a:spcAft>
                      </a:pPr>
                      <a:r>
                        <a:rPr lang="de-AT" sz="1400" dirty="0" smtClean="0">
                          <a:solidFill>
                            <a:srgbClr val="FF0000"/>
                          </a:solidFill>
                          <a:latin typeface="Verdana" pitchFamily="34" charset="0"/>
                          <a:ea typeface="Verdana" pitchFamily="34" charset="0"/>
                          <a:cs typeface="Verdana" pitchFamily="34" charset="0"/>
                        </a:rPr>
                        <a:t>$4</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wat</a:t>
                      </a:r>
                      <a:r>
                        <a:rPr lang="de-AT" sz="1400" dirty="0" smtClean="0">
                          <a:latin typeface="Verdana" pitchFamily="34" charset="0"/>
                          <a:ea typeface="Verdana" pitchFamily="34" charset="0"/>
                          <a:cs typeface="Verdana" pitchFamily="34" charset="0"/>
                        </a:rPr>
                        <a:t> </a:t>
                      </a:r>
                      <a:r>
                        <a:rPr lang="de-AT" sz="1400" i="1" dirty="0" smtClean="0">
                          <a:latin typeface="Verdana" pitchFamily="34" charset="0"/>
                          <a:ea typeface="Verdana" pitchFamily="34" charset="0"/>
                          <a:cs typeface="Verdana" pitchFamily="34" charset="0"/>
                        </a:rPr>
                        <a:t>(Verfasser von Zusatztexten)</a:t>
                      </a:r>
                      <a:endParaRPr lang="de-DE" sz="1400" i="1" dirty="0">
                        <a:latin typeface="Verdana" pitchFamily="34" charset="0"/>
                        <a:ea typeface="Verdana" pitchFamily="34" charset="0"/>
                        <a:cs typeface="Verdana" pitchFamily="34" charset="0"/>
                      </a:endParaRPr>
                    </a:p>
                  </a:txBody>
                  <a:tcPr marT="0" marB="0" anchor="ctr"/>
                </a:tc>
              </a:tr>
              <a:tr h="561670">
                <a:tc rowSpan="2">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116b</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20.2</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Mitwirkender</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0"/>
                        </a:spcBef>
                        <a:spcAft>
                          <a:spcPts val="0"/>
                        </a:spcAft>
                      </a:pPr>
                      <a:r>
                        <a:rPr lang="de-AT" sz="1400" dirty="0" smtClean="0">
                          <a:solidFill>
                            <a:srgbClr val="FF0000"/>
                          </a:solidFill>
                          <a:latin typeface="Verdana" pitchFamily="34" charset="0"/>
                          <a:ea typeface="Verdana" pitchFamily="34" charset="0"/>
                          <a:cs typeface="Verdana" pitchFamily="34" charset="0"/>
                        </a:rPr>
                        <a:t>$p</a:t>
                      </a:r>
                      <a:r>
                        <a:rPr lang="de-AT" sz="1400" dirty="0" smtClean="0">
                          <a:latin typeface="Verdana" pitchFamily="34" charset="0"/>
                          <a:ea typeface="Verdana" pitchFamily="34" charset="0"/>
                          <a:cs typeface="Verdana" pitchFamily="34" charset="0"/>
                        </a:rPr>
                        <a:t> Reutter, Jochen</a:t>
                      </a:r>
                    </a:p>
                    <a:p>
                      <a:pPr algn="l">
                        <a:lnSpc>
                          <a:spcPct val="100000"/>
                        </a:lnSpc>
                        <a:spcBef>
                          <a:spcPts val="0"/>
                        </a:spcBef>
                        <a:spcAft>
                          <a:spcPts val="0"/>
                        </a:spcAft>
                      </a:pPr>
                      <a:r>
                        <a:rPr lang="de-AT" sz="1400" dirty="0" smtClean="0">
                          <a:solidFill>
                            <a:srgbClr val="FF0000"/>
                          </a:solidFill>
                          <a:latin typeface="Verdana" pitchFamily="34" charset="0"/>
                          <a:ea typeface="Verdana" pitchFamily="34" charset="0"/>
                          <a:cs typeface="Verdana" pitchFamily="34" charset="0"/>
                        </a:rPr>
                        <a:t>$d</a:t>
                      </a:r>
                      <a:r>
                        <a:rPr lang="de-AT" sz="1400" dirty="0" smtClean="0">
                          <a:latin typeface="Verdana" pitchFamily="34" charset="0"/>
                          <a:ea typeface="Verdana" pitchFamily="34" charset="0"/>
                          <a:cs typeface="Verdana" pitchFamily="34" charset="0"/>
                        </a:rPr>
                        <a:t> 1958-</a:t>
                      </a:r>
                    </a:p>
                    <a:p>
                      <a:pPr algn="l">
                        <a:lnSpc>
                          <a:spcPct val="100000"/>
                        </a:lnSpc>
                        <a:spcBef>
                          <a:spcPts val="0"/>
                        </a:spcBef>
                        <a:spcAft>
                          <a:spcPts val="0"/>
                        </a:spcAft>
                      </a:pPr>
                      <a:r>
                        <a:rPr lang="de-AT" sz="1400" dirty="0" smtClean="0">
                          <a:solidFill>
                            <a:srgbClr val="FF0000"/>
                          </a:solidFill>
                          <a:latin typeface="Verdana" pitchFamily="34" charset="0"/>
                          <a:ea typeface="Verdana" pitchFamily="34" charset="0"/>
                          <a:cs typeface="Verdana" pitchFamily="34" charset="0"/>
                        </a:rPr>
                        <a:t>$9</a:t>
                      </a:r>
                      <a:r>
                        <a:rPr lang="de-AT" sz="1400" dirty="0" smtClean="0">
                          <a:latin typeface="Verdana" pitchFamily="34" charset="0"/>
                          <a:ea typeface="Verdana" pitchFamily="34" charset="0"/>
                          <a:cs typeface="Verdana" pitchFamily="34" charset="0"/>
                        </a:rPr>
                        <a:t> </a:t>
                      </a:r>
                      <a:r>
                        <a:rPr lang="de-AT" sz="1400" i="1" dirty="0" smtClean="0">
                          <a:latin typeface="Verdana" pitchFamily="34" charset="0"/>
                          <a:ea typeface="Verdana" pitchFamily="34" charset="0"/>
                          <a:cs typeface="Verdana" pitchFamily="34" charset="0"/>
                        </a:rPr>
                        <a:t>GND-ID</a:t>
                      </a:r>
                    </a:p>
                  </a:txBody>
                  <a:tcPr marT="0" marB="0" anchor="ctr"/>
                </a:tc>
              </a:tr>
              <a:tr h="561670">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18.5</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600"/>
                        </a:spcBef>
                        <a:spcAft>
                          <a:spcPts val="0"/>
                        </a:spcAft>
                      </a:pPr>
                      <a:r>
                        <a:rPr lang="de-DE" sz="1400" b="0" dirty="0" smtClean="0">
                          <a:latin typeface="Verdana" pitchFamily="34" charset="0"/>
                          <a:ea typeface="Verdana" pitchFamily="34" charset="0"/>
                          <a:cs typeface="Verdana" pitchFamily="34" charset="0"/>
                        </a:rPr>
                        <a:t>Beziehungskennzeichnung</a:t>
                      </a:r>
                      <a:endParaRPr lang="de-DE" sz="1400" b="0" dirty="0">
                        <a:latin typeface="Verdana" pitchFamily="34" charset="0"/>
                        <a:ea typeface="Verdana" pitchFamily="34" charset="0"/>
                        <a:cs typeface="Verdana" pitchFamily="34" charset="0"/>
                      </a:endParaRPr>
                    </a:p>
                  </a:txBody>
                  <a:tcPr marT="0" marB="0" anchor="ctr"/>
                </a:tc>
                <a:tc>
                  <a:txBody>
                    <a:bodyPr/>
                    <a:lstStyle/>
                    <a:p>
                      <a:pPr algn="l">
                        <a:lnSpc>
                          <a:spcPct val="100000"/>
                        </a:lnSpc>
                        <a:spcBef>
                          <a:spcPts val="0"/>
                        </a:spcBef>
                        <a:spcAft>
                          <a:spcPts val="0"/>
                        </a:spcAft>
                      </a:pPr>
                      <a:r>
                        <a:rPr lang="de-AT" sz="1400" dirty="0" smtClean="0">
                          <a:solidFill>
                            <a:srgbClr val="FF0000"/>
                          </a:solidFill>
                          <a:latin typeface="Verdana" pitchFamily="34" charset="0"/>
                          <a:ea typeface="Verdana" pitchFamily="34" charset="0"/>
                          <a:cs typeface="Verdana" pitchFamily="34" charset="0"/>
                        </a:rPr>
                        <a:t>$4</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wpr</a:t>
                      </a:r>
                      <a:r>
                        <a:rPr lang="de-AT" sz="1400" dirty="0" smtClean="0">
                          <a:latin typeface="Verdana" pitchFamily="34" charset="0"/>
                          <a:ea typeface="Verdana" pitchFamily="34" charset="0"/>
                          <a:cs typeface="Verdana" pitchFamily="34" charset="0"/>
                        </a:rPr>
                        <a:t> </a:t>
                      </a:r>
                      <a:r>
                        <a:rPr lang="de-AT" sz="1400" i="1" dirty="0" smtClean="0">
                          <a:latin typeface="Verdana" pitchFamily="34" charset="0"/>
                          <a:ea typeface="Verdana" pitchFamily="34" charset="0"/>
                          <a:cs typeface="Verdana" pitchFamily="34" charset="0"/>
                        </a:rPr>
                        <a:t>(Verfasser eines Vorworts)</a:t>
                      </a:r>
                      <a:endParaRPr lang="de-DE" sz="1400" i="1" dirty="0">
                        <a:latin typeface="Verdana" pitchFamily="34" charset="0"/>
                        <a:ea typeface="Verdana" pitchFamily="34" charset="0"/>
                        <a:cs typeface="Verdana" pitchFamily="34" charset="0"/>
                      </a:endParaRPr>
                    </a:p>
                  </a:txBody>
                  <a:tcPr marT="0" marB="0"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4" name="Fußzeilenplatzhalter 3"/>
          <p:cNvSpPr>
            <a:spLocks noGrp="1"/>
          </p:cNvSpPr>
          <p:nvPr>
            <p:ph type="ftr" sz="quarter" idx="14"/>
          </p:nvPr>
        </p:nvSpPr>
        <p:spPr>
          <a:xfrm>
            <a:off x="467544" y="6376243"/>
            <a:ext cx="7704856" cy="365125"/>
          </a:xfrm>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9</a:t>
            </a:fld>
            <a:endParaRPr lang="de-DE"/>
          </a:p>
        </p:txBody>
      </p:sp>
      <p:pic>
        <p:nvPicPr>
          <p:cNvPr id="6" name="Grafik 5" descr="BeethovenCoriolan(HTS).jpg"/>
          <p:cNvPicPr>
            <a:picLocks noChangeAspect="1"/>
          </p:cNvPicPr>
          <p:nvPr/>
        </p:nvPicPr>
        <p:blipFill>
          <a:blip r:embed="rId3" cstate="print"/>
          <a:srcRect l="23274" t="6951" r="9910" b="67849"/>
          <a:stretch>
            <a:fillRect/>
          </a:stretch>
        </p:blipFill>
        <p:spPr>
          <a:xfrm>
            <a:off x="323528" y="908720"/>
            <a:ext cx="5832648" cy="3110746"/>
          </a:xfrm>
          <a:prstGeom prst="rect">
            <a:avLst/>
          </a:prstGeom>
          <a:ln>
            <a:solidFill>
              <a:schemeClr val="tx1"/>
            </a:solidFill>
          </a:ln>
        </p:spPr>
      </p:pic>
      <p:pic>
        <p:nvPicPr>
          <p:cNvPr id="7" name="Grafik 6" descr="BeethovenCoriolan(Noten).jpg"/>
          <p:cNvPicPr>
            <a:picLocks noChangeAspect="1"/>
          </p:cNvPicPr>
          <p:nvPr/>
        </p:nvPicPr>
        <p:blipFill>
          <a:blip r:embed="rId4" cstate="print"/>
          <a:srcRect l="25989" t="14301" r="21926" b="68900"/>
          <a:stretch>
            <a:fillRect/>
          </a:stretch>
        </p:blipFill>
        <p:spPr>
          <a:xfrm>
            <a:off x="3851920" y="4221087"/>
            <a:ext cx="4896544" cy="2036319"/>
          </a:xfrm>
          <a:prstGeom prst="rect">
            <a:avLst/>
          </a:prstGeom>
          <a:ln>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9752</Words>
  <Application>Microsoft Office PowerPoint</Application>
  <PresentationFormat>Bildschirmpräsentation (4:3)</PresentationFormat>
  <Paragraphs>1865</Paragraphs>
  <Slides>82</Slides>
  <Notes>82</Notes>
  <HiddenSlides>0</HiddenSlides>
  <MMClips>0</MMClips>
  <ScaleCrop>false</ScaleCrop>
  <HeadingPairs>
    <vt:vector size="4" baseType="variant">
      <vt:variant>
        <vt:lpstr>Design</vt:lpstr>
      </vt:variant>
      <vt:variant>
        <vt:i4>1</vt:i4>
      </vt:variant>
      <vt:variant>
        <vt:lpstr>Folientitel</vt:lpstr>
      </vt:variant>
      <vt:variant>
        <vt:i4>82</vt:i4>
      </vt:variant>
    </vt:vector>
  </HeadingPairs>
  <TitlesOfParts>
    <vt:vector size="83" baseType="lpstr">
      <vt:lpstr>Larissa</vt:lpstr>
      <vt:lpstr>PowerPoint-Präsentation</vt:lpstr>
      <vt:lpstr>Die MAB-basierten PPP wurde auf der Grundlage der offiziellen Schulungsunterlagen der AG RDA (Stand: 12.02.2016) erstellt. https://wiki.dnb.de/display/RDAINFO/Schulungsunterlagen+der+AG+RDA  An folgenden Folien wurden Veränderungen oder Ergänzungen zu den Notizen vorgenommen: [durch Ergänzen dieser Folie ist die Zählung um eine Ziffer verschoben] 8, 18, 26, 47, 54, 55, 60, 75 </vt:lpstr>
      <vt:lpstr>Musikdrucke</vt:lpstr>
      <vt:lpstr>Inhaltsübersicht</vt:lpstr>
      <vt:lpstr>Inhaltsübersicht</vt:lpstr>
      <vt:lpstr>Beschreibung der Manifestation</vt:lpstr>
      <vt:lpstr>Identifizierung der Manifestation</vt:lpstr>
      <vt:lpstr>Titel (RDA 2.3)</vt:lpstr>
      <vt:lpstr>Titel (RDA 2.3)</vt:lpstr>
      <vt:lpstr>Titel (RDA 2.3)</vt:lpstr>
      <vt:lpstr>Titel (RDA 2.3)</vt:lpstr>
      <vt:lpstr>Titel (RDA 2.3)</vt:lpstr>
      <vt:lpstr>Titel (RDA 2.3)</vt:lpstr>
      <vt:lpstr>Titel (RDA 2.3)</vt:lpstr>
      <vt:lpstr>Titel (RDA 2.3)</vt:lpstr>
      <vt:lpstr>Verantwortlichkeitsangabe (RDA 2.4)</vt:lpstr>
      <vt:lpstr>Verantwortlichkeitsangabe (RDA 2.4)</vt:lpstr>
      <vt:lpstr>Verantwortlichkeitsangabe (RDA 2.4)</vt:lpstr>
      <vt:lpstr>Verantwortlichkeitsangabe (RDA 2.4)</vt:lpstr>
      <vt:lpstr>Verantwortlichkeitsangabe (RDA 2.4)</vt:lpstr>
      <vt:lpstr>Verantwortlichkeitsangabe (RDA 2.4)</vt:lpstr>
      <vt:lpstr>Ausgabevermerk (RDA 2.5)</vt:lpstr>
      <vt:lpstr>Ausgabevermerk (RDA 2.5)</vt:lpstr>
      <vt:lpstr>Ausgabevermerk (RDA 2.5)</vt:lpstr>
      <vt:lpstr>Ausgabevermerk (RDA 2.5)</vt:lpstr>
      <vt:lpstr>Ausgabevermerk (RDA 2.5)</vt:lpstr>
      <vt:lpstr>Ausgabevermerk (RDA 2.5)</vt:lpstr>
      <vt:lpstr>Veröffentlichungsangabe (RDA 2.8)</vt:lpstr>
      <vt:lpstr>Veröffentlichungsangabe (RDA 2.8)</vt:lpstr>
      <vt:lpstr>Veröffentlichungsangabe (RDA 2.8)</vt:lpstr>
      <vt:lpstr>Veröffentlichungsangabe (RDA 2.8)</vt:lpstr>
      <vt:lpstr>Veröffentlichungsangabe (RDA 2.8)</vt:lpstr>
      <vt:lpstr>Veröffentlichungsangabe (RDA 2.8)</vt:lpstr>
      <vt:lpstr>Vertriebsangabe (RDA 2.9)</vt:lpstr>
      <vt:lpstr>Copyright-Datum (RDA 2.11)</vt:lpstr>
      <vt:lpstr>Erscheinungsweise (RDA 2.13)</vt:lpstr>
      <vt:lpstr>Erscheinungsweise (RDA 2.13)</vt:lpstr>
      <vt:lpstr>Identifikator für die Manifestation (RDA 2.15)</vt:lpstr>
      <vt:lpstr>Identifikator für die Manifestation (RDA 2.15)</vt:lpstr>
      <vt:lpstr>Identifikator für die Manifestation (RDA 2.15)</vt:lpstr>
      <vt:lpstr>Identifikator für die Manifestation (RDA 2.15)</vt:lpstr>
      <vt:lpstr>Identifikator für die Manifestation (RDA 2.15)</vt:lpstr>
      <vt:lpstr>Medien-und Datenträgertyp (RDA  3.2, 3.3)</vt:lpstr>
      <vt:lpstr>Medien-und Datenträgertyp (RDA  3.2, 3.3)</vt:lpstr>
      <vt:lpstr>Medien-und Datenträgertyp (RDA  3.2, 3.3)</vt:lpstr>
      <vt:lpstr>Medien-und Datenträgertyp (RDA  3.2, 3.3)</vt:lpstr>
      <vt:lpstr>Umfang von Noten (RDA 3.4.3)</vt:lpstr>
      <vt:lpstr>Umfang von Noten (RDA 3.4.3)</vt:lpstr>
      <vt:lpstr>Umfang von Noten (RDA 3.4.3)</vt:lpstr>
      <vt:lpstr>Umfang von Noten (RDA 3.4.3)</vt:lpstr>
      <vt:lpstr>Umfang von Noten (RDA 3.4.3)</vt:lpstr>
      <vt:lpstr>Werk und Expression</vt:lpstr>
      <vt:lpstr>Inhaltstyp (RDA 6.9)</vt:lpstr>
      <vt:lpstr>Sprache der Expression (RDA 6.11)</vt:lpstr>
      <vt:lpstr>Sprache des Inhalts (RDA 7.12)</vt:lpstr>
      <vt:lpstr>Form der Musiknotation (RDA 7.13.3)</vt:lpstr>
      <vt:lpstr>Form der Musiknotation (RDA 7.13.3)</vt:lpstr>
      <vt:lpstr>Musikalische Ausgabeform (RDA 7.20)</vt:lpstr>
      <vt:lpstr>Musikalische Ausgabeform (RDA 7.20)</vt:lpstr>
      <vt:lpstr>Musikalische Ausgabeform (RDA 7.20)</vt:lpstr>
      <vt:lpstr>Musikalische Ausgabeform (RDA 7.20)</vt:lpstr>
      <vt:lpstr>Musikalische Ausgabeform (RDA 7.20)</vt:lpstr>
      <vt:lpstr>Musikalische Ausgabeform (RDA 7.20)</vt:lpstr>
      <vt:lpstr>Musikalische Ausgabeform (RDA 7.20)</vt:lpstr>
      <vt:lpstr>Musikalische Ausgabeform (RDA 7.20)</vt:lpstr>
      <vt:lpstr>Musikalische Ausgabeform (RDA 7.20)</vt:lpstr>
      <vt:lpstr>Besetzung für musikal. Inhalt (RDA 7.21) </vt:lpstr>
      <vt:lpstr>Besetzung für musikal. Inhalt (RDA 7.21) </vt:lpstr>
      <vt:lpstr>Besetzung für musikal. Inhalt (RDA 7.21) </vt:lpstr>
      <vt:lpstr>Besetzung für musikal. Inhalt (RDA 7.21) </vt:lpstr>
      <vt:lpstr>Dauer (RDA 7.22)</vt:lpstr>
      <vt:lpstr>Beziehungen zu Personen, Familien und Körperschaften</vt:lpstr>
      <vt:lpstr>Beziehung zu geistigen Schöpfern (RDA 19.2)</vt:lpstr>
      <vt:lpstr>Beziehung zu geistigen Schöpfern (RDA 19.2)</vt:lpstr>
      <vt:lpstr>Beziehung zu geistigen Schöpfern (RDA 19.2)</vt:lpstr>
      <vt:lpstr>Beziehung zu geistigen Schöpfern (RDA 19.2)</vt:lpstr>
      <vt:lpstr>Beziehung zu geistigen Schöpfern (RDA 19.2)</vt:lpstr>
      <vt:lpstr>Beziehung zu Mitwirkenden (RDA 20.2)</vt:lpstr>
      <vt:lpstr>Beziehung zu Mitwirkenden (RDA 20.2)</vt:lpstr>
      <vt:lpstr>Beziehung zu Mitwirkenden (RDA 20.2)</vt:lpstr>
      <vt:lpstr>Beziehung zu Mitwirkenden (RDA 20.2)</vt:lpstr>
      <vt:lpstr>Beziehung zu Mitwirkenden (RDA 20.2)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Bufalino, Cinzia</dc:creator>
  <cp:lastModifiedBy>Wagenknecht, Petra</cp:lastModifiedBy>
  <cp:revision>496</cp:revision>
  <cp:lastPrinted>2017-06-30T12:25:46Z</cp:lastPrinted>
  <dcterms:created xsi:type="dcterms:W3CDTF">2014-02-18T07:01:40Z</dcterms:created>
  <dcterms:modified xsi:type="dcterms:W3CDTF">2017-06-30T12:34:39Z</dcterms:modified>
</cp:coreProperties>
</file>