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40"/>
  </p:notesMasterIdLst>
  <p:handoutMasterIdLst>
    <p:handoutMasterId r:id="rId41"/>
  </p:handoutMasterIdLst>
  <p:sldIdLst>
    <p:sldId id="339" r:id="rId3"/>
    <p:sldId id="338" r:id="rId4"/>
    <p:sldId id="259" r:id="rId5"/>
    <p:sldId id="287" r:id="rId6"/>
    <p:sldId id="302" r:id="rId7"/>
    <p:sldId id="303" r:id="rId8"/>
    <p:sldId id="305" r:id="rId9"/>
    <p:sldId id="307" r:id="rId10"/>
    <p:sldId id="308" r:id="rId11"/>
    <p:sldId id="336" r:id="rId12"/>
    <p:sldId id="311" r:id="rId13"/>
    <p:sldId id="312" r:id="rId14"/>
    <p:sldId id="313" r:id="rId15"/>
    <p:sldId id="314" r:id="rId16"/>
    <p:sldId id="318" r:id="rId17"/>
    <p:sldId id="319" r:id="rId18"/>
    <p:sldId id="310" r:id="rId19"/>
    <p:sldId id="309" r:id="rId20"/>
    <p:sldId id="324" r:id="rId21"/>
    <p:sldId id="326" r:id="rId22"/>
    <p:sldId id="327" r:id="rId23"/>
    <p:sldId id="328" r:id="rId24"/>
    <p:sldId id="329" r:id="rId25"/>
    <p:sldId id="317" r:id="rId26"/>
    <p:sldId id="335" r:id="rId27"/>
    <p:sldId id="304" r:id="rId28"/>
    <p:sldId id="323" r:id="rId29"/>
    <p:sldId id="315" r:id="rId30"/>
    <p:sldId id="316" r:id="rId31"/>
    <p:sldId id="322" r:id="rId32"/>
    <p:sldId id="330" r:id="rId33"/>
    <p:sldId id="331" r:id="rId34"/>
    <p:sldId id="332" r:id="rId35"/>
    <p:sldId id="321" r:id="rId36"/>
    <p:sldId id="333" r:id="rId37"/>
    <p:sldId id="320" r:id="rId38"/>
    <p:sldId id="334" r:id="rId3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igand, Wibke" initials="WW" lastIdx="4" clrIdx="0"/>
  <p:cmAuthor id="1" name="Quast, Bettina" initials="QB"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9" autoAdjust="0"/>
    <p:restoredTop sz="62663" autoAdjust="0"/>
  </p:normalViewPr>
  <p:slideViewPr>
    <p:cSldViewPr>
      <p:cViewPr varScale="1">
        <p:scale>
          <a:sx n="69" d="100"/>
          <a:sy n="69" d="100"/>
        </p:scale>
        <p:origin x="-229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C937E4-8306-4256-98BE-2853E1A1DDAD}" type="datetimeFigureOut">
              <a:rPr lang="de-DE" smtClean="0"/>
              <a:pPr/>
              <a:t>30.06.2017</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DB1F4-BB4F-44BD-AC26-B758B395BD23}" type="datetimeFigureOut">
              <a:rPr lang="de-DE" smtClean="0"/>
              <a:pPr/>
              <a:t>30.06.2017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extLst>
      <p:ext uri="{BB962C8B-B14F-4D97-AF65-F5344CB8AC3E}">
        <p14:creationId xmlns:p14="http://schemas.microsoft.com/office/powerpoint/2010/main" val="1275573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Zum</a:t>
            </a:r>
            <a:r>
              <a:rPr lang="de-DE" baseline="0" dirty="0" smtClean="0"/>
              <a:t> Thema Vertriebsangabe – s. spätere Folien</a:t>
            </a:r>
          </a:p>
          <a:p>
            <a:endParaRPr lang="de-DE" baseline="0" dirty="0" smtClean="0"/>
          </a:p>
          <a:p>
            <a:r>
              <a:rPr lang="de-DE" sz="1200" kern="1200" dirty="0" smtClean="0">
                <a:solidFill>
                  <a:schemeClr val="tx1"/>
                </a:solidFill>
                <a:effectLst/>
                <a:latin typeface="+mn-lt"/>
                <a:ea typeface="+mn-ea"/>
                <a:cs typeface="+mn-cs"/>
              </a:rPr>
              <a:t>Ist kein Erscheinungsort ermittelbar, so kann zusätzlich ein Vertriebsort aufgeführt werden. Das Element Vertriebsort wird im Rahmen der Vertriebsangabe aufgeführt und nicht anstelle des Erscheinungsortes vermerkt. </a:t>
            </a:r>
          </a:p>
          <a:p>
            <a:r>
              <a:rPr lang="de-DE" sz="1200" kern="1200" dirty="0" smtClean="0">
                <a:solidFill>
                  <a:schemeClr val="tx1"/>
                </a:solidFill>
                <a:effectLst/>
                <a:latin typeface="+mn-lt"/>
                <a:ea typeface="+mn-ea"/>
                <a:cs typeface="+mn-cs"/>
              </a:rPr>
              <a:t>Bei fehlendem Verlagsnamen - aber in der Ressource genanntem bzw. ermittelbarem Vertriebsnamen – ist es empfehlenswert, zusätzlich zum Vertriebsnamen auch den Vertriebsort zu erfassen. </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3349524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15</a:t>
            </a:fld>
            <a:endParaRPr lang="de-DE"/>
          </a:p>
        </p:txBody>
      </p:sp>
    </p:spTree>
    <p:extLst>
      <p:ext uri="{BB962C8B-B14F-4D97-AF65-F5344CB8AC3E}">
        <p14:creationId xmlns:p14="http://schemas.microsoft.com/office/powerpoint/2010/main" val="2658513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Für die Präsentation:</a:t>
            </a:r>
          </a:p>
          <a:p>
            <a:r>
              <a:rPr lang="de-DE" dirty="0" smtClean="0"/>
              <a:t>Die RDA 2.8.4.1 D-A-CH ist für AV-Ressourcen</a:t>
            </a:r>
            <a:r>
              <a:rPr lang="de-DE" baseline="0" dirty="0" smtClean="0"/>
              <a:t> essentiell wichtig.  Neustes Jahr = E-Jahr + Firma die da steht = Verlag</a:t>
            </a:r>
          </a:p>
          <a:p>
            <a:endParaRPr lang="de-DE" baseline="0" dirty="0" smtClean="0"/>
          </a:p>
          <a:p>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t>Erläuterung zu Ressourcen aus dem Nichtbuchbereich </a:t>
            </a:r>
            <a:r>
              <a:rPr lang="de-DE" dirty="0" smtClean="0">
                <a:solidFill>
                  <a:srgbClr val="FF0000"/>
                </a:solidFill>
              </a:rPr>
              <a:t>(RDA 2.8.4.1 D-A-CH)</a:t>
            </a:r>
          </a:p>
          <a:p>
            <a:endParaRPr lang="de-DE" b="1" dirty="0" smtClean="0"/>
          </a:p>
          <a:p>
            <a:r>
              <a:rPr lang="de-DE" dirty="0" smtClean="0"/>
              <a:t>Bei Ressourcen aus dem Nichtbuchbereich ist es nicht immer eindeutig, ob eine Angabe einen Verlag oder einen Vertrieb benennt. Im Zweifelsfall wird angenommen, dass es sich um einen Verlag handelt. </a:t>
            </a:r>
          </a:p>
          <a:p>
            <a:r>
              <a:rPr lang="de-DE" dirty="0" smtClean="0"/>
              <a:t>Bei einigen Ressourcen, insbesondere bei Filmressourcen und Tonträgern, finden sich mehrere Jahresangaben, oft in Verbindung mit der Nennung verschiedener Firmennamen. Wenn die Bedeutung der verschiedenen Jahresangaben (Erscheinungsjahre, Produktionsjahre, Copyrightjahre, Phonogramm-Jahr) und die Rolle der Firmen aus der Ressource selbst nicht klar hervorgehen, wird angenommen, dass es sich bei dem neusten Jahr um das Erscheinungsjahr der Ressource handelt und bei der ggf. damit in Verbindung genannten Firma um den Verlag. </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16</a:t>
            </a:fld>
            <a:endParaRPr lang="de-DE"/>
          </a:p>
        </p:txBody>
      </p:sp>
    </p:spTree>
    <p:extLst>
      <p:ext uri="{BB962C8B-B14F-4D97-AF65-F5344CB8AC3E}">
        <p14:creationId xmlns:p14="http://schemas.microsoft.com/office/powerpoint/2010/main" val="2658513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Hinwei</a:t>
            </a:r>
            <a:r>
              <a:rPr lang="de-DE" baseline="0" dirty="0" smtClean="0"/>
              <a:t>s zur Präsentation:</a:t>
            </a:r>
          </a:p>
          <a:p>
            <a:r>
              <a:rPr lang="de-DE" baseline="0" dirty="0" smtClean="0"/>
              <a:t>Es können auch die anderen, vollständigen formatneutralen Beispiele genutzt werden.</a:t>
            </a:r>
          </a:p>
          <a:p>
            <a:endParaRPr lang="de-DE" baseline="0" dirty="0" smtClean="0"/>
          </a:p>
          <a:p>
            <a:r>
              <a:rPr lang="de-DE" baseline="0" dirty="0" smtClean="0"/>
              <a:t>- Hinweis auf die Bedeutung von P &amp; C-Daten für die Bestimmung des Verlagsnamens</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17</a:t>
            </a:fld>
            <a:endParaRPr lang="de-DE"/>
          </a:p>
        </p:txBody>
      </p:sp>
    </p:spTree>
    <p:extLst>
      <p:ext uri="{BB962C8B-B14F-4D97-AF65-F5344CB8AC3E}">
        <p14:creationId xmlns:p14="http://schemas.microsoft.com/office/powerpoint/2010/main" val="2707140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ungewöhnliche</a:t>
            </a:r>
            <a:r>
              <a:rPr lang="de-DE" baseline="0" dirty="0" smtClean="0"/>
              <a:t> Großschreibung des Verlages wird beibehalten, da er in dieser Form bekannt ist und sich immer durchgängig großschreibt.</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18</a:t>
            </a:fld>
            <a:endParaRPr lang="de-DE"/>
          </a:p>
        </p:txBody>
      </p:sp>
    </p:spTree>
    <p:extLst>
      <p:ext uri="{BB962C8B-B14F-4D97-AF65-F5344CB8AC3E}">
        <p14:creationId xmlns:p14="http://schemas.microsoft.com/office/powerpoint/2010/main" val="3233578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19</a:t>
            </a:fld>
            <a:endParaRPr lang="de-DE"/>
          </a:p>
        </p:txBody>
      </p:sp>
    </p:spTree>
    <p:extLst>
      <p:ext uri="{BB962C8B-B14F-4D97-AF65-F5344CB8AC3E}">
        <p14:creationId xmlns:p14="http://schemas.microsoft.com/office/powerpoint/2010/main" val="2686023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Grundlage Modul 3</a:t>
            </a:r>
          </a:p>
          <a:p>
            <a:endParaRPr lang="de-DE" dirty="0" smtClean="0"/>
          </a:p>
          <a:p>
            <a:r>
              <a:rPr lang="de-DE" sz="1200" kern="1200" dirty="0" smtClean="0">
                <a:solidFill>
                  <a:schemeClr val="tx1"/>
                </a:solidFill>
                <a:effectLst/>
                <a:latin typeface="+mn-lt"/>
                <a:ea typeface="+mn-ea"/>
                <a:cs typeface="+mn-cs"/>
              </a:rPr>
              <a:t>Ist der Verlagsname nicht zu ermitteln, so wird „[Verlag nicht ermittelbar]“ erfasst (RDA 2.8.4.7 D-A-CH). </a:t>
            </a:r>
          </a:p>
          <a:p>
            <a:r>
              <a:rPr lang="de-DE" sz="1200" kern="1200" dirty="0" smtClean="0">
                <a:solidFill>
                  <a:schemeClr val="tx1"/>
                </a:solidFill>
                <a:effectLst/>
                <a:latin typeface="+mn-lt"/>
                <a:ea typeface="+mn-ea"/>
                <a:cs typeface="+mn-cs"/>
              </a:rPr>
              <a:t>Es wird empfohlen, in diesem Fall zusätzlich einen Vertriebsnamen anzugeben, sofern dieser ohne großen Aufwand ermittelbar ist (RDA 2.8.4.7 D-A-CH). Bei fehlendem Verlagsnamen - aber in der Ressource genanntem bzw. </a:t>
            </a:r>
            <a:r>
              <a:rPr lang="de-DE" sz="1200" kern="1200" smtClean="0">
                <a:solidFill>
                  <a:schemeClr val="tx1"/>
                </a:solidFill>
                <a:effectLst/>
                <a:latin typeface="+mn-lt"/>
                <a:ea typeface="+mn-ea"/>
                <a:cs typeface="+mn-cs"/>
              </a:rPr>
              <a:t>ermittelbarem Vertriebsnamen – ist es empfehlenswert, zusätzlich zum Vertriebsnamen auch den Vertriebsort zu erfassen. </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20</a:t>
            </a:fld>
            <a:endParaRPr lang="de-DE"/>
          </a:p>
        </p:txBody>
      </p:sp>
    </p:spTree>
    <p:extLst>
      <p:ext uri="{BB962C8B-B14F-4D97-AF65-F5344CB8AC3E}">
        <p14:creationId xmlns:p14="http://schemas.microsoft.com/office/powerpoint/2010/main" val="2686023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Kurzer Hinweis:</a:t>
            </a:r>
          </a:p>
          <a:p>
            <a:r>
              <a:rPr lang="de-DE" dirty="0" smtClean="0"/>
              <a:t>Es liegt im</a:t>
            </a:r>
            <a:r>
              <a:rPr lang="de-DE" baseline="0" dirty="0" smtClean="0"/>
              <a:t> Ermessen des Katalogisierenden, ob der Zusatz (a </a:t>
            </a:r>
            <a:r>
              <a:rPr lang="de-DE" baseline="0" dirty="0" err="1" smtClean="0"/>
              <a:t>division</a:t>
            </a:r>
            <a:r>
              <a:rPr lang="de-DE" baseline="0" dirty="0" smtClean="0"/>
              <a:t> </a:t>
            </a:r>
            <a:r>
              <a:rPr lang="de-DE" baseline="0" dirty="0" err="1" smtClean="0"/>
              <a:t>of</a:t>
            </a:r>
            <a:r>
              <a:rPr lang="de-DE" baseline="0" dirty="0" smtClean="0"/>
              <a:t> Universal Music GmbH) erfasst wird (RDA 2.8.4.3 D-A-CH)</a:t>
            </a:r>
          </a:p>
          <a:p>
            <a:r>
              <a:rPr lang="de-DE" baseline="0" dirty="0" smtClean="0"/>
              <a:t>Wird später noch einmal darauf eingegangen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21</a:t>
            </a:fld>
            <a:endParaRPr lang="de-DE"/>
          </a:p>
        </p:txBody>
      </p:sp>
    </p:spTree>
    <p:extLst>
      <p:ext uri="{BB962C8B-B14F-4D97-AF65-F5344CB8AC3E}">
        <p14:creationId xmlns:p14="http://schemas.microsoft.com/office/powerpoint/2010/main" val="2686023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 dem Skript:</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Folgt dem Verlagsnamen eine Bezeichnung, die den Verlag nicht näher identifiziert z.B. „</a:t>
            </a:r>
            <a:r>
              <a:rPr lang="de-DE" sz="1200" kern="1200" dirty="0" err="1" smtClean="0">
                <a:solidFill>
                  <a:schemeClr val="tx1"/>
                </a:solidFill>
                <a:effectLst/>
                <a:latin typeface="+mn-lt"/>
                <a:ea typeface="+mn-ea"/>
                <a:cs typeface="+mn-cs"/>
              </a:rPr>
              <a:t>under</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exclusive</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licence</a:t>
            </a:r>
            <a:r>
              <a:rPr lang="de-DE" sz="1200" kern="1200" dirty="0" smtClean="0">
                <a:solidFill>
                  <a:schemeClr val="tx1"/>
                </a:solidFill>
                <a:effectLst/>
                <a:latin typeface="+mn-lt"/>
                <a:ea typeface="+mn-ea"/>
                <a:cs typeface="+mn-cs"/>
              </a:rPr>
              <a:t>“ oder eine hierarchische Angabe zur Firma, die nicht notwendig ist, um den Verlag zu identifizieren,  so besteht gemäß D-A-CH-Anwendungsregel für RDA 2.8.4.3  D-A-CH die Möglichkeit der optionalen Weglassung. Die Entscheidung, ob diese zusätzlichen Angaben weggelassen werden, liegt im Ermessen des Katalogisierenden.</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22</a:t>
            </a:fld>
            <a:endParaRPr lang="de-DE"/>
          </a:p>
        </p:txBody>
      </p:sp>
    </p:spTree>
    <p:extLst>
      <p:ext uri="{BB962C8B-B14F-4D97-AF65-F5344CB8AC3E}">
        <p14:creationId xmlns:p14="http://schemas.microsoft.com/office/powerpoint/2010/main" val="2686023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 dem Skript:</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Folgt dem Verlagsnamen eine Bezeichnung, die den Verlag nicht näher identifiziert z.B. „</a:t>
            </a:r>
            <a:r>
              <a:rPr lang="de-DE" sz="1200" kern="1200" dirty="0" err="1" smtClean="0">
                <a:solidFill>
                  <a:schemeClr val="tx1"/>
                </a:solidFill>
                <a:effectLst/>
                <a:latin typeface="+mn-lt"/>
                <a:ea typeface="+mn-ea"/>
                <a:cs typeface="+mn-cs"/>
              </a:rPr>
              <a:t>under</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exclusive</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licence</a:t>
            </a:r>
            <a:r>
              <a:rPr lang="de-DE" sz="1200" kern="1200" dirty="0" smtClean="0">
                <a:solidFill>
                  <a:schemeClr val="tx1"/>
                </a:solidFill>
                <a:effectLst/>
                <a:latin typeface="+mn-lt"/>
                <a:ea typeface="+mn-ea"/>
                <a:cs typeface="+mn-cs"/>
              </a:rPr>
              <a:t>“ oder eine hierarchische Angabe zur Firma, die nicht notwendig ist, um den Verlag zu identifizieren,  so besteht gemäß D-A-CH-Anwendungsregel für RDA 2.8.4.3  D-A-CH die Möglichkeit der optionalen Weglassung. Die Entscheidung, ob diese zusätzlichen Angaben weggelassen werden, liegt im Ermessen des Katalogisierenden.</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23</a:t>
            </a:fld>
            <a:endParaRPr lang="de-DE"/>
          </a:p>
        </p:txBody>
      </p:sp>
    </p:spTree>
    <p:extLst>
      <p:ext uri="{BB962C8B-B14F-4D97-AF65-F5344CB8AC3E}">
        <p14:creationId xmlns:p14="http://schemas.microsoft.com/office/powerpoint/2010/main" val="2686023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Grundlagen Modul 3</a:t>
            </a:r>
          </a:p>
          <a:p>
            <a:endParaRPr lang="de-DE" dirty="0" smtClean="0"/>
          </a:p>
          <a:p>
            <a:r>
              <a:rPr lang="de-DE" dirty="0" smtClean="0"/>
              <a:t>Ermittelte Erscheinungsjahre</a:t>
            </a:r>
            <a:r>
              <a:rPr lang="de-DE" baseline="0" dirty="0" smtClean="0"/>
              <a:t> werden eckig geklammert, geschätzte Daten erhalten zusätzlich ein Fragezeichen.</a:t>
            </a:r>
            <a:endParaRPr lang="de-DE" dirty="0" smtClean="0"/>
          </a:p>
          <a:p>
            <a:endParaRPr lang="de-DE" dirty="0" smtClean="0"/>
          </a:p>
          <a:p>
            <a:r>
              <a:rPr lang="de-DE" dirty="0" smtClean="0"/>
              <a:t>RDA 2.8.6.6</a:t>
            </a:r>
            <a:r>
              <a:rPr lang="de-DE" baseline="0" dirty="0" smtClean="0"/>
              <a:t> D-A-CH sehr ausführlich zum schätzen und ermitteln des Erscheinungsjahres </a:t>
            </a:r>
          </a:p>
          <a:p>
            <a:endParaRPr lang="de-DE" baseline="0" dirty="0" smtClean="0"/>
          </a:p>
          <a:p>
            <a:r>
              <a:rPr lang="de-DE" baseline="0" dirty="0" smtClean="0"/>
              <a:t>Vgl. auch Skript Modul 6M.04.05</a:t>
            </a:r>
          </a:p>
          <a:p>
            <a:endParaRPr lang="de-DE" baseline="0" dirty="0" smtClean="0"/>
          </a:p>
          <a:p>
            <a:endParaRPr lang="de-DE" baseline="0" dirty="0" smtClean="0"/>
          </a:p>
        </p:txBody>
      </p:sp>
      <p:sp>
        <p:nvSpPr>
          <p:cNvPr id="4" name="Foliennummernplatzhalter 3"/>
          <p:cNvSpPr>
            <a:spLocks noGrp="1"/>
          </p:cNvSpPr>
          <p:nvPr>
            <p:ph type="sldNum" sz="quarter" idx="10"/>
          </p:nvPr>
        </p:nvSpPr>
        <p:spPr/>
        <p:txBody>
          <a:bodyPr/>
          <a:lstStyle/>
          <a:p>
            <a:fld id="{5F9F8FF6-6F64-48B5-AF7B-675846B3447E}" type="slidenum">
              <a:rPr lang="de-DE" smtClean="0"/>
              <a:pPr/>
              <a:t>24</a:t>
            </a:fld>
            <a:endParaRPr lang="de-DE"/>
          </a:p>
        </p:txBody>
      </p:sp>
    </p:spTree>
    <p:extLst>
      <p:ext uri="{BB962C8B-B14F-4D97-AF65-F5344CB8AC3E}">
        <p14:creationId xmlns:p14="http://schemas.microsoft.com/office/powerpoint/2010/main" val="1606068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5F9F8FF6-6F64-48B5-AF7B-675846B3447E}" type="slidenum">
              <a:rPr lang="de-DE" smtClean="0"/>
              <a:pPr/>
              <a:t>25</a:t>
            </a:fld>
            <a:endParaRPr lang="de-DE"/>
          </a:p>
        </p:txBody>
      </p:sp>
    </p:spTree>
    <p:extLst>
      <p:ext uri="{BB962C8B-B14F-4D97-AF65-F5344CB8AC3E}">
        <p14:creationId xmlns:p14="http://schemas.microsoft.com/office/powerpoint/2010/main" val="16060687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 dem</a:t>
            </a:r>
            <a:r>
              <a:rPr lang="de-DE" baseline="0" dirty="0" smtClean="0"/>
              <a:t> Skript</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Beim Erfassen des Copyright- bzw. Phonogramm-Datums  werden vor das Datum das Copyright-Symbol (©) oder das Phonogramm-Symbol (℗) gesetzt. Wenn das passende Symbol nicht dargestellt werden kann, wird vor das Datum </a:t>
            </a:r>
            <a:r>
              <a:rPr lang="de-DE" sz="1200" i="1" kern="1200" dirty="0" smtClean="0">
                <a:solidFill>
                  <a:schemeClr val="tx1"/>
                </a:solidFill>
                <a:effectLst/>
                <a:latin typeface="+mn-lt"/>
                <a:ea typeface="+mn-ea"/>
                <a:cs typeface="+mn-cs"/>
              </a:rPr>
              <a:t>Copyright</a:t>
            </a:r>
            <a:r>
              <a:rPr lang="de-DE" sz="1200" kern="1200" dirty="0" smtClean="0">
                <a:solidFill>
                  <a:schemeClr val="tx1"/>
                </a:solidFill>
                <a:effectLst/>
                <a:latin typeface="+mn-lt"/>
                <a:ea typeface="+mn-ea"/>
                <a:cs typeface="+mn-cs"/>
              </a:rPr>
              <a:t> oder </a:t>
            </a:r>
            <a:r>
              <a:rPr lang="de-DE" sz="1200" i="1" kern="1200" dirty="0" smtClean="0">
                <a:solidFill>
                  <a:schemeClr val="tx1"/>
                </a:solidFill>
                <a:effectLst/>
                <a:latin typeface="+mn-lt"/>
                <a:ea typeface="+mn-ea"/>
                <a:cs typeface="+mn-cs"/>
              </a:rPr>
              <a:t>Phonogramm-Copyright </a:t>
            </a:r>
            <a:r>
              <a:rPr lang="de-DE" sz="1200" i="1" kern="1200" dirty="0" err="1" smtClean="0">
                <a:solidFill>
                  <a:schemeClr val="tx1"/>
                </a:solidFill>
                <a:effectLst/>
                <a:latin typeface="+mn-lt"/>
                <a:ea typeface="+mn-ea"/>
                <a:cs typeface="+mn-cs"/>
              </a:rPr>
              <a:t>geschrieben</a:t>
            </a:r>
            <a:r>
              <a:rPr lang="de-DE" sz="1200" kern="1200" dirty="0" err="1" smtClean="0">
                <a:solidFill>
                  <a:schemeClr val="tx1"/>
                </a:solidFill>
                <a:effectLst/>
                <a:latin typeface="+mn-lt"/>
                <a:ea typeface="+mn-ea"/>
                <a:cs typeface="+mn-cs"/>
              </a:rPr>
              <a:t>.Zwischen</a:t>
            </a:r>
            <a:r>
              <a:rPr lang="de-DE" sz="1200" kern="1200" dirty="0" smtClean="0">
                <a:solidFill>
                  <a:schemeClr val="tx1"/>
                </a:solidFill>
                <a:effectLst/>
                <a:latin typeface="+mn-lt"/>
                <a:ea typeface="+mn-ea"/>
                <a:cs typeface="+mn-cs"/>
              </a:rPr>
              <a:t> Symbol und Jahresangabe wird ein Spatium gesetzt.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Im Vergleich</a:t>
            </a:r>
            <a:r>
              <a:rPr lang="de-DE" sz="1200" kern="1200" baseline="0" dirty="0" smtClean="0">
                <a:solidFill>
                  <a:schemeClr val="tx1"/>
                </a:solidFill>
                <a:effectLst/>
                <a:latin typeface="+mn-lt"/>
                <a:ea typeface="+mn-ea"/>
                <a:cs typeface="+mn-cs"/>
              </a:rPr>
              <a:t> zum Skript nur zweites Beispiel genutzt</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baseline="0" dirty="0" smtClean="0">
                <a:solidFill>
                  <a:schemeClr val="tx1"/>
                </a:solidFill>
                <a:effectLst/>
                <a:latin typeface="+mn-lt"/>
                <a:ea typeface="+mn-ea"/>
                <a:cs typeface="+mn-cs"/>
              </a:rPr>
              <a:t>Hinweis: Bei gleicher Angabe von P+C Jahren, wird das P-Jahr bevorzugt – bei AVM</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27</a:t>
            </a:fld>
            <a:endParaRPr lang="de-DE"/>
          </a:p>
        </p:txBody>
      </p:sp>
    </p:spTree>
    <p:extLst>
      <p:ext uri="{BB962C8B-B14F-4D97-AF65-F5344CB8AC3E}">
        <p14:creationId xmlns:p14="http://schemas.microsoft.com/office/powerpoint/2010/main" val="2745525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Hinweis zur Präsentation: Diese Folie dient dazu, einen Themenblock</a:t>
            </a:r>
            <a:r>
              <a:rPr lang="de-DE" baseline="0" dirty="0" smtClean="0"/>
              <a:t> abzuschließen (nämlich Veröffentlichungsangabe, Erscheinungsort, Verlagsangabe, Erscheinungsjahr und Copyright-Datum).</a:t>
            </a:r>
          </a:p>
          <a:p>
            <a:r>
              <a:rPr lang="de-DE" baseline="0" dirty="0" smtClean="0"/>
              <a:t>Es gibt die Möglichkeit für Rückfragen.</a:t>
            </a:r>
          </a:p>
          <a:p>
            <a:r>
              <a:rPr lang="de-DE" baseline="0" dirty="0" smtClean="0"/>
              <a:t>Danach kann ein neues Thema (nämlich Vertriebsangabe, Herstellungsangabe, Entstehungsangabe, </a:t>
            </a:r>
            <a:r>
              <a:rPr lang="de-DE" baseline="0" dirty="0" err="1" smtClean="0"/>
              <a:t>Identifikator</a:t>
            </a:r>
            <a:r>
              <a:rPr lang="de-DE" baseline="0" dirty="0" smtClean="0"/>
              <a:t>) begonnen werden.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28</a:t>
            </a:fld>
            <a:endParaRPr lang="de-DE"/>
          </a:p>
        </p:txBody>
      </p:sp>
    </p:spTree>
    <p:extLst>
      <p:ext uri="{BB962C8B-B14F-4D97-AF65-F5344CB8AC3E}">
        <p14:creationId xmlns:p14="http://schemas.microsoft.com/office/powerpoint/2010/main" val="25742854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Hinweis:</a:t>
            </a:r>
          </a:p>
          <a:p>
            <a:r>
              <a:rPr lang="de-DE" dirty="0" smtClean="0"/>
              <a:t>Kann bei AV-Medien</a:t>
            </a:r>
            <a:r>
              <a:rPr lang="de-DE" baseline="0" dirty="0" smtClean="0"/>
              <a:t> nicht eindeutig zwischen Verlag oder Vertrieb unterschieden werden, wird im Zweifelsfall angenommen, dass es sich um einen Verlag handelt (RDA 2.8.4.1 D-A-CH und RDA 2.9.4.1 D-A-CH)</a:t>
            </a:r>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29</a:t>
            </a:fld>
            <a:endParaRPr lang="de-DE"/>
          </a:p>
        </p:txBody>
      </p:sp>
    </p:spTree>
    <p:extLst>
      <p:ext uri="{BB962C8B-B14F-4D97-AF65-F5344CB8AC3E}">
        <p14:creationId xmlns:p14="http://schemas.microsoft.com/office/powerpoint/2010/main" val="14038087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 </a:t>
            </a:r>
            <a:r>
              <a:rPr lang="de-DE" dirty="0" err="1" smtClean="0"/>
              <a:t>Veröffentlichgungsangabe</a:t>
            </a:r>
            <a:r>
              <a:rPr lang="de-DE" baseline="0" dirty="0" smtClean="0"/>
              <a:t> und Vertriebsangabe nicht vermischen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30</a:t>
            </a:fld>
            <a:endParaRPr lang="de-DE"/>
          </a:p>
        </p:txBody>
      </p:sp>
    </p:spTree>
    <p:extLst>
      <p:ext uri="{BB962C8B-B14F-4D97-AF65-F5344CB8AC3E}">
        <p14:creationId xmlns:p14="http://schemas.microsoft.com/office/powerpoint/2010/main" val="31151054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 </a:t>
            </a:r>
            <a:r>
              <a:rPr lang="de-DE" dirty="0" err="1" smtClean="0"/>
              <a:t>Veröffentlichgungsangabe</a:t>
            </a:r>
            <a:r>
              <a:rPr lang="de-DE" baseline="0" dirty="0" smtClean="0"/>
              <a:t> und Vertriebsangabe nicht vermischen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31</a:t>
            </a:fld>
            <a:endParaRPr lang="de-DE"/>
          </a:p>
        </p:txBody>
      </p:sp>
    </p:spTree>
    <p:extLst>
      <p:ext uri="{BB962C8B-B14F-4D97-AF65-F5344CB8AC3E}">
        <p14:creationId xmlns:p14="http://schemas.microsoft.com/office/powerpoint/2010/main" val="31151054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Keine Beispiele</a:t>
            </a:r>
            <a:endParaRPr lang="de-DE" baseline="0" dirty="0" smtClean="0"/>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32</a:t>
            </a:fld>
            <a:endParaRPr lang="de-DE"/>
          </a:p>
        </p:txBody>
      </p:sp>
    </p:spTree>
    <p:extLst>
      <p:ext uri="{BB962C8B-B14F-4D97-AF65-F5344CB8AC3E}">
        <p14:creationId xmlns:p14="http://schemas.microsoft.com/office/powerpoint/2010/main" val="14038087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Hinweis:</a:t>
            </a:r>
          </a:p>
          <a:p>
            <a:r>
              <a:rPr lang="de-DE" dirty="0" smtClean="0"/>
              <a:t>Kann bei AV-Medien</a:t>
            </a:r>
            <a:r>
              <a:rPr lang="de-DE" baseline="0" dirty="0" smtClean="0"/>
              <a:t> nicht eindeutig zwischen Verlag oder Vertrieb unterschieden werden, wird im Zweifelsfall angenommen, dass es sich um einen Verlag handelt (RDA 2.8.4.1 D-A-CH und RDA 2.9.4.1 D-A-CH)</a:t>
            </a:r>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33</a:t>
            </a:fld>
            <a:endParaRPr lang="de-DE"/>
          </a:p>
        </p:txBody>
      </p:sp>
    </p:spTree>
    <p:extLst>
      <p:ext uri="{BB962C8B-B14F-4D97-AF65-F5344CB8AC3E}">
        <p14:creationId xmlns:p14="http://schemas.microsoft.com/office/powerpoint/2010/main" val="14038087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Im</a:t>
            </a:r>
            <a:r>
              <a:rPr lang="de-DE" baseline="0" dirty="0" smtClean="0"/>
              <a:t> Skript sind zwei Beispiele enthalten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34</a:t>
            </a:fld>
            <a:endParaRPr lang="de-DE"/>
          </a:p>
        </p:txBody>
      </p:sp>
    </p:spTree>
    <p:extLst>
      <p:ext uri="{BB962C8B-B14F-4D97-AF65-F5344CB8AC3E}">
        <p14:creationId xmlns:p14="http://schemas.microsoft.com/office/powerpoint/2010/main" val="3680740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 Spezialfälle AV-Medien Musik  werden behandelt</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37770774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Im</a:t>
            </a:r>
            <a:r>
              <a:rPr lang="de-DE" baseline="0" dirty="0" smtClean="0"/>
              <a:t> Skript:</a:t>
            </a:r>
          </a:p>
          <a:p>
            <a:r>
              <a:rPr lang="de-DE" sz="1200" kern="1200" dirty="0" smtClean="0">
                <a:solidFill>
                  <a:schemeClr val="tx1"/>
                </a:solidFill>
                <a:effectLst/>
                <a:latin typeface="+mn-lt"/>
                <a:ea typeface="+mn-ea"/>
                <a:cs typeface="+mn-cs"/>
              </a:rPr>
              <a:t>Die UPC (Universal </a:t>
            </a:r>
            <a:r>
              <a:rPr lang="de-DE" sz="1200" kern="1200" dirty="0" err="1" smtClean="0">
                <a:solidFill>
                  <a:schemeClr val="tx1"/>
                </a:solidFill>
                <a:effectLst/>
                <a:latin typeface="+mn-lt"/>
                <a:ea typeface="+mn-ea"/>
                <a:cs typeface="+mn-cs"/>
              </a:rPr>
              <a:t>Product</a:t>
            </a:r>
            <a:r>
              <a:rPr lang="de-DE" sz="1200" kern="1200" dirty="0" smtClean="0">
                <a:solidFill>
                  <a:schemeClr val="tx1"/>
                </a:solidFill>
                <a:effectLst/>
                <a:latin typeface="+mn-lt"/>
                <a:ea typeface="+mn-ea"/>
                <a:cs typeface="+mn-cs"/>
              </a:rPr>
              <a:t> Code) ist eine 12-stellige Nummer, die meistens unter dem Barcode aufgeführt ist.</a:t>
            </a:r>
          </a:p>
          <a:p>
            <a:r>
              <a:rPr lang="de-DE" sz="1200" kern="1200" dirty="0" smtClean="0">
                <a:solidFill>
                  <a:schemeClr val="tx1"/>
                </a:solidFill>
                <a:effectLst/>
                <a:latin typeface="+mn-lt"/>
                <a:ea typeface="+mn-ea"/>
                <a:cs typeface="+mn-cs"/>
              </a:rPr>
              <a:t>Die EAN (European </a:t>
            </a:r>
            <a:r>
              <a:rPr lang="de-DE" sz="1200" kern="1200" dirty="0" err="1" smtClean="0">
                <a:solidFill>
                  <a:schemeClr val="tx1"/>
                </a:solidFill>
                <a:effectLst/>
                <a:latin typeface="+mn-lt"/>
                <a:ea typeface="+mn-ea"/>
                <a:cs typeface="+mn-cs"/>
              </a:rPr>
              <a:t>Article</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Number</a:t>
            </a:r>
            <a:r>
              <a:rPr lang="de-DE" sz="1200" kern="1200" dirty="0" smtClean="0">
                <a:solidFill>
                  <a:schemeClr val="tx1"/>
                </a:solidFill>
                <a:effectLst/>
                <a:latin typeface="+mn-lt"/>
                <a:ea typeface="+mn-ea"/>
                <a:cs typeface="+mn-cs"/>
              </a:rPr>
              <a:t>) ist eine 13-stellige Nummer. Auch sie steht in der Regel unter dem Barcode. </a:t>
            </a:r>
          </a:p>
          <a:p>
            <a:endParaRPr lang="de-DE" baseline="0" dirty="0" smtClean="0"/>
          </a:p>
          <a:p>
            <a:r>
              <a:rPr lang="de-DE" baseline="0" dirty="0" smtClean="0"/>
              <a:t>Angabe ohne Blanks in den Nummern</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35</a:t>
            </a:fld>
            <a:endParaRPr lang="de-DE"/>
          </a:p>
        </p:txBody>
      </p:sp>
    </p:spTree>
    <p:extLst>
      <p:ext uri="{BB962C8B-B14F-4D97-AF65-F5344CB8AC3E}">
        <p14:creationId xmlns:p14="http://schemas.microsoft.com/office/powerpoint/2010/main" val="14038087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mtClean="0"/>
              <a:t>EAN = MAB 553a</a:t>
            </a:r>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36</a:t>
            </a:fld>
            <a:endParaRPr lang="de-DE"/>
          </a:p>
        </p:txBody>
      </p:sp>
    </p:spTree>
    <p:extLst>
      <p:ext uri="{BB962C8B-B14F-4D97-AF65-F5344CB8AC3E}">
        <p14:creationId xmlns:p14="http://schemas.microsoft.com/office/powerpoint/2010/main" val="22068725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37</a:t>
            </a:fld>
            <a:endParaRPr lang="de-DE"/>
          </a:p>
        </p:txBody>
      </p:sp>
    </p:spTree>
    <p:extLst>
      <p:ext uri="{BB962C8B-B14F-4D97-AF65-F5344CB8AC3E}">
        <p14:creationId xmlns:p14="http://schemas.microsoft.com/office/powerpoint/2010/main" val="969050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 dem Skript:</a:t>
            </a:r>
          </a:p>
          <a:p>
            <a:r>
              <a:rPr lang="de-DE" sz="1200" kern="1200" dirty="0" smtClean="0">
                <a:solidFill>
                  <a:schemeClr val="tx1"/>
                </a:solidFill>
                <a:effectLst/>
                <a:latin typeface="+mn-lt"/>
                <a:ea typeface="+mn-ea"/>
                <a:cs typeface="+mn-cs"/>
              </a:rPr>
              <a:t>Unter veröffentlicht wird in der Regel verstanden, dass Exemplare von Ressourcen entweder unentgeltlich vertrieben oder käuflich zu erwerben sind. Die Entscheidung, ob es sich bei der vorliegenden Ressource um eine veröffentlichte oder um eine unveröffentlichte Ressource handelt, liegt im Ermessen des Katalogisierenden.</a:t>
            </a:r>
          </a:p>
          <a:p>
            <a:r>
              <a:rPr lang="en-US" sz="1200" kern="1200" dirty="0" smtClean="0">
                <a:solidFill>
                  <a:schemeClr val="tx1"/>
                </a:solidFill>
                <a:effectLst/>
                <a:latin typeface="+mn-lt"/>
                <a:ea typeface="+mn-ea"/>
                <a:cs typeface="+mn-cs"/>
              </a:rPr>
              <a:t>Maxwell, Robert L.: Maxwell’s handbook for RDA : explaining and illustrating RDA, Resource description and access, using MARC 21. London : Facet Publ., S. 112.</a:t>
            </a:r>
          </a:p>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Wird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wichtig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Bereich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Entstehungsangaben</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für</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unveröffentlichte</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Ressourcen</a:t>
            </a:r>
            <a:r>
              <a:rPr lang="en-US" sz="1200" kern="1200" baseline="0" dirty="0" smtClean="0">
                <a:solidFill>
                  <a:schemeClr val="tx1"/>
                </a:solidFill>
                <a:effectLst/>
                <a:latin typeface="+mn-lt"/>
                <a:ea typeface="+mn-ea"/>
                <a:cs typeface="+mn-cs"/>
              </a:rPr>
              <a:t> – </a:t>
            </a:r>
            <a:r>
              <a:rPr lang="en-US" sz="1200" kern="1200" baseline="0" dirty="0" err="1" smtClean="0">
                <a:solidFill>
                  <a:schemeClr val="tx1"/>
                </a:solidFill>
                <a:effectLst/>
                <a:latin typeface="+mn-lt"/>
                <a:ea typeface="+mn-ea"/>
                <a:cs typeface="+mn-cs"/>
              </a:rPr>
              <a:t>z.Bsp</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eigene</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Filmproduktionen</a:t>
            </a:r>
            <a:r>
              <a:rPr lang="en-US" sz="1200"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1930152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5F9F8FF6-6F64-48B5-AF7B-675846B3447E}" type="slidenum">
              <a:rPr lang="de-DE" smtClean="0"/>
              <a:pPr/>
              <a:t>7</a:t>
            </a:fld>
            <a:endParaRPr lang="de-DE"/>
          </a:p>
        </p:txBody>
      </p:sp>
    </p:spTree>
    <p:extLst>
      <p:ext uri="{BB962C8B-B14F-4D97-AF65-F5344CB8AC3E}">
        <p14:creationId xmlns:p14="http://schemas.microsoft.com/office/powerpoint/2010/main" val="2658513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extLst>
      <p:ext uri="{BB962C8B-B14F-4D97-AF65-F5344CB8AC3E}">
        <p14:creationId xmlns:p14="http://schemas.microsoft.com/office/powerpoint/2010/main" val="1165699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Grundlagen müssten alle in Modul 3.02</a:t>
            </a:r>
            <a:r>
              <a:rPr lang="de-DE" baseline="0" dirty="0" smtClean="0"/>
              <a:t> vorhanden sein</a:t>
            </a:r>
          </a:p>
          <a:p>
            <a:endParaRPr lang="de-DE" baseline="0" dirty="0" smtClean="0"/>
          </a:p>
          <a:p>
            <a:r>
              <a:rPr lang="de-DE" baseline="0" dirty="0" smtClean="0"/>
              <a:t>Notizen von der alternativen Folie</a:t>
            </a:r>
          </a:p>
          <a:p>
            <a:r>
              <a:rPr lang="de-DE" dirty="0" smtClean="0">
                <a:solidFill>
                  <a:srgbClr val="FF0000"/>
                </a:solidFill>
              </a:rPr>
              <a:t>Impressum in der Ressource vorhanden,  Erscheinungsort wird von dort übernommen</a:t>
            </a:r>
          </a:p>
          <a:p>
            <a:endParaRPr lang="de-DE" dirty="0" smtClean="0">
              <a:solidFill>
                <a:srgbClr val="FF0000"/>
              </a:solidFill>
            </a:endParaRPr>
          </a:p>
          <a:p>
            <a:r>
              <a:rPr lang="de-DE" dirty="0" smtClean="0"/>
              <a:t>Impressum nicht vorhanden, </a:t>
            </a:r>
            <a:r>
              <a:rPr lang="de-DE" dirty="0" smtClean="0">
                <a:solidFill>
                  <a:srgbClr val="FF0000"/>
                </a:solidFill>
              </a:rPr>
              <a:t>Verlag kann mit Hilfe von Firmen- und </a:t>
            </a:r>
            <a:r>
              <a:rPr lang="de-DE" dirty="0" err="1" smtClean="0">
                <a:solidFill>
                  <a:srgbClr val="FF0000"/>
                </a:solidFill>
              </a:rPr>
              <a:t>Labellogos</a:t>
            </a:r>
            <a:r>
              <a:rPr lang="de-DE" dirty="0" smtClean="0">
                <a:solidFill>
                  <a:srgbClr val="FF0000"/>
                </a:solidFill>
              </a:rPr>
              <a:t> bestimmt werden. I</a:t>
            </a:r>
            <a:r>
              <a:rPr lang="de-DE" sz="2400" dirty="0" smtClean="0">
                <a:solidFill>
                  <a:srgbClr val="FF0000"/>
                </a:solidFill>
              </a:rPr>
              <a:t>n der Regel Recherche außerhalb der Ressource (z.B. Firmenhomepage).</a:t>
            </a:r>
          </a:p>
          <a:p>
            <a:r>
              <a:rPr lang="de-DE" dirty="0" smtClean="0">
                <a:solidFill>
                  <a:srgbClr val="FF0000"/>
                </a:solidFill>
              </a:rPr>
              <a:t>Wahrscheinlicher Erscheinungsort ermittelbar (z.B. Wohnsitz des Chorleiters)</a:t>
            </a:r>
          </a:p>
          <a:p>
            <a:r>
              <a:rPr lang="de-DE" dirty="0" smtClean="0"/>
              <a:t>[Erscheinungsort nicht ermittelbar] </a:t>
            </a:r>
            <a:r>
              <a:rPr lang="de-DE" sz="2400" dirty="0" smtClean="0"/>
              <a:t>nicht oder äußerst selten erfassen (RDA 2.8.2.6 D-A-CH), </a:t>
            </a:r>
            <a:r>
              <a:rPr lang="de-DE" sz="2400" dirty="0" smtClean="0">
                <a:solidFill>
                  <a:srgbClr val="FF0000"/>
                </a:solidFill>
              </a:rPr>
              <a:t>bevorzugt wahrscheinliches Land erfassen</a:t>
            </a:r>
          </a:p>
          <a:p>
            <a:endParaRPr lang="de-DE" sz="2400" dirty="0" smtClean="0">
              <a:solidFill>
                <a:srgbClr val="FF0000"/>
              </a:solidFill>
            </a:endParaRPr>
          </a:p>
          <a:p>
            <a:r>
              <a:rPr lang="de-DE" sz="2400" dirty="0" smtClean="0"/>
              <a:t>Impressum selten vorhanden -&gt; Ausnahmebeispiel „CAVALLI-RECORDS“: </a:t>
            </a:r>
          </a:p>
          <a:p>
            <a:r>
              <a:rPr lang="de-DE" sz="2400" dirty="0" smtClean="0"/>
              <a:t>Sowohl auf der Hauptinformationsquelle</a:t>
            </a:r>
            <a:r>
              <a:rPr lang="de-DE" sz="2400" baseline="0" dirty="0" smtClean="0"/>
              <a:t> (hier steht „CAVALLI-RECORDS“) mit dem Firmenlogo), als auch auf der Rückseite der CD-Hülle (hier steht beim Copyright-Datum ein vollständiges Firmenimpressum) und auf der Homepage des Verlages stellt sich „CAVALLI-RECORDS“ grundsätzlich in Großbuchstaben geschrieben dar. </a:t>
            </a:r>
          </a:p>
          <a:p>
            <a:r>
              <a:rPr lang="de-DE" sz="2400" baseline="0" dirty="0" smtClean="0"/>
              <a:t>Nach RDA D-A-CH AWR für 1.7.1 und A. 2.1 wird die ungewöhnliche Großschreibung beigehalten, da der Verlag in dieser Form bekannt ist.</a:t>
            </a:r>
            <a:endParaRPr lang="de-DE" sz="2400" dirty="0" smtClean="0"/>
          </a:p>
          <a:p>
            <a:pPr lvl="1"/>
            <a:endParaRPr lang="de-DE" sz="2400" dirty="0" smtClean="0">
              <a:solidFill>
                <a:srgbClr val="FF0000"/>
              </a:solidFill>
            </a:endParaRPr>
          </a:p>
          <a:p>
            <a:pPr lvl="1"/>
            <a:endParaRPr lang="de-DE" sz="2400" dirty="0" smtClean="0">
              <a:solidFill>
                <a:srgbClr val="FF0000"/>
              </a:solidFill>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extLst>
      <p:ext uri="{BB962C8B-B14F-4D97-AF65-F5344CB8AC3E}">
        <p14:creationId xmlns:p14="http://schemas.microsoft.com/office/powerpoint/2010/main" val="1850781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Aus der Homepage des </a:t>
            </a:r>
            <a:r>
              <a:rPr lang="de-DE" dirty="0" err="1" smtClean="0"/>
              <a:t>Shanty</a:t>
            </a:r>
            <a:r>
              <a:rPr lang="de-DE" dirty="0" smtClean="0"/>
              <a:t>-Chores „Wattwürmer“ geht hervor, dass Hauke Müller der Chorleiter ist. Der Chor hat seinen Sitz laut Homepage in Nordholz. Es wird angenommen, dass der Sitz des Chores identisch ist mit dem Wohnort des Chorleiters.</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2237415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 dem Skript:</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Konnte auch kein „wahrscheinlicher“ Erscheinungsort ermittelt werden, dann soll eine größere geographische Einheit erfasst werden, in der sich aller Wahrscheinlichkeit nach der Ort befindet in dem die Ressource erschienen ist.</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extLst>
      <p:ext uri="{BB962C8B-B14F-4D97-AF65-F5344CB8AC3E}">
        <p14:creationId xmlns:p14="http://schemas.microsoft.com/office/powerpoint/2010/main" val="2237415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t>RDA-Musik-Spezialschulung | P. Wagenknecht | Münster 04. - 05. September 2017</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endParaRPr lang="de-DE"/>
          </a:p>
        </p:txBody>
      </p:sp>
      <p:sp>
        <p:nvSpPr>
          <p:cNvPr id="5" name="Fußzeilenplatzhalter 4"/>
          <p:cNvSpPr>
            <a:spLocks noGrp="1"/>
          </p:cNvSpPr>
          <p:nvPr>
            <p:ph type="ftr" sz="quarter" idx="11"/>
          </p:nvPr>
        </p:nvSpPr>
        <p:spPr/>
        <p:txBody>
          <a:bodyPr/>
          <a:lstStyle/>
          <a:p>
            <a:r>
              <a:rPr lang="de-DE" smtClean="0"/>
              <a:t>RDA-Musik-Spezialschulung | P. Wagenknecht | Münster 04. - 05. September 2017</a:t>
            </a:r>
            <a:endParaRPr lang="de-DE"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108DCC4C-F766-461E-8D0D-7A9831C5EFCC}" type="slidenum">
              <a:rPr lang="de-DE" smtClean="0"/>
              <a:t>‹Nr.›</a:t>
            </a:fld>
            <a:endParaRPr lang="de-DE"/>
          </a:p>
        </p:txBody>
      </p:sp>
    </p:spTree>
    <p:extLst>
      <p:ext uri="{BB962C8B-B14F-4D97-AF65-F5344CB8AC3E}">
        <p14:creationId xmlns:p14="http://schemas.microsoft.com/office/powerpoint/2010/main" val="105283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solidFill>
                  <a:srgbClr val="4F81BD">
                    <a:lumMod val="75000"/>
                  </a:srgbClr>
                </a:solidFill>
              </a:rPr>
              <a:t>RDA-Musik-Spezialschulung | P. Wagenknecht | Münster 04. - 05. September 2017</a:t>
            </a:r>
            <a:endParaRPr lang="de-DE" dirty="0">
              <a:solidFill>
                <a:srgbClr val="4F81BD">
                  <a:lumMod val="75000"/>
                </a:srgbClr>
              </a:solidFill>
            </a:endParaRPr>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3514137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t>RDA-Musik-Spezialschulung | P. Wagenknecht | Münster 04. - 05. September 2017</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solidFill>
                  <a:prstClr val="black">
                    <a:lumMod val="50000"/>
                    <a:lumOff val="50000"/>
                  </a:prstClr>
                </a:solidFill>
              </a:rPr>
              <a:t>RDA-Musik-Spezialschulung | P. Wagenknecht | Münster 04. - 05. September 2017</a:t>
            </a:r>
            <a:endParaRPr lang="de-DE" dirty="0">
              <a:solidFill>
                <a:prstClr val="black">
                  <a:lumMod val="50000"/>
                  <a:lumOff val="50000"/>
                </a:prstClr>
              </a:solidFill>
            </a:endParaRPr>
          </a:p>
        </p:txBody>
      </p:sp>
    </p:spTree>
    <p:extLst>
      <p:ext uri="{BB962C8B-B14F-4D97-AF65-F5344CB8AC3E}">
        <p14:creationId xmlns:p14="http://schemas.microsoft.com/office/powerpoint/2010/main" val="2494668326"/>
      </p:ext>
    </p:extLst>
  </p:cSld>
  <p:clrMap bg1="lt1" tx1="dk1" bg2="lt2" tx2="dk2" accent1="accent1" accent2="accent2" accent3="accent3" accent4="accent4" accent5="accent5" accent6="accent6" hlink="hlink" folHlink="folHlink"/>
  <p:sldLayoutIdLst>
    <p:sldLayoutId id="2147483652"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iki.dnb.de/display/RDAINFO/Schulungsunterlagen+der+AG+RDA"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type="body" sz="quarter" idx="13"/>
          </p:nvPr>
        </p:nvSpPr>
        <p:spPr/>
        <p:txBody>
          <a:bodyPr>
            <a:normAutofit/>
          </a:bodyPr>
          <a:lstStyle/>
          <a:p>
            <a:endParaRPr lang="de-DE" dirty="0" smtClean="0"/>
          </a:p>
          <a:p>
            <a:endParaRPr lang="de-DE" dirty="0"/>
          </a:p>
          <a:p>
            <a:pPr marL="0" indent="0" algn="ctr">
              <a:buNone/>
            </a:pPr>
            <a:r>
              <a:rPr lang="de-DE" sz="3200" dirty="0" smtClean="0"/>
              <a:t>RDA-Musik-Spezialschulung</a:t>
            </a:r>
          </a:p>
          <a:p>
            <a:pPr marL="0" indent="0" algn="ctr">
              <a:buNone/>
            </a:pPr>
            <a:r>
              <a:rPr lang="de-DE" dirty="0" smtClean="0"/>
              <a:t>auf der Grundlage von </a:t>
            </a:r>
            <a:r>
              <a:rPr lang="de-DE" b="1" dirty="0"/>
              <a:t>Modul </a:t>
            </a:r>
            <a:r>
              <a:rPr lang="de-DE" b="1" dirty="0" smtClean="0"/>
              <a:t>6M.04.05 </a:t>
            </a:r>
            <a:r>
              <a:rPr lang="de-DE" dirty="0" smtClean="0"/>
              <a:t>der offiziellen Schulungsunterlagen der AG RDA</a:t>
            </a:r>
          </a:p>
          <a:p>
            <a:pPr marL="0" indent="0" algn="ctr">
              <a:buNone/>
            </a:pPr>
            <a:endParaRPr lang="de-DE" sz="3200" dirty="0" smtClean="0"/>
          </a:p>
          <a:p>
            <a:pPr marL="0" indent="0" algn="ctr">
              <a:buNone/>
            </a:pPr>
            <a:r>
              <a:rPr lang="de-DE" smtClean="0"/>
              <a:t>Münster 04.-05.09.2017</a:t>
            </a:r>
            <a:endParaRPr lang="de-DE" sz="2600" dirty="0"/>
          </a:p>
          <a:p>
            <a:pPr marL="0" indent="0" algn="ctr">
              <a:buNone/>
            </a:pPr>
            <a:endParaRPr lang="de-DE" sz="3200" dirty="0"/>
          </a:p>
          <a:p>
            <a:pPr marL="0" indent="0" algn="ctr">
              <a:buNone/>
            </a:pPr>
            <a:r>
              <a:rPr lang="de-DE" sz="2000" dirty="0" smtClean="0"/>
              <a:t>Petra Wagenknecht (Universität der Künste Berlin)</a:t>
            </a:r>
            <a:endParaRPr lang="de-DE" sz="2000" dirty="0"/>
          </a:p>
        </p:txBody>
      </p:sp>
      <p:sp>
        <p:nvSpPr>
          <p:cNvPr id="2" name="Fußzeilenplatzhalter 1"/>
          <p:cNvSpPr>
            <a:spLocks noGrp="1"/>
          </p:cNvSpPr>
          <p:nvPr>
            <p:ph type="ftr" sz="quarter" idx="14"/>
          </p:nvPr>
        </p:nvSpPr>
        <p:spPr/>
        <p:txBody>
          <a:bodyPr/>
          <a:lstStyle/>
          <a:p>
            <a:r>
              <a:rPr lang="de-DE" smtClean="0">
                <a:solidFill>
                  <a:srgbClr val="4F81BD">
                    <a:lumMod val="75000"/>
                  </a:srgbClr>
                </a:solidFill>
              </a:rPr>
              <a:t>RDA-Musik-Spezialschulung | P. Wagenknecht | Münster 04. - 05. September 2017</a:t>
            </a:r>
            <a:endParaRPr lang="de-DE" dirty="0">
              <a:solidFill>
                <a:srgbClr val="4F81BD">
                  <a:lumMod val="75000"/>
                </a:srgbClr>
              </a:solidFill>
            </a:endParaRPr>
          </a:p>
        </p:txBody>
      </p:sp>
      <p:sp>
        <p:nvSpPr>
          <p:cNvPr id="4" name="Foliennummernplatzhalter 3"/>
          <p:cNvSpPr>
            <a:spLocks noGrp="1"/>
          </p:cNvSpPr>
          <p:nvPr>
            <p:ph type="sldNum" sz="quarter" idx="4"/>
          </p:nvPr>
        </p:nvSpPr>
        <p:spPr/>
        <p:txBody>
          <a:bodyPr/>
          <a:lstStyle/>
          <a:p>
            <a:fld id="{108DCC4C-F766-461E-8D0D-7A9831C5EFCC}" type="slidenum">
              <a:rPr lang="de-DE" smtClean="0">
                <a:solidFill>
                  <a:prstClr val="black"/>
                </a:solidFill>
              </a:rPr>
              <a:pPr/>
              <a:t>1</a:t>
            </a:fld>
            <a:endParaRPr lang="de-DE">
              <a:solidFill>
                <a:prstClr val="black"/>
              </a:solidFill>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583790"/>
            <a:ext cx="7272808" cy="1081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2727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a:t>
            </a:r>
            <a:r>
              <a:rPr lang="de-DE" smtClean="0"/>
              <a:t>RDA 2.8.2</a:t>
            </a:r>
            <a:endParaRPr lang="de-DE" dirty="0"/>
          </a:p>
        </p:txBody>
      </p:sp>
      <p:sp>
        <p:nvSpPr>
          <p:cNvPr id="3" name="Textplatzhalter 2"/>
          <p:cNvSpPr>
            <a:spLocks noGrp="1"/>
          </p:cNvSpPr>
          <p:nvPr>
            <p:ph type="body" sz="quarter" idx="13"/>
          </p:nvPr>
        </p:nvSpPr>
        <p:spPr/>
        <p:txBody>
          <a:bodyPr wrap="square"/>
          <a:lstStyle/>
          <a:p>
            <a:endParaRPr lang="de-DE" dirty="0"/>
          </a:p>
          <a:p>
            <a:r>
              <a:rPr lang="de-DE" dirty="0"/>
              <a:t>Erscheinungsort kann nur in Zusammenhang mit dem Verlagsnamen bestimmt werden</a:t>
            </a:r>
            <a:r>
              <a:rPr lang="de-DE" dirty="0" smtClean="0"/>
              <a:t>.</a:t>
            </a:r>
          </a:p>
          <a:p>
            <a:pPr lvl="1"/>
            <a:r>
              <a:rPr lang="de-DE" sz="2400" dirty="0" smtClean="0"/>
              <a:t>Impressum und Firmenangabe, Firmen- und </a:t>
            </a:r>
            <a:r>
              <a:rPr lang="de-DE" sz="2400" dirty="0" err="1" smtClean="0"/>
              <a:t>Labellogos</a:t>
            </a:r>
            <a:r>
              <a:rPr lang="de-DE" sz="2400" dirty="0" smtClean="0"/>
              <a:t> auf der Ressource</a:t>
            </a:r>
          </a:p>
          <a:p>
            <a:pPr lvl="1"/>
            <a:r>
              <a:rPr lang="de-DE" sz="2400" dirty="0" smtClean="0"/>
              <a:t>Homepage des Verlages</a:t>
            </a:r>
            <a:endParaRPr lang="de-DE" sz="2400" dirty="0"/>
          </a:p>
          <a:p>
            <a:endParaRPr lang="de-DE" dirty="0" smtClean="0"/>
          </a:p>
          <a:p>
            <a:r>
              <a:rPr lang="de-DE" dirty="0" smtClean="0"/>
              <a:t>Wahrscheinlichen Erscheinungsort für die Ressource ermitteln, in eckigen Klammern erfassen</a:t>
            </a:r>
          </a:p>
          <a:p>
            <a:endParaRPr lang="de-DE" dirty="0"/>
          </a:p>
          <a:p>
            <a:r>
              <a:rPr lang="de-DE" dirty="0" smtClean="0"/>
              <a:t>[Erscheinungsort nicht ermittelbar] nur in Ausnahmefällen erfassen (RDA 2.8.2.6 D-A-CH)</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10</a:t>
            </a:fld>
            <a:endParaRPr lang="de-DE"/>
          </a:p>
        </p:txBody>
      </p:sp>
    </p:spTree>
    <p:extLst>
      <p:ext uri="{BB962C8B-B14F-4D97-AF65-F5344CB8AC3E}">
        <p14:creationId xmlns:p14="http://schemas.microsoft.com/office/powerpoint/2010/main" val="3837582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2.8.2</a:t>
            </a:r>
            <a:endParaRPr lang="de-DE" dirty="0"/>
          </a:p>
        </p:txBody>
      </p:sp>
      <p:sp>
        <p:nvSpPr>
          <p:cNvPr id="3" name="Textplatzhalter 2"/>
          <p:cNvSpPr>
            <a:spLocks noGrp="1"/>
          </p:cNvSpPr>
          <p:nvPr>
            <p:ph type="body" sz="quarter" idx="13"/>
          </p:nvPr>
        </p:nvSpPr>
        <p:spPr>
          <a:xfrm>
            <a:off x="251520" y="4221088"/>
            <a:ext cx="8640960" cy="1224136"/>
          </a:xfrm>
        </p:spPr>
        <p:txBody>
          <a:bodyPr wrap="square"/>
          <a:lstStyle/>
          <a:p>
            <a:r>
              <a:rPr lang="de-DE" dirty="0" smtClean="0"/>
              <a:t>der ermittelte Erscheinungsort </a:t>
            </a:r>
            <a:r>
              <a:rPr lang="de-DE" dirty="0"/>
              <a:t>steht im Impressum der </a:t>
            </a:r>
            <a:r>
              <a:rPr lang="de-DE" dirty="0" smtClean="0"/>
              <a:t>Verlagswebseite</a:t>
            </a:r>
            <a:endParaRPr lang="de-DE" dirty="0"/>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11</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Erscheinungsort ermittelt</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2866831117"/>
              </p:ext>
            </p:extLst>
          </p:nvPr>
        </p:nvGraphicFramePr>
        <p:xfrm>
          <a:off x="403920" y="1916832"/>
          <a:ext cx="7240621" cy="1782926"/>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[Hamburg]</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Alster-Musik</a:t>
                      </a:r>
                    </a:p>
                  </a:txBody>
                  <a:tcPr anchor="ctr"/>
                </a:tc>
              </a:tr>
            </a:tbl>
          </a:graphicData>
        </a:graphic>
      </p:graphicFrame>
    </p:spTree>
    <p:extLst>
      <p:ext uri="{BB962C8B-B14F-4D97-AF65-F5344CB8AC3E}">
        <p14:creationId xmlns:p14="http://schemas.microsoft.com/office/powerpoint/2010/main" val="3706710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2.8.2</a:t>
            </a:r>
            <a:endParaRPr lang="de-DE" dirty="0"/>
          </a:p>
        </p:txBody>
      </p:sp>
      <p:sp>
        <p:nvSpPr>
          <p:cNvPr id="3" name="Textplatzhalter 2"/>
          <p:cNvSpPr>
            <a:spLocks noGrp="1"/>
          </p:cNvSpPr>
          <p:nvPr>
            <p:ph type="body" sz="quarter" idx="13"/>
          </p:nvPr>
        </p:nvSpPr>
        <p:spPr>
          <a:xfrm>
            <a:off x="251520" y="4221088"/>
            <a:ext cx="8640960" cy="1224136"/>
          </a:xfrm>
        </p:spPr>
        <p:txBody>
          <a:bodyPr wrap="square"/>
          <a:lstStyle/>
          <a:p>
            <a:r>
              <a:rPr lang="de-DE" dirty="0" smtClean="0"/>
              <a:t>der ermittelte Erscheinungsort wird verschiedenen Informationen auf der Webseite entnommen</a:t>
            </a:r>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12</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Erscheinungsort ermittelt</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2678042426"/>
              </p:ext>
            </p:extLst>
          </p:nvPr>
        </p:nvGraphicFramePr>
        <p:xfrm>
          <a:off x="611560" y="1933600"/>
          <a:ext cx="7240621" cy="1782926"/>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[Nordholz?]</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dirty="0" smtClean="0">
                          <a:latin typeface="Verdana" panose="020B0604030504040204" pitchFamily="34" charset="0"/>
                          <a:ea typeface="Verdana" panose="020B0604030504040204" pitchFamily="34" charset="0"/>
                          <a:cs typeface="Verdana" panose="020B0604030504040204" pitchFamily="34" charset="0"/>
                        </a:rPr>
                        <a:t> </a:t>
                      </a:r>
                      <a:r>
                        <a:rPr lang="de-DE" sz="1800" dirty="0" smtClean="0">
                          <a:latin typeface="Verdana" panose="020B0604030504040204" pitchFamily="34" charset="0"/>
                          <a:ea typeface="Verdana" panose="020B0604030504040204" pitchFamily="34" charset="0"/>
                          <a:cs typeface="Verdana" panose="020B0604030504040204" pitchFamily="34" charset="0"/>
                        </a:rPr>
                        <a:t>Hauke Müller</a:t>
                      </a:r>
                    </a:p>
                  </a:txBody>
                  <a:tcPr anchor="ctr"/>
                </a:tc>
              </a:tr>
            </a:tbl>
          </a:graphicData>
        </a:graphic>
      </p:graphicFrame>
    </p:spTree>
    <p:extLst>
      <p:ext uri="{BB962C8B-B14F-4D97-AF65-F5344CB8AC3E}">
        <p14:creationId xmlns:p14="http://schemas.microsoft.com/office/powerpoint/2010/main" val="2824462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2.8.2</a:t>
            </a:r>
            <a:endParaRPr lang="de-DE" dirty="0"/>
          </a:p>
        </p:txBody>
      </p:sp>
      <p:sp>
        <p:nvSpPr>
          <p:cNvPr id="3" name="Textplatzhalter 2"/>
          <p:cNvSpPr>
            <a:spLocks noGrp="1"/>
          </p:cNvSpPr>
          <p:nvPr>
            <p:ph type="body" sz="quarter" idx="13"/>
          </p:nvPr>
        </p:nvSpPr>
        <p:spPr>
          <a:xfrm>
            <a:off x="251520" y="4221088"/>
            <a:ext cx="8640960" cy="1224136"/>
          </a:xfrm>
        </p:spPr>
        <p:txBody>
          <a:bodyPr wrap="square"/>
          <a:lstStyle/>
          <a:p>
            <a:r>
              <a:rPr lang="de-DE" dirty="0" smtClean="0"/>
              <a:t>Nutzung einer größeren geografischen Einheit für die Ermittlung des Erscheinungsortes.</a:t>
            </a:r>
          </a:p>
          <a:p>
            <a:r>
              <a:rPr lang="de-DE" dirty="0" smtClean="0"/>
              <a:t>Der ermittelte Erscheinungsort ist zweifelhaft. </a:t>
            </a:r>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13</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Erscheinungsort ermittelt</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129875011"/>
              </p:ext>
            </p:extLst>
          </p:nvPr>
        </p:nvGraphicFramePr>
        <p:xfrm>
          <a:off x="403920" y="1916832"/>
          <a:ext cx="7240621" cy="1782926"/>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[Sachsen?]</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dirty="0" smtClean="0">
                          <a:latin typeface="Verdana" panose="020B0604030504040204" pitchFamily="34" charset="0"/>
                          <a:ea typeface="Verdana" panose="020B0604030504040204" pitchFamily="34" charset="0"/>
                          <a:cs typeface="Verdana" panose="020B0604030504040204" pitchFamily="34" charset="0"/>
                        </a:rPr>
                        <a:t> </a:t>
                      </a:r>
                      <a:r>
                        <a:rPr lang="de-DE" sz="1800" dirty="0" smtClean="0">
                          <a:latin typeface="Verdana" panose="020B0604030504040204" pitchFamily="34" charset="0"/>
                          <a:ea typeface="Verdana" panose="020B0604030504040204" pitchFamily="34" charset="0"/>
                          <a:cs typeface="Verdana" panose="020B0604030504040204" pitchFamily="34" charset="0"/>
                        </a:rPr>
                        <a:t>Sächsische Bardentruppe</a:t>
                      </a:r>
                    </a:p>
                  </a:txBody>
                  <a:tcPr anchor="ctr"/>
                </a:tc>
              </a:tr>
            </a:tbl>
          </a:graphicData>
        </a:graphic>
      </p:graphicFrame>
    </p:spTree>
    <p:extLst>
      <p:ext uri="{BB962C8B-B14F-4D97-AF65-F5344CB8AC3E}">
        <p14:creationId xmlns:p14="http://schemas.microsoft.com/office/powerpoint/2010/main" val="2553743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2.8.2</a:t>
            </a:r>
            <a:endParaRPr lang="de-DE" dirty="0"/>
          </a:p>
        </p:txBody>
      </p:sp>
      <p:sp>
        <p:nvSpPr>
          <p:cNvPr id="3" name="Textplatzhalter 2"/>
          <p:cNvSpPr>
            <a:spLocks noGrp="1"/>
          </p:cNvSpPr>
          <p:nvPr>
            <p:ph type="body" sz="quarter" idx="13"/>
          </p:nvPr>
        </p:nvSpPr>
        <p:spPr>
          <a:xfrm>
            <a:off x="251520" y="4725144"/>
            <a:ext cx="8640960" cy="1224136"/>
          </a:xfrm>
        </p:spPr>
        <p:txBody>
          <a:bodyPr wrap="square"/>
          <a:lstStyle/>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14</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Erscheinungsort nicht ermittelbar</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1195733617"/>
              </p:ext>
            </p:extLst>
          </p:nvPr>
        </p:nvGraphicFramePr>
        <p:xfrm>
          <a:off x="403920" y="1637184"/>
          <a:ext cx="7240621" cy="3451075"/>
        </p:xfrm>
        <a:graphic>
          <a:graphicData uri="http://schemas.openxmlformats.org/drawingml/2006/table">
            <a:tbl>
              <a:tblPr firstRow="1" bandRow="1">
                <a:tableStyleId>{5C22544A-7EE6-4342-B048-85BDC9FD1C3A}</a:tableStyleId>
              </a:tblPr>
              <a:tblGrid>
                <a:gridCol w="1072684"/>
                <a:gridCol w="1072684"/>
                <a:gridCol w="2592321"/>
                <a:gridCol w="2502932"/>
              </a:tblGrid>
              <a:tr h="491452">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[Erscheinungsort nicht ermittelbar]</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dirty="0" smtClean="0">
                          <a:latin typeface="Verdana" panose="020B0604030504040204" pitchFamily="34" charset="0"/>
                          <a:ea typeface="Verdana" panose="020B0604030504040204" pitchFamily="34" charset="0"/>
                          <a:cs typeface="Verdana" panose="020B0604030504040204" pitchFamily="34" charset="0"/>
                        </a:rPr>
                        <a:t> </a:t>
                      </a:r>
                      <a:r>
                        <a:rPr lang="de-DE" sz="1800" dirty="0" smtClean="0">
                          <a:latin typeface="Verdana" panose="020B0604030504040204" pitchFamily="34" charset="0"/>
                          <a:ea typeface="Verdana" panose="020B0604030504040204" pitchFamily="34" charset="0"/>
                          <a:cs typeface="Verdana" panose="020B0604030504040204" pitchFamily="34" charset="0"/>
                        </a:rPr>
                        <a:t>Edition Paul</a:t>
                      </a:r>
                    </a:p>
                  </a:txBody>
                  <a:tcPr anchor="ctr"/>
                </a:tc>
              </a:tr>
              <a:tr h="681741">
                <a:tc rowSpan="2">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419b</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2.9.2</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Vertriebsort</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a:t>
                      </a:r>
                      <a:r>
                        <a:rPr lang="de-DE" sz="1800" dirty="0" smtClean="0">
                          <a:latin typeface="Verdana" panose="020B0604030504040204" pitchFamily="34" charset="0"/>
                          <a:ea typeface="Verdana" panose="020B0604030504040204" pitchFamily="34" charset="0"/>
                          <a:cs typeface="Verdana" panose="020B0604030504040204" pitchFamily="34" charset="0"/>
                        </a:rPr>
                        <a:t>Berlin</a:t>
                      </a:r>
                    </a:p>
                  </a:txBody>
                  <a:tcPr anchor="ctr"/>
                </a:tc>
              </a:tr>
              <a:tr h="681741">
                <a:tc vMerge="1">
                  <a:txBody>
                    <a:bodyPr/>
                    <a:lstStyle/>
                    <a:p>
                      <a:pPr>
                        <a:lnSpc>
                          <a:spcPts val="16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2.9.4</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Vertriebsname</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dirty="0" smtClean="0">
                          <a:latin typeface="Verdana" panose="020B0604030504040204" pitchFamily="34" charset="0"/>
                          <a:ea typeface="Verdana" panose="020B0604030504040204" pitchFamily="34" charset="0"/>
                          <a:cs typeface="Verdana" panose="020B0604030504040204" pitchFamily="34" charset="0"/>
                        </a:rPr>
                        <a:t> </a:t>
                      </a:r>
                      <a:r>
                        <a:rPr lang="de-DE" sz="1800" dirty="0" smtClean="0">
                          <a:latin typeface="Verdana" panose="020B0604030504040204" pitchFamily="34" charset="0"/>
                          <a:ea typeface="Verdana" panose="020B0604030504040204" pitchFamily="34" charset="0"/>
                          <a:cs typeface="Verdana" panose="020B0604030504040204" pitchFamily="34" charset="0"/>
                        </a:rPr>
                        <a:t>Universal</a:t>
                      </a:r>
                    </a:p>
                  </a:txBody>
                  <a:tcPr anchor="ctr"/>
                </a:tc>
              </a:tr>
            </a:tbl>
          </a:graphicData>
        </a:graphic>
      </p:graphicFrame>
      <p:sp>
        <p:nvSpPr>
          <p:cNvPr id="9" name="Textplatzhalter 2"/>
          <p:cNvSpPr txBox="1">
            <a:spLocks/>
          </p:cNvSpPr>
          <p:nvPr/>
        </p:nvSpPr>
        <p:spPr>
          <a:xfrm>
            <a:off x="251520" y="4833156"/>
            <a:ext cx="8640960" cy="1404156"/>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dirty="0" smtClean="0"/>
          </a:p>
          <a:p>
            <a:endParaRPr lang="de-DE" dirty="0" smtClean="0"/>
          </a:p>
          <a:p>
            <a:r>
              <a:rPr lang="de-DE" dirty="0" smtClean="0"/>
              <a:t>Angabe Vertriebsort fakultativ</a:t>
            </a:r>
          </a:p>
          <a:p>
            <a:endParaRPr lang="de-DE" dirty="0" smtClean="0"/>
          </a:p>
          <a:p>
            <a:pPr marL="0" indent="0">
              <a:buFont typeface="Arial" panose="020B0604020202020204" pitchFamily="34" charset="0"/>
              <a:buNone/>
            </a:pPr>
            <a:endParaRPr lang="de-DE" dirty="0" smtClean="0"/>
          </a:p>
        </p:txBody>
      </p:sp>
    </p:spTree>
    <p:extLst>
      <p:ext uri="{BB962C8B-B14F-4D97-AF65-F5344CB8AC3E}">
        <p14:creationId xmlns:p14="http://schemas.microsoft.com/office/powerpoint/2010/main" val="1603437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p:txBody>
          <a:bodyPr wrap="square"/>
          <a:lstStyle/>
          <a:p>
            <a:pPr marL="0" indent="0">
              <a:buNone/>
            </a:pPr>
            <a:r>
              <a:rPr lang="de-DE" dirty="0" smtClean="0"/>
              <a:t>Informationsquelle (RDA 2.8.4.2)</a:t>
            </a:r>
          </a:p>
          <a:p>
            <a:endParaRPr lang="de-DE" dirty="0"/>
          </a:p>
          <a:p>
            <a:r>
              <a:rPr lang="de-DE" dirty="0" smtClean="0"/>
              <a:t>Informationsquellen für den Verlagsnamen sind in dieser Reihenfolge:</a:t>
            </a:r>
            <a:br>
              <a:rPr lang="de-DE" dirty="0" smtClean="0"/>
            </a:br>
            <a:r>
              <a:rPr lang="de-DE" dirty="0" smtClean="0"/>
              <a:t>	- Quelle des Haupttitels</a:t>
            </a:r>
            <a:br>
              <a:rPr lang="de-DE" dirty="0" smtClean="0"/>
            </a:br>
            <a:r>
              <a:rPr lang="de-DE" dirty="0" smtClean="0"/>
              <a:t>	- andere Quelle innerhalb der Ressource</a:t>
            </a:r>
            <a:br>
              <a:rPr lang="de-DE" dirty="0" smtClean="0"/>
            </a:br>
            <a:r>
              <a:rPr lang="de-DE" dirty="0" smtClean="0"/>
              <a:t>	- andere Quelle außerhalb der Ressource</a:t>
            </a:r>
          </a:p>
          <a:p>
            <a:endParaRPr lang="de-DE" dirty="0"/>
          </a:p>
          <a:p>
            <a:r>
              <a:rPr lang="de-DE" dirty="0" smtClean="0"/>
              <a:t>Erfassung (RDA 2.8.4.3 und RDA 2.8.1.4)</a:t>
            </a:r>
            <a:br>
              <a:rPr lang="de-DE" dirty="0" smtClean="0"/>
            </a:br>
            <a:r>
              <a:rPr lang="de-DE" dirty="0" smtClean="0"/>
              <a:t>	- es gelten die Regeln zum Übertragen (RDA 			1.7)</a:t>
            </a:r>
            <a:endParaRPr lang="de-DE" dirty="0"/>
          </a:p>
          <a:p>
            <a:endParaRPr lang="de-DE" dirty="0" smtClean="0"/>
          </a:p>
          <a:p>
            <a:pPr marL="0" indent="0">
              <a:buNone/>
            </a:pP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15</a:t>
            </a:fld>
            <a:endParaRPr lang="de-DE"/>
          </a:p>
        </p:txBody>
      </p:sp>
    </p:spTree>
    <p:extLst>
      <p:ext uri="{BB962C8B-B14F-4D97-AF65-F5344CB8AC3E}">
        <p14:creationId xmlns:p14="http://schemas.microsoft.com/office/powerpoint/2010/main" val="2965873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179512" y="836712"/>
            <a:ext cx="8640960" cy="5472608"/>
          </a:xfrm>
        </p:spPr>
        <p:txBody>
          <a:bodyPr wrap="square"/>
          <a:lstStyle/>
          <a:p>
            <a:endParaRPr lang="de-DE" dirty="0" smtClean="0">
              <a:solidFill>
                <a:srgbClr val="FF0000"/>
              </a:solidFill>
            </a:endParaRPr>
          </a:p>
          <a:p>
            <a:r>
              <a:rPr lang="de-DE" dirty="0" smtClean="0"/>
              <a:t>häufig vielfältige, nicht eindeutige Angaben zu Firmen, Label und Vertrieben </a:t>
            </a:r>
            <a:endParaRPr lang="de-DE" dirty="0"/>
          </a:p>
          <a:p>
            <a:r>
              <a:rPr lang="de-DE" dirty="0" smtClean="0"/>
              <a:t>ist es unklar, ob der angegebene Firmenname der Verlag oder Vertrieb ist, wird angenommen, dass es sich um einen Verlag </a:t>
            </a:r>
            <a:r>
              <a:rPr lang="de-DE" dirty="0"/>
              <a:t>handelt </a:t>
            </a:r>
            <a:r>
              <a:rPr lang="de-DE" dirty="0" smtClean="0"/>
              <a:t>(RDA </a:t>
            </a:r>
            <a:r>
              <a:rPr lang="de-DE" dirty="0"/>
              <a:t>2.8.4.1 </a:t>
            </a:r>
            <a:r>
              <a:rPr lang="de-DE" dirty="0" smtClean="0"/>
              <a:t>D-A-CH)</a:t>
            </a:r>
          </a:p>
          <a:p>
            <a:r>
              <a:rPr lang="de-DE" dirty="0" smtClean="0"/>
              <a:t>zur Verifizierung ungenauer Firmenangaben kann die Angabe beim Erscheinungsjahr herangezogen werden, welches sich aus dem Phonogramm-Copyright-Datum ableitet</a:t>
            </a:r>
          </a:p>
          <a:p>
            <a:r>
              <a:rPr lang="de-DE" dirty="0" smtClean="0"/>
              <a:t>Gesamtressource betrachten</a:t>
            </a:r>
            <a:endParaRPr lang="de-DE" dirty="0"/>
          </a:p>
          <a:p>
            <a:pPr marL="0" indent="0">
              <a:buNone/>
            </a:pP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16</a:t>
            </a:fld>
            <a:endParaRPr lang="de-DE"/>
          </a:p>
        </p:txBody>
      </p:sp>
    </p:spTree>
    <p:extLst>
      <p:ext uri="{BB962C8B-B14F-4D97-AF65-F5344CB8AC3E}">
        <p14:creationId xmlns:p14="http://schemas.microsoft.com/office/powerpoint/2010/main" val="379800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251520" y="3717032"/>
            <a:ext cx="8640960" cy="2520280"/>
          </a:xfrm>
        </p:spPr>
        <p:txBody>
          <a:bodyPr wrap="square"/>
          <a:lstStyle/>
          <a:p>
            <a:r>
              <a:rPr lang="de-DE" dirty="0" smtClean="0"/>
              <a:t>Beispiel Modul 6M.04.03</a:t>
            </a:r>
          </a:p>
          <a:p>
            <a:r>
              <a:rPr lang="de-DE" dirty="0"/>
              <a:t>a</a:t>
            </a:r>
            <a:r>
              <a:rPr lang="de-DE" dirty="0" smtClean="0"/>
              <a:t>uf </a:t>
            </a:r>
            <a:r>
              <a:rPr lang="de-DE" dirty="0"/>
              <a:t>der Hauptinformationsquelle </a:t>
            </a:r>
            <a:r>
              <a:rPr lang="de-DE" dirty="0" smtClean="0"/>
              <a:t>, dem „Silberling“, </a:t>
            </a:r>
            <a:r>
              <a:rPr lang="de-DE" dirty="0"/>
              <a:t>stehen Logos von „ORF“, „3Sat“, „Deutsche Grammophon“ und der „Sächsischen Staatskapelle Dresden</a:t>
            </a:r>
            <a:r>
              <a:rPr lang="de-DE" dirty="0" smtClean="0"/>
              <a:t>“ sowie beim aktuellen Phonogramm-Datum „</a:t>
            </a:r>
            <a:r>
              <a:rPr lang="de-DE" dirty="0" err="1" smtClean="0"/>
              <a:t>Unitel</a:t>
            </a:r>
            <a:r>
              <a:rPr lang="de-DE" dirty="0" smtClean="0"/>
              <a:t>“ </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17</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a:t>v</a:t>
            </a:r>
            <a:r>
              <a:rPr lang="de-DE" dirty="0" smtClean="0"/>
              <a:t>ielfältige Angaben</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2221891015"/>
              </p:ext>
            </p:extLst>
          </p:nvPr>
        </p:nvGraphicFramePr>
        <p:xfrm>
          <a:off x="403920" y="1916832"/>
          <a:ext cx="7240621" cy="1101185"/>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err="1" smtClean="0">
                          <a:latin typeface="Verdana" panose="020B0604030504040204" pitchFamily="34" charset="0"/>
                          <a:ea typeface="Verdana" panose="020B0604030504040204" pitchFamily="34" charset="0"/>
                          <a:cs typeface="Verdana" panose="020B0604030504040204" pitchFamily="34" charset="0"/>
                        </a:rPr>
                        <a:t>Unitel</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1959335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251520" y="4797152"/>
            <a:ext cx="8640960" cy="1224136"/>
          </a:xfrm>
        </p:spPr>
        <p:txBody>
          <a:bodyPr wrap="square"/>
          <a:lstStyle/>
          <a:p>
            <a:r>
              <a:rPr lang="de-DE" dirty="0" smtClean="0"/>
              <a:t>in der Informationsquelle: GENUIN </a:t>
            </a:r>
            <a:r>
              <a:rPr lang="de-DE" dirty="0" err="1" smtClean="0"/>
              <a:t>classics</a:t>
            </a:r>
            <a:endParaRPr lang="de-DE" dirty="0" smtClean="0"/>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18</a:t>
            </a:fld>
            <a:endParaRPr lang="de-DE"/>
          </a:p>
        </p:txBody>
      </p:sp>
      <p:sp>
        <p:nvSpPr>
          <p:cNvPr id="7" name="Textplatzhalter 2"/>
          <p:cNvSpPr txBox="1">
            <a:spLocks/>
          </p:cNvSpPr>
          <p:nvPr/>
        </p:nvSpPr>
        <p:spPr>
          <a:xfrm>
            <a:off x="403920" y="989112"/>
            <a:ext cx="8640960" cy="85571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Verlagsname  wird  der Vorlage entsprechend übertragen</a:t>
            </a:r>
          </a:p>
          <a:p>
            <a:endParaRPr lang="de-DE" dirty="0"/>
          </a:p>
          <a:p>
            <a:endParaRPr lang="de-DE" dirty="0" smtClean="0"/>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1522775321"/>
              </p:ext>
            </p:extLst>
          </p:nvPr>
        </p:nvGraphicFramePr>
        <p:xfrm>
          <a:off x="403920" y="2348029"/>
          <a:ext cx="7240621" cy="936954"/>
        </p:xfrm>
        <a:graphic>
          <a:graphicData uri="http://schemas.openxmlformats.org/drawingml/2006/table">
            <a:tbl>
              <a:tblPr firstRow="1" bandRow="1">
                <a:tableStyleId>{5C22544A-7EE6-4342-B048-85BDC9FD1C3A}</a:tableStyleId>
              </a:tblPr>
              <a:tblGrid>
                <a:gridCol w="1072684"/>
                <a:gridCol w="1072684"/>
                <a:gridCol w="2592321"/>
                <a:gridCol w="2502932"/>
              </a:tblGrid>
              <a:tr h="292901">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571194">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GENUIN </a:t>
                      </a:r>
                      <a:r>
                        <a:rPr lang="de-DE" sz="1800" dirty="0" err="1" smtClean="0">
                          <a:latin typeface="Verdana" panose="020B0604030504040204" pitchFamily="34" charset="0"/>
                          <a:ea typeface="Verdana" panose="020B0604030504040204" pitchFamily="34" charset="0"/>
                          <a:cs typeface="Verdana" panose="020B0604030504040204" pitchFamily="34" charset="0"/>
                        </a:rPr>
                        <a:t>classics</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2564908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251520" y="4797152"/>
            <a:ext cx="8640960" cy="1224136"/>
          </a:xfrm>
        </p:spPr>
        <p:txBody>
          <a:bodyPr wrap="square"/>
          <a:lstStyle/>
          <a:p>
            <a:r>
              <a:rPr lang="de-DE" dirty="0" smtClean="0"/>
              <a:t>in </a:t>
            </a:r>
            <a:r>
              <a:rPr lang="de-DE" dirty="0"/>
              <a:t>der Informationsquelle: </a:t>
            </a:r>
            <a:r>
              <a:rPr lang="de-DE" dirty="0" smtClean="0"/>
              <a:t>Deutsche Grammophon GmbH</a:t>
            </a:r>
            <a:endParaRPr lang="de-DE" dirty="0"/>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19</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Verlagsname mit juristischen Wendungen</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2156118645"/>
              </p:ext>
            </p:extLst>
          </p:nvPr>
        </p:nvGraphicFramePr>
        <p:xfrm>
          <a:off x="403920" y="1916832"/>
          <a:ext cx="8200527" cy="1333844"/>
        </p:xfrm>
        <a:graphic>
          <a:graphicData uri="http://schemas.openxmlformats.org/drawingml/2006/table">
            <a:tbl>
              <a:tblPr firstRow="1" bandRow="1">
                <a:tableStyleId>{5C22544A-7EE6-4342-B048-85BDC9FD1C3A}</a:tableStyleId>
              </a:tblPr>
              <a:tblGrid>
                <a:gridCol w="1214892"/>
                <a:gridCol w="1214892"/>
                <a:gridCol w="2935991"/>
                <a:gridCol w="283475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Deutsche Grammophon</a:t>
                      </a:r>
                      <a:r>
                        <a:rPr lang="de-DE" sz="1800" baseline="0" dirty="0" smtClean="0">
                          <a:latin typeface="Verdana" panose="020B0604030504040204" pitchFamily="34" charset="0"/>
                          <a:ea typeface="Verdana" panose="020B0604030504040204" pitchFamily="34" charset="0"/>
                          <a:cs typeface="Verdana" panose="020B0604030504040204" pitchFamily="34" charset="0"/>
                        </a:rPr>
                        <a:t> GmbH</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2567075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type="body" sz="quarter" idx="13"/>
          </p:nvPr>
        </p:nvSpPr>
        <p:spPr>
          <a:xfrm>
            <a:off x="251520" y="1412776"/>
            <a:ext cx="8640960" cy="4896544"/>
          </a:xfrm>
        </p:spPr>
        <p:txBody>
          <a:bodyPr>
            <a:normAutofit/>
          </a:bodyPr>
          <a:lstStyle/>
          <a:p>
            <a:pPr marL="0" indent="0">
              <a:buNone/>
            </a:pPr>
            <a:r>
              <a:rPr lang="de-DE" dirty="0" smtClean="0"/>
              <a:t>Die MAB-basierten PPP wurde auf der Grundlage der offiziellen Schulungsunterlagen der AG RDA (Stand: 12.02.2016) erstellt. </a:t>
            </a:r>
            <a:r>
              <a:rPr lang="de-DE" sz="1600" dirty="0">
                <a:hlinkClick r:id="rId2"/>
              </a:rPr>
              <a:t>https://</a:t>
            </a:r>
            <a:r>
              <a:rPr lang="de-DE" sz="1600" dirty="0" smtClean="0">
                <a:hlinkClick r:id="rId2"/>
              </a:rPr>
              <a:t>wiki.dnb.de/display/RDAINFO/Schulungsunterlagen+der+AG+RDA</a:t>
            </a:r>
            <a:endParaRPr lang="de-DE" sz="1600" dirty="0" smtClean="0"/>
          </a:p>
          <a:p>
            <a:pPr marL="0" indent="0">
              <a:buNone/>
            </a:pPr>
            <a:r>
              <a:rPr lang="de-DE" dirty="0" smtClean="0"/>
              <a:t/>
            </a:r>
            <a:br>
              <a:rPr lang="de-DE" dirty="0" smtClean="0"/>
            </a:br>
            <a:r>
              <a:rPr lang="de-DE" dirty="0" smtClean="0"/>
              <a:t>An folgenden Folien wurden Veränderungen oder Ergänzungen zu den Notizen vorgenommen: [durch Ergänzen dieser Folie ist die Zählung um eine Ziffer verschoben]</a:t>
            </a:r>
            <a:br>
              <a:rPr lang="de-DE" dirty="0" smtClean="0"/>
            </a:br>
            <a:r>
              <a:rPr lang="de-DE" dirty="0" smtClean="0"/>
              <a:t>5, 10, 27, 35-36</a:t>
            </a:r>
            <a:endParaRPr lang="de-DE" dirty="0"/>
          </a:p>
        </p:txBody>
      </p:sp>
      <p:sp>
        <p:nvSpPr>
          <p:cNvPr id="4" name="Fußzeilenplatzhalter 3"/>
          <p:cNvSpPr>
            <a:spLocks noGrp="1"/>
          </p:cNvSpPr>
          <p:nvPr>
            <p:ph type="ftr" sz="quarter" idx="14"/>
          </p:nvPr>
        </p:nvSpPr>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108DCC4C-F766-461E-8D0D-7A9831C5EFCC}" type="slidenum">
              <a:rPr lang="de-DE" smtClean="0"/>
              <a:t>2</a:t>
            </a:fld>
            <a:endParaRPr lang="de-DE"/>
          </a:p>
        </p:txBody>
      </p:sp>
      <p:sp>
        <p:nvSpPr>
          <p:cNvPr id="7" name="Rechteck 6"/>
          <p:cNvSpPr/>
          <p:nvPr/>
        </p:nvSpPr>
        <p:spPr>
          <a:xfrm>
            <a:off x="412755" y="548678"/>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6M</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05371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251520" y="4797152"/>
            <a:ext cx="8640960" cy="1224136"/>
          </a:xfrm>
        </p:spPr>
        <p:txBody>
          <a:bodyPr wrap="square"/>
          <a:lstStyle/>
          <a:p>
            <a:endParaRPr lang="de-DE" dirty="0" smtClean="0"/>
          </a:p>
          <a:p>
            <a:endParaRPr lang="de-DE" dirty="0"/>
          </a:p>
          <a:p>
            <a:r>
              <a:rPr lang="de-DE" dirty="0" smtClean="0"/>
              <a:t>Vertriebsname fakultativ</a:t>
            </a:r>
            <a:endParaRPr lang="de-DE" dirty="0"/>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20</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Verlagsname nicht ermittelbar</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2821758418"/>
              </p:ext>
            </p:extLst>
          </p:nvPr>
        </p:nvGraphicFramePr>
        <p:xfrm>
          <a:off x="403920" y="1700808"/>
          <a:ext cx="7624465" cy="3827750"/>
        </p:xfrm>
        <a:graphic>
          <a:graphicData uri="http://schemas.openxmlformats.org/drawingml/2006/table">
            <a:tbl>
              <a:tblPr firstRow="1" bandRow="1">
                <a:tableStyleId>{5C22544A-7EE6-4342-B048-85BDC9FD1C3A}</a:tableStyleId>
              </a:tblPr>
              <a:tblGrid>
                <a:gridCol w="1129550"/>
                <a:gridCol w="1129550"/>
                <a:gridCol w="2729746"/>
                <a:gridCol w="2635619"/>
              </a:tblGrid>
              <a:tr h="635468">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[Erscheinungsort nicht ermittelbar]</a:t>
                      </a: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[Verlagsname nicht ermittelbar]</a:t>
                      </a:r>
                    </a:p>
                  </a:txBody>
                  <a:tcPr anchor="ctr"/>
                </a:tc>
              </a:tr>
              <a:tr h="681741">
                <a:tc rowSpan="2">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419b</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2.9.2</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Vertriebsort</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Berlin</a:t>
                      </a:r>
                    </a:p>
                  </a:txBody>
                  <a:tcPr anchor="ctr"/>
                </a:tc>
              </a:tr>
              <a:tr h="681741">
                <a:tc vMerge="1">
                  <a:txBody>
                    <a:bodyPr/>
                    <a:lstStyle/>
                    <a:p>
                      <a:pPr>
                        <a:lnSpc>
                          <a:spcPts val="16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2.9.4</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Vertriebsname</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Universal Europe</a:t>
                      </a:r>
                    </a:p>
                  </a:txBody>
                  <a:tcPr anchor="ctr"/>
                </a:tc>
              </a:tr>
            </a:tbl>
          </a:graphicData>
        </a:graphic>
      </p:graphicFrame>
    </p:spTree>
    <p:extLst>
      <p:ext uri="{BB962C8B-B14F-4D97-AF65-F5344CB8AC3E}">
        <p14:creationId xmlns:p14="http://schemas.microsoft.com/office/powerpoint/2010/main" val="1906733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251520" y="4797152"/>
            <a:ext cx="8640960" cy="1224136"/>
          </a:xfrm>
        </p:spPr>
        <p:txBody>
          <a:bodyPr wrap="square"/>
          <a:lstStyle/>
          <a:p>
            <a:r>
              <a:rPr lang="de-DE" dirty="0" smtClean="0"/>
              <a:t>entsprechend RDA 2.8.4.1 D-A-CH kann ein </a:t>
            </a:r>
            <a:r>
              <a:rPr lang="de-DE" dirty="0" err="1" smtClean="0"/>
              <a:t>Labelname</a:t>
            </a:r>
            <a:r>
              <a:rPr lang="de-DE" dirty="0" smtClean="0"/>
              <a:t> als Verlagsname angegeben werden.</a:t>
            </a:r>
            <a:endParaRPr lang="de-DE" dirty="0"/>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21</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Label als Verlagsname</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141738478"/>
              </p:ext>
            </p:extLst>
          </p:nvPr>
        </p:nvGraphicFramePr>
        <p:xfrm>
          <a:off x="403920" y="1916832"/>
          <a:ext cx="8056512" cy="1333844"/>
        </p:xfrm>
        <a:graphic>
          <a:graphicData uri="http://schemas.openxmlformats.org/drawingml/2006/table">
            <a:tbl>
              <a:tblPr firstRow="1" bandRow="1">
                <a:tableStyleId>{5C22544A-7EE6-4342-B048-85BDC9FD1C3A}</a:tableStyleId>
              </a:tblPr>
              <a:tblGrid>
                <a:gridCol w="1227093"/>
                <a:gridCol w="1227093"/>
                <a:gridCol w="2217950"/>
                <a:gridCol w="3384376"/>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Electrola,</a:t>
                      </a:r>
                      <a:r>
                        <a:rPr lang="de-DE" sz="1800" baseline="0" dirty="0" smtClean="0">
                          <a:latin typeface="Verdana" panose="020B0604030504040204" pitchFamily="34" charset="0"/>
                          <a:ea typeface="Verdana" panose="020B0604030504040204" pitchFamily="34" charset="0"/>
                          <a:cs typeface="Verdana" panose="020B0604030504040204" pitchFamily="34" charset="0"/>
                        </a:rPr>
                        <a:t> a </a:t>
                      </a:r>
                      <a:r>
                        <a:rPr lang="de-DE" sz="1800" baseline="0" dirty="0" err="1" smtClean="0">
                          <a:latin typeface="Verdana" panose="020B0604030504040204" pitchFamily="34" charset="0"/>
                          <a:ea typeface="Verdana" panose="020B0604030504040204" pitchFamily="34" charset="0"/>
                          <a:cs typeface="Verdana" panose="020B0604030504040204" pitchFamily="34" charset="0"/>
                        </a:rPr>
                        <a:t>division</a:t>
                      </a:r>
                      <a:r>
                        <a:rPr lang="de-DE" sz="1800" baseline="0" dirty="0" smtClean="0">
                          <a:latin typeface="Verdana" panose="020B0604030504040204" pitchFamily="34" charset="0"/>
                          <a:ea typeface="Verdana" panose="020B0604030504040204" pitchFamily="34" charset="0"/>
                          <a:cs typeface="Verdana" panose="020B0604030504040204" pitchFamily="34" charset="0"/>
                        </a:rPr>
                        <a:t> </a:t>
                      </a:r>
                      <a:r>
                        <a:rPr lang="de-DE" sz="1800" baseline="0" dirty="0" err="1" smtClean="0">
                          <a:latin typeface="Verdana" panose="020B0604030504040204" pitchFamily="34" charset="0"/>
                          <a:ea typeface="Verdana" panose="020B0604030504040204" pitchFamily="34" charset="0"/>
                          <a:cs typeface="Verdana" panose="020B0604030504040204" pitchFamily="34" charset="0"/>
                        </a:rPr>
                        <a:t>of</a:t>
                      </a:r>
                      <a:r>
                        <a:rPr lang="de-DE" sz="1800" baseline="0" dirty="0" smtClean="0">
                          <a:latin typeface="Verdana" panose="020B0604030504040204" pitchFamily="34" charset="0"/>
                          <a:ea typeface="Verdana" panose="020B0604030504040204" pitchFamily="34" charset="0"/>
                          <a:cs typeface="Verdana" panose="020B0604030504040204" pitchFamily="34" charset="0"/>
                        </a:rPr>
                        <a:t> Universal Music GmbH</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1500063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3" name="Textplatzhalter 2"/>
          <p:cNvSpPr>
            <a:spLocks noGrp="1"/>
          </p:cNvSpPr>
          <p:nvPr>
            <p:ph type="body" sz="quarter" idx="13"/>
          </p:nvPr>
        </p:nvSpPr>
        <p:spPr>
          <a:xfrm>
            <a:off x="251520" y="3933056"/>
            <a:ext cx="8640960" cy="2088232"/>
          </a:xfrm>
        </p:spPr>
        <p:txBody>
          <a:bodyPr wrap="square"/>
          <a:lstStyle/>
          <a:p>
            <a:r>
              <a:rPr lang="de-DE" dirty="0" smtClean="0"/>
              <a:t>Vorlage: </a:t>
            </a:r>
            <a:r>
              <a:rPr lang="en-US" dirty="0"/>
              <a:t>℗ 2015 Harvest Records under exclusive </a:t>
            </a:r>
            <a:r>
              <a:rPr lang="en-US" dirty="0" err="1"/>
              <a:t>licence</a:t>
            </a:r>
            <a:r>
              <a:rPr lang="en-US" dirty="0"/>
              <a:t> to Caroline </a:t>
            </a:r>
            <a:r>
              <a:rPr lang="en-US" dirty="0" smtClean="0"/>
              <a:t>International</a:t>
            </a:r>
          </a:p>
          <a:p>
            <a:endParaRPr lang="en-US" dirty="0"/>
          </a:p>
          <a:p>
            <a:r>
              <a:rPr lang="en-US" dirty="0" err="1" smtClean="0"/>
              <a:t>Entscheidung</a:t>
            </a:r>
            <a:r>
              <a:rPr lang="en-US" dirty="0" smtClean="0"/>
              <a:t> des </a:t>
            </a:r>
            <a:r>
              <a:rPr lang="en-US" dirty="0" err="1" smtClean="0"/>
              <a:t>Katalogisierenden</a:t>
            </a:r>
            <a:endParaRPr lang="de-DE" dirty="0"/>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22</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Verlagsname und weitere Bezeichnungen</a:t>
            </a:r>
            <a:br>
              <a:rPr lang="de-DE" dirty="0" smtClean="0"/>
            </a:br>
            <a:r>
              <a:rPr lang="de-DE" dirty="0" smtClean="0"/>
              <a:t>RDA 2.8.4.3 D-A-CH optionale Weglassung</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2824578768"/>
              </p:ext>
            </p:extLst>
          </p:nvPr>
        </p:nvGraphicFramePr>
        <p:xfrm>
          <a:off x="403920" y="1916832"/>
          <a:ext cx="7240621" cy="1101185"/>
        </p:xfrm>
        <a:graphic>
          <a:graphicData uri="http://schemas.openxmlformats.org/drawingml/2006/table">
            <a:tbl>
              <a:tblPr firstRow="1" bandRow="1">
                <a:tableStyleId>{5C22544A-7EE6-4342-B048-85BDC9FD1C3A}</a:tableStyleId>
              </a:tblPr>
              <a:tblGrid>
                <a:gridCol w="1143744"/>
                <a:gridCol w="1080120"/>
                <a:gridCol w="2513825"/>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err="1" smtClean="0">
                          <a:latin typeface="Verdana" panose="020B0604030504040204" pitchFamily="34" charset="0"/>
                          <a:ea typeface="Verdana" panose="020B0604030504040204" pitchFamily="34" charset="0"/>
                          <a:cs typeface="Verdana" panose="020B0604030504040204" pitchFamily="34" charset="0"/>
                        </a:rPr>
                        <a:t>Harvest</a:t>
                      </a:r>
                      <a:r>
                        <a:rPr lang="de-DE" sz="1800" dirty="0" smtClean="0">
                          <a:latin typeface="Verdana" panose="020B0604030504040204" pitchFamily="34" charset="0"/>
                          <a:ea typeface="Verdana" panose="020B0604030504040204" pitchFamily="34" charset="0"/>
                          <a:cs typeface="Verdana" panose="020B0604030504040204" pitchFamily="34" charset="0"/>
                        </a:rPr>
                        <a:t> Records</a:t>
                      </a:r>
                    </a:p>
                  </a:txBody>
                  <a:tcPr anchor="ctr"/>
                </a:tc>
              </a:tr>
            </a:tbl>
          </a:graphicData>
        </a:graphic>
      </p:graphicFrame>
    </p:spTree>
    <p:extLst>
      <p:ext uri="{BB962C8B-B14F-4D97-AF65-F5344CB8AC3E}">
        <p14:creationId xmlns:p14="http://schemas.microsoft.com/office/powerpoint/2010/main" val="545273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Verlagsname RDA 2.8.4</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23</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Verlagsname und weitere Bezeichnungen</a:t>
            </a:r>
            <a:br>
              <a:rPr lang="de-DE" dirty="0" smtClean="0"/>
            </a:br>
            <a:r>
              <a:rPr lang="de-DE" dirty="0" smtClean="0"/>
              <a:t>RDA 2.8.4.3 D-A-CH optionale Weglassung</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1542266280"/>
              </p:ext>
            </p:extLst>
          </p:nvPr>
        </p:nvGraphicFramePr>
        <p:xfrm>
          <a:off x="403920" y="1916832"/>
          <a:ext cx="7696471" cy="1333844"/>
        </p:xfrm>
        <a:graphic>
          <a:graphicData uri="http://schemas.openxmlformats.org/drawingml/2006/table">
            <a:tbl>
              <a:tblPr firstRow="1" bandRow="1">
                <a:tableStyleId>{5C22544A-7EE6-4342-B048-85BDC9FD1C3A}</a:tableStyleId>
              </a:tblPr>
              <a:tblGrid>
                <a:gridCol w="1140217"/>
                <a:gridCol w="1140217"/>
                <a:gridCol w="2226598"/>
                <a:gridCol w="3189439"/>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Electrola, a </a:t>
                      </a:r>
                      <a:r>
                        <a:rPr lang="de-DE" sz="1800" dirty="0" err="1" smtClean="0">
                          <a:latin typeface="Verdana" panose="020B0604030504040204" pitchFamily="34" charset="0"/>
                          <a:ea typeface="Verdana" panose="020B0604030504040204" pitchFamily="34" charset="0"/>
                          <a:cs typeface="Verdana" panose="020B0604030504040204" pitchFamily="34" charset="0"/>
                        </a:rPr>
                        <a:t>division</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err="1" smtClean="0">
                          <a:latin typeface="Verdana" panose="020B0604030504040204" pitchFamily="34" charset="0"/>
                          <a:ea typeface="Verdana" panose="020B0604030504040204" pitchFamily="34" charset="0"/>
                          <a:cs typeface="Verdana" panose="020B0604030504040204" pitchFamily="34" charset="0"/>
                        </a:rPr>
                        <a:t>of</a:t>
                      </a:r>
                      <a:r>
                        <a:rPr lang="de-DE" sz="1800" dirty="0" smtClean="0">
                          <a:latin typeface="Verdana" panose="020B0604030504040204" pitchFamily="34" charset="0"/>
                          <a:ea typeface="Verdana" panose="020B0604030504040204" pitchFamily="34" charset="0"/>
                          <a:cs typeface="Verdana" panose="020B0604030504040204" pitchFamily="34" charset="0"/>
                        </a:rPr>
                        <a:t> Universal Music GmbH</a:t>
                      </a:r>
                    </a:p>
                  </a:txBody>
                  <a:tcPr anchor="ctr"/>
                </a:tc>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675344829"/>
              </p:ext>
            </p:extLst>
          </p:nvPr>
        </p:nvGraphicFramePr>
        <p:xfrm>
          <a:off x="370078" y="4221088"/>
          <a:ext cx="7730314" cy="1047501"/>
        </p:xfrm>
        <a:graphic>
          <a:graphicData uri="http://schemas.openxmlformats.org/drawingml/2006/table">
            <a:tbl>
              <a:tblPr firstRow="1" bandRow="1">
                <a:tableStyleId>{5C22544A-7EE6-4342-B048-85BDC9FD1C3A}</a:tableStyleId>
              </a:tblPr>
              <a:tblGrid>
                <a:gridCol w="1259183"/>
                <a:gridCol w="1259183"/>
                <a:gridCol w="2273851"/>
                <a:gridCol w="2938097"/>
              </a:tblGrid>
              <a:tr h="139796">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Electrola</a:t>
                      </a:r>
                    </a:p>
                  </a:txBody>
                  <a:tcPr anchor="ctr"/>
                </a:tc>
              </a:tr>
            </a:tbl>
          </a:graphicData>
        </a:graphic>
      </p:graphicFrame>
    </p:spTree>
    <p:extLst>
      <p:ext uri="{BB962C8B-B14F-4D97-AF65-F5344CB8AC3E}">
        <p14:creationId xmlns:p14="http://schemas.microsoft.com/office/powerpoint/2010/main" val="39660255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Erscheinungsdatum RDA 2.8.6</a:t>
            </a:r>
            <a:endParaRPr lang="de-DE" dirty="0"/>
          </a:p>
        </p:txBody>
      </p:sp>
      <p:sp>
        <p:nvSpPr>
          <p:cNvPr id="3" name="Textplatzhalter 2"/>
          <p:cNvSpPr>
            <a:spLocks noGrp="1"/>
          </p:cNvSpPr>
          <p:nvPr>
            <p:ph type="body" sz="quarter" idx="13"/>
          </p:nvPr>
        </p:nvSpPr>
        <p:spPr>
          <a:xfrm>
            <a:off x="251520" y="836712"/>
            <a:ext cx="8640960" cy="8280920"/>
          </a:xfrm>
        </p:spPr>
        <p:txBody>
          <a:bodyPr wrap="square"/>
          <a:lstStyle/>
          <a:p>
            <a:r>
              <a:rPr lang="de-DE" dirty="0"/>
              <a:t>Informationsquelle  (RDA </a:t>
            </a:r>
            <a:r>
              <a:rPr lang="de-DE" dirty="0" smtClean="0"/>
              <a:t>2.8.6.2)</a:t>
            </a:r>
          </a:p>
          <a:p>
            <a:pPr marL="0" indent="0">
              <a:buNone/>
            </a:pPr>
            <a:r>
              <a:rPr lang="de-DE" dirty="0"/>
              <a:t/>
            </a:r>
            <a:br>
              <a:rPr lang="de-DE" dirty="0"/>
            </a:br>
            <a:r>
              <a:rPr lang="de-DE" dirty="0" smtClean="0"/>
              <a:t>   Informationsquellen für das Erscheinungsdatum sind  	in dieser Reihenfolge: </a:t>
            </a:r>
          </a:p>
          <a:p>
            <a:pPr lvl="1"/>
            <a:r>
              <a:rPr lang="de-DE" sz="2400" dirty="0" smtClean="0"/>
              <a:t>Quelle des Haupttitels</a:t>
            </a:r>
          </a:p>
          <a:p>
            <a:pPr lvl="1"/>
            <a:r>
              <a:rPr lang="de-DE" sz="2400" dirty="0" smtClean="0"/>
              <a:t>andere </a:t>
            </a:r>
            <a:r>
              <a:rPr lang="de-DE" sz="2400" dirty="0"/>
              <a:t>Quelle innerhalb der </a:t>
            </a:r>
            <a:r>
              <a:rPr lang="de-DE" sz="2400" dirty="0" smtClean="0"/>
              <a:t>Ressource</a:t>
            </a:r>
          </a:p>
          <a:p>
            <a:pPr lvl="1"/>
            <a:r>
              <a:rPr lang="de-DE" sz="2400" dirty="0" smtClean="0"/>
              <a:t>andere </a:t>
            </a:r>
            <a:r>
              <a:rPr lang="de-DE" sz="2400" dirty="0"/>
              <a:t>Quelle außerhalb der </a:t>
            </a:r>
            <a:r>
              <a:rPr lang="de-DE" sz="2400" dirty="0" smtClean="0"/>
              <a:t>Ressource</a:t>
            </a:r>
          </a:p>
          <a:p>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24</a:t>
            </a:fld>
            <a:endParaRPr lang="de-DE"/>
          </a:p>
        </p:txBody>
      </p:sp>
    </p:spTree>
    <p:extLst>
      <p:ext uri="{BB962C8B-B14F-4D97-AF65-F5344CB8AC3E}">
        <p14:creationId xmlns:p14="http://schemas.microsoft.com/office/powerpoint/2010/main" val="8431683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Erscheinungsdatum RDA 2.8.6</a:t>
            </a:r>
            <a:endParaRPr lang="de-DE" dirty="0"/>
          </a:p>
        </p:txBody>
      </p:sp>
      <p:sp>
        <p:nvSpPr>
          <p:cNvPr id="3" name="Textplatzhalter 2"/>
          <p:cNvSpPr>
            <a:spLocks noGrp="1"/>
          </p:cNvSpPr>
          <p:nvPr>
            <p:ph type="body" sz="quarter" idx="13"/>
          </p:nvPr>
        </p:nvSpPr>
        <p:spPr>
          <a:xfrm>
            <a:off x="251520" y="836712"/>
            <a:ext cx="8640960" cy="5112568"/>
          </a:xfrm>
        </p:spPr>
        <p:txBody>
          <a:bodyPr wrap="square"/>
          <a:lstStyle/>
          <a:p>
            <a:r>
              <a:rPr lang="de-DE" dirty="0"/>
              <a:t>Erscheinungsdatum muss, wenn nicht in der Ressource angegeben, ermittelt bzw. geschätzt werden (RDA 2.8.6.6 D-A-CH</a:t>
            </a:r>
            <a:r>
              <a:rPr lang="de-DE" dirty="0" smtClean="0"/>
              <a:t>)</a:t>
            </a:r>
          </a:p>
          <a:p>
            <a:r>
              <a:rPr lang="de-DE" dirty="0" smtClean="0"/>
              <a:t>dabei gilt folgende Reihenfolge:</a:t>
            </a:r>
          </a:p>
          <a:p>
            <a:pPr lvl="1"/>
            <a:r>
              <a:rPr lang="de-DE" sz="2400" dirty="0" smtClean="0"/>
              <a:t>Copyright-Datum</a:t>
            </a:r>
          </a:p>
          <a:p>
            <a:pPr lvl="1"/>
            <a:r>
              <a:rPr lang="de-DE" sz="2400" dirty="0" smtClean="0"/>
              <a:t>Vertriebsdatum</a:t>
            </a:r>
          </a:p>
          <a:p>
            <a:pPr lvl="1"/>
            <a:r>
              <a:rPr lang="de-DE" sz="2400" dirty="0" smtClean="0"/>
              <a:t>Herstellungsdatum</a:t>
            </a:r>
          </a:p>
          <a:p>
            <a:pPr lvl="1"/>
            <a:r>
              <a:rPr lang="de-DE" sz="2400" dirty="0" smtClean="0"/>
              <a:t>Schätzung des Erscheinungsdatums z.B. Aufnahmevermerk</a:t>
            </a:r>
          </a:p>
          <a:p>
            <a:pPr marL="457200" lvl="1" indent="0">
              <a:buNone/>
            </a:pPr>
            <a:endParaRPr lang="de-DE" sz="2400" dirty="0"/>
          </a:p>
          <a:p>
            <a:pPr lvl="1"/>
            <a:endParaRPr lang="de-DE" sz="2400" dirty="0" smtClean="0"/>
          </a:p>
          <a:p>
            <a:pPr marL="457200" lvl="1" indent="0">
              <a:buNone/>
            </a:pPr>
            <a:endParaRPr lang="de-DE" sz="2400"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25</a:t>
            </a:fld>
            <a:endParaRPr lang="de-DE"/>
          </a:p>
        </p:txBody>
      </p:sp>
    </p:spTree>
    <p:extLst>
      <p:ext uri="{BB962C8B-B14F-4D97-AF65-F5344CB8AC3E}">
        <p14:creationId xmlns:p14="http://schemas.microsoft.com/office/powerpoint/2010/main" val="39059629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Copyright-Datum RDA 2.11</a:t>
            </a:r>
            <a:endParaRPr lang="de-DE" dirty="0"/>
          </a:p>
        </p:txBody>
      </p:sp>
      <p:sp>
        <p:nvSpPr>
          <p:cNvPr id="3" name="Textplatzhalter 2"/>
          <p:cNvSpPr>
            <a:spLocks noGrp="1"/>
          </p:cNvSpPr>
          <p:nvPr>
            <p:ph type="body" sz="quarter" idx="13"/>
          </p:nvPr>
        </p:nvSpPr>
        <p:spPr/>
        <p:txBody>
          <a:bodyPr wrap="square"/>
          <a:lstStyle/>
          <a:p>
            <a:r>
              <a:rPr lang="de-DE" dirty="0" smtClean="0"/>
              <a:t>zu den Copyright-Daten zählen das Copyright-Datum sowie das Phonogramm-Datum</a:t>
            </a:r>
          </a:p>
          <a:p>
            <a:pPr marL="0" indent="0">
              <a:buNone/>
            </a:pPr>
            <a:endParaRPr lang="de-DE" dirty="0"/>
          </a:p>
          <a:p>
            <a:r>
              <a:rPr lang="de-DE" dirty="0" smtClean="0"/>
              <a:t>beliebige Informationsquelle (RDA 2.11.1.2)</a:t>
            </a:r>
          </a:p>
          <a:p>
            <a:endParaRPr lang="de-DE" dirty="0" smtClean="0"/>
          </a:p>
          <a:p>
            <a:r>
              <a:rPr lang="de-DE" dirty="0" smtClean="0"/>
              <a:t>Standardelement für Musikressourcen </a:t>
            </a:r>
            <a:br>
              <a:rPr lang="de-DE" dirty="0" smtClean="0"/>
            </a:br>
            <a:r>
              <a:rPr lang="de-DE" dirty="0" smtClean="0"/>
              <a:t>(RDA 2.11.1.3 D-A-CH)</a:t>
            </a:r>
          </a:p>
          <a:p>
            <a:pPr marL="0" indent="0">
              <a:buNone/>
            </a:pP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26</a:t>
            </a:fld>
            <a:endParaRPr lang="de-DE"/>
          </a:p>
        </p:txBody>
      </p:sp>
    </p:spTree>
    <p:extLst>
      <p:ext uri="{BB962C8B-B14F-4D97-AF65-F5344CB8AC3E}">
        <p14:creationId xmlns:p14="http://schemas.microsoft.com/office/powerpoint/2010/main" val="32725293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Copyright-Datum RDA 2.11</a:t>
            </a:r>
            <a:endParaRPr lang="de-DE" dirty="0"/>
          </a:p>
        </p:txBody>
      </p:sp>
      <p:sp>
        <p:nvSpPr>
          <p:cNvPr id="3" name="Textplatzhalter 2"/>
          <p:cNvSpPr>
            <a:spLocks noGrp="1"/>
          </p:cNvSpPr>
          <p:nvPr>
            <p:ph type="body" sz="quarter" idx="13"/>
          </p:nvPr>
        </p:nvSpPr>
        <p:spPr>
          <a:xfrm>
            <a:off x="251520" y="4797152"/>
            <a:ext cx="8640960" cy="1224136"/>
          </a:xfrm>
        </p:spPr>
        <p:txBody>
          <a:bodyPr wrap="square"/>
          <a:lstStyle/>
          <a:p>
            <a:r>
              <a:rPr lang="de-DE" dirty="0"/>
              <a:t>Vorlage: ℗ 1970; ℗ 2015</a:t>
            </a:r>
            <a:br>
              <a:rPr lang="de-DE" dirty="0"/>
            </a:br>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27</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1698506592"/>
              </p:ext>
            </p:extLst>
          </p:nvPr>
        </p:nvGraphicFramePr>
        <p:xfrm>
          <a:off x="467544" y="870775"/>
          <a:ext cx="8424937" cy="3790547"/>
        </p:xfrm>
        <a:graphic>
          <a:graphicData uri="http://schemas.openxmlformats.org/drawingml/2006/table">
            <a:tbl>
              <a:tblPr firstRow="1" bandRow="1">
                <a:tableStyleId>{5C22544A-7EE6-4342-B048-85BDC9FD1C3A}</a:tableStyleId>
              </a:tblPr>
              <a:tblGrid>
                <a:gridCol w="1192912"/>
                <a:gridCol w="1192912"/>
                <a:gridCol w="2982278"/>
                <a:gridCol w="3056835"/>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2.8.6</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Erscheinungsdatum</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$c</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b="0" dirty="0" smtClean="0">
                          <a:latin typeface="Verdana" panose="020B0604030504040204" pitchFamily="34" charset="0"/>
                          <a:ea typeface="Verdana" panose="020B0604030504040204" pitchFamily="34" charset="0"/>
                          <a:cs typeface="Verdana" panose="020B0604030504040204" pitchFamily="34" charset="0"/>
                        </a:rPr>
                        <a:t>[2015]</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425a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b="0" dirty="0" smtClean="0">
                          <a:latin typeface="Verdana" panose="020B0604030504040204" pitchFamily="34" charset="0"/>
                          <a:ea typeface="Verdana" panose="020B0604030504040204" pitchFamily="34" charset="0"/>
                          <a:cs typeface="Verdana" panose="020B0604030504040204" pitchFamily="34" charset="0"/>
                        </a:rPr>
                        <a:t>2015</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419d</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2.11</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Copyright-Datum</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$c</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b="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2015</a:t>
                      </a:r>
                      <a:endParaRPr lang="de-DE" sz="1800" b="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r h="681741">
                <a:tc>
                  <a:txBody>
                    <a:bodyPr/>
                    <a:lstStyle/>
                    <a:p>
                      <a:pPr>
                        <a:lnSpc>
                          <a:spcPct val="1500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501</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2.17.10</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Anmerkung zum</a:t>
                      </a:r>
                      <a:r>
                        <a:rPr lang="de-DE" b="0" baseline="0" dirty="0" smtClean="0">
                          <a:latin typeface="Verdana" panose="020B0604030504040204" pitchFamily="34" charset="0"/>
                          <a:ea typeface="Verdana" panose="020B0604030504040204" pitchFamily="34" charset="0"/>
                          <a:cs typeface="Verdana" panose="020B0604030504040204" pitchFamily="34" charset="0"/>
                        </a:rPr>
                        <a:t> Copyright-Datum</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Früheres Phonogramm-Copyright: 1970</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27082512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Rückschau - Vorschau</a:t>
            </a:r>
            <a:endParaRPr lang="de-DE" dirty="0"/>
          </a:p>
        </p:txBody>
      </p:sp>
      <p:sp>
        <p:nvSpPr>
          <p:cNvPr id="3" name="Textplatzhalter 2"/>
          <p:cNvSpPr>
            <a:spLocks noGrp="1"/>
          </p:cNvSpPr>
          <p:nvPr>
            <p:ph type="body" sz="quarter" idx="13"/>
          </p:nvPr>
        </p:nvSpPr>
        <p:spPr/>
        <p:txBody>
          <a:bodyPr wrap="square"/>
          <a:lstStyle/>
          <a:p>
            <a:r>
              <a:rPr lang="de-DE" dirty="0" smtClean="0"/>
              <a:t>Veröffentlichungsangabe</a:t>
            </a:r>
          </a:p>
          <a:p>
            <a:r>
              <a:rPr lang="de-DE" dirty="0" smtClean="0"/>
              <a:t>Erscheinungsort</a:t>
            </a:r>
          </a:p>
          <a:p>
            <a:r>
              <a:rPr lang="de-DE" dirty="0" smtClean="0"/>
              <a:t>Verlagsangabe</a:t>
            </a:r>
          </a:p>
          <a:p>
            <a:r>
              <a:rPr lang="de-DE" dirty="0" smtClean="0"/>
              <a:t>Erscheinungsjahr und Copyright-Datum</a:t>
            </a:r>
          </a:p>
          <a:p>
            <a:endParaRPr lang="de-DE" dirty="0" smtClean="0"/>
          </a:p>
          <a:p>
            <a:endParaRPr lang="de-DE" dirty="0" smtClean="0"/>
          </a:p>
          <a:p>
            <a:endParaRPr lang="de-DE" dirty="0"/>
          </a:p>
          <a:p>
            <a:r>
              <a:rPr lang="de-DE" dirty="0" smtClean="0"/>
              <a:t>Vertriebsangabe</a:t>
            </a:r>
          </a:p>
          <a:p>
            <a:r>
              <a:rPr lang="de-DE" dirty="0" smtClean="0"/>
              <a:t>Herstellungsangabe</a:t>
            </a:r>
          </a:p>
          <a:p>
            <a:r>
              <a:rPr lang="de-DE" dirty="0" smtClean="0"/>
              <a:t>Entstehungsangabe</a:t>
            </a:r>
          </a:p>
          <a:p>
            <a:endParaRPr lang="de-DE" dirty="0"/>
          </a:p>
          <a:p>
            <a:r>
              <a:rPr lang="de-DE" dirty="0" err="1" smtClean="0"/>
              <a:t>Identifikator</a:t>
            </a: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28</a:t>
            </a:fld>
            <a:endParaRPr lang="de-DE"/>
          </a:p>
        </p:txBody>
      </p:sp>
    </p:spTree>
    <p:extLst>
      <p:ext uri="{BB962C8B-B14F-4D97-AF65-F5344CB8AC3E}">
        <p14:creationId xmlns:p14="http://schemas.microsoft.com/office/powerpoint/2010/main" val="4225521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Vertriebsangabe RDA 2.9</a:t>
            </a:r>
            <a:endParaRPr lang="de-DE" dirty="0"/>
          </a:p>
        </p:txBody>
      </p:sp>
      <p:sp>
        <p:nvSpPr>
          <p:cNvPr id="3" name="Textplatzhalter 2"/>
          <p:cNvSpPr>
            <a:spLocks noGrp="1"/>
          </p:cNvSpPr>
          <p:nvPr>
            <p:ph type="body" sz="quarter" idx="13"/>
          </p:nvPr>
        </p:nvSpPr>
        <p:spPr/>
        <p:txBody>
          <a:bodyPr wrap="square"/>
          <a:lstStyle/>
          <a:p>
            <a:r>
              <a:rPr lang="de-DE" dirty="0" smtClean="0"/>
              <a:t>Vertriebsort RDA 2.9.2</a:t>
            </a:r>
          </a:p>
          <a:p>
            <a:r>
              <a:rPr lang="de-DE" dirty="0" smtClean="0"/>
              <a:t>Vertriebsname RDA 2.9.4</a:t>
            </a:r>
          </a:p>
          <a:p>
            <a:r>
              <a:rPr lang="de-DE" dirty="0" smtClean="0"/>
              <a:t>Vertriebsdatum RDA 2.9.6</a:t>
            </a:r>
          </a:p>
          <a:p>
            <a:endParaRPr lang="de-DE" dirty="0"/>
          </a:p>
          <a:p>
            <a:r>
              <a:rPr lang="de-DE" dirty="0"/>
              <a:t>f</a:t>
            </a:r>
            <a:r>
              <a:rPr lang="de-DE" dirty="0" smtClean="0"/>
              <a:t>akultative Angaben</a:t>
            </a:r>
          </a:p>
          <a:p>
            <a:endParaRPr lang="de-DE" dirty="0"/>
          </a:p>
          <a:p>
            <a:r>
              <a:rPr lang="de-DE" dirty="0" smtClean="0"/>
              <a:t>Vertriebsangaben und Veröffentlichungsangaben nicht vermischen</a:t>
            </a:r>
          </a:p>
          <a:p>
            <a:endParaRPr lang="de-DE" dirty="0"/>
          </a:p>
          <a:p>
            <a:r>
              <a:rPr lang="de-DE" dirty="0" smtClean="0"/>
              <a:t>Standardelemente-Set für Nationalbibliotheken</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29</a:t>
            </a:fld>
            <a:endParaRPr lang="de-DE"/>
          </a:p>
        </p:txBody>
      </p:sp>
    </p:spTree>
    <p:extLst>
      <p:ext uri="{BB962C8B-B14F-4D97-AF65-F5344CB8AC3E}">
        <p14:creationId xmlns:p14="http://schemas.microsoft.com/office/powerpoint/2010/main" val="321815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132856"/>
            <a:ext cx="8229600" cy="2952328"/>
          </a:xfrm>
        </p:spPr>
        <p:txBody>
          <a:bodyPr/>
          <a:lstStyle/>
          <a:p>
            <a:pPr algn="ctr"/>
            <a:r>
              <a:rPr lang="de-DE" sz="2800" dirty="0" smtClean="0">
                <a:solidFill>
                  <a:schemeClr val="tx1"/>
                </a:solidFill>
              </a:rPr>
              <a:t/>
            </a:r>
            <a:br>
              <a:rPr lang="de-DE" sz="2800" dirty="0" smtClean="0">
                <a:solidFill>
                  <a:schemeClr val="tx1"/>
                </a:solidFill>
              </a:rPr>
            </a:br>
            <a:r>
              <a:rPr lang="de-DE" dirty="0" smtClean="0">
                <a:solidFill>
                  <a:schemeClr val="tx1"/>
                </a:solidFill>
              </a:rPr>
              <a:t>Veröffentlichungsangabe / Vertriebsangabe / Herstellungsangabe / Copyrightdatum / Entstehungsangabe / </a:t>
            </a:r>
            <a:r>
              <a:rPr lang="de-DE" dirty="0" err="1" smtClean="0">
                <a:solidFill>
                  <a:schemeClr val="tx1"/>
                </a:solidFill>
              </a:rPr>
              <a:t>Identifikator</a:t>
            </a:r>
            <a:r>
              <a:rPr lang="de-DE" dirty="0" smtClean="0">
                <a:solidFill>
                  <a:schemeClr val="tx1"/>
                </a:solidFill>
              </a:rPr>
              <a:t> der Manifestation von AV-Medien der Musik</a:t>
            </a:r>
            <a:r>
              <a:rPr lang="de-DE" dirty="0" smtClean="0"/>
              <a:t/>
            </a:r>
            <a:br>
              <a:rPr lang="de-DE" dirty="0" smtClean="0"/>
            </a:br>
            <a:endParaRPr lang="de-DE" sz="2800" dirty="0"/>
          </a:p>
        </p:txBody>
      </p:sp>
      <p:sp>
        <p:nvSpPr>
          <p:cNvPr id="8" name="Foliennummernplatzhalter 7"/>
          <p:cNvSpPr>
            <a:spLocks noGrp="1"/>
          </p:cNvSpPr>
          <p:nvPr>
            <p:ph type="sldNum" sz="quarter" idx="4"/>
          </p:nvPr>
        </p:nvSpPr>
        <p:spPr/>
        <p:txBody>
          <a:bodyPr/>
          <a:lstStyle/>
          <a:p>
            <a:fld id="{8A6690F1-7CA1-4166-A522-500460961984}" type="slidenum">
              <a:rPr lang="de-DE" smtClean="0"/>
              <a:pPr/>
              <a:t>3</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smtClean="0"/>
              <a:t>RDA-Musik-Spezialschulung | P. Wagenknecht | Münster 04. - 05. September 2017</a:t>
            </a:r>
            <a:endParaRPr lang="de-DE" dirty="0"/>
          </a:p>
        </p:txBody>
      </p:sp>
      <p:sp>
        <p:nvSpPr>
          <p:cNvPr id="5" name="Rechteck 4"/>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6M</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Vertriebsangaben</a:t>
            </a:r>
            <a:endParaRPr lang="de-DE" dirty="0"/>
          </a:p>
        </p:txBody>
      </p:sp>
      <p:sp>
        <p:nvSpPr>
          <p:cNvPr id="3" name="Textplatzhalter 2"/>
          <p:cNvSpPr>
            <a:spLocks noGrp="1"/>
          </p:cNvSpPr>
          <p:nvPr>
            <p:ph type="body" sz="quarter" idx="13"/>
          </p:nvPr>
        </p:nvSpPr>
        <p:spPr>
          <a:xfrm>
            <a:off x="251520" y="5229200"/>
            <a:ext cx="8640960" cy="792088"/>
          </a:xfrm>
        </p:spPr>
        <p:txBody>
          <a:bodyPr wrap="square"/>
          <a:lstStyle/>
          <a:p>
            <a:r>
              <a:rPr lang="de-DE" dirty="0" smtClean="0"/>
              <a:t>auf </a:t>
            </a:r>
            <a:r>
              <a:rPr lang="de-DE" dirty="0"/>
              <a:t>der bevorzugten Informationsquelle: Vertrieb: </a:t>
            </a:r>
            <a:r>
              <a:rPr lang="de-DE" dirty="0" err="1"/>
              <a:t>Rough</a:t>
            </a:r>
            <a:r>
              <a:rPr lang="de-DE" dirty="0"/>
              <a:t> Trade</a:t>
            </a:r>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30</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dirty="0" smtClean="0"/>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3691786187"/>
              </p:ext>
            </p:extLst>
          </p:nvPr>
        </p:nvGraphicFramePr>
        <p:xfrm>
          <a:off x="427278" y="1372683"/>
          <a:ext cx="7529098" cy="3379067"/>
        </p:xfrm>
        <a:graphic>
          <a:graphicData uri="http://schemas.openxmlformats.org/drawingml/2006/table">
            <a:tbl>
              <a:tblPr firstRow="1" bandRow="1">
                <a:tableStyleId>{5C22544A-7EE6-4342-B048-85BDC9FD1C3A}</a:tableStyleId>
              </a:tblPr>
              <a:tblGrid>
                <a:gridCol w="1072684"/>
                <a:gridCol w="1072684"/>
                <a:gridCol w="2592321"/>
                <a:gridCol w="2791409"/>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dirty="0" smtClean="0">
                          <a:latin typeface="Verdana" panose="020B0604030504040204" pitchFamily="34" charset="0"/>
                          <a:ea typeface="Verdana" panose="020B0604030504040204" pitchFamily="34" charset="0"/>
                          <a:cs typeface="Verdana" panose="020B0604030504040204" pitchFamily="34" charset="0"/>
                        </a:rPr>
                        <a:t>[Erscheinungsort nicht ermittelbar]</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dirty="0" smtClean="0">
                          <a:latin typeface="Verdana" panose="020B0604030504040204" pitchFamily="34" charset="0"/>
                          <a:ea typeface="Verdana" panose="020B0604030504040204" pitchFamily="34" charset="0"/>
                          <a:cs typeface="Verdana" panose="020B0604030504040204" pitchFamily="34" charset="0"/>
                        </a:rPr>
                        <a:t>[Verlag nicht </a:t>
                      </a:r>
                    </a:p>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ermittelbar]</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rowSpan="2">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419b</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2.9.2</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Vertriebsort</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Köln</a:t>
                      </a:r>
                    </a:p>
                  </a:txBody>
                  <a:tcPr anchor="ctr"/>
                </a:tc>
              </a:tr>
              <a:tr h="681741">
                <a:tc vMerge="1">
                  <a:txBody>
                    <a:bodyPr/>
                    <a:lstStyle/>
                    <a:p>
                      <a:pPr>
                        <a:lnSpc>
                          <a:spcPts val="16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2.9.4</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Vertriebsname</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err="1" smtClean="0">
                          <a:latin typeface="Verdana" panose="020B0604030504040204" pitchFamily="34" charset="0"/>
                          <a:ea typeface="Verdana" panose="020B0604030504040204" pitchFamily="34" charset="0"/>
                          <a:cs typeface="Verdana" panose="020B0604030504040204" pitchFamily="34" charset="0"/>
                        </a:rPr>
                        <a:t>Rough</a:t>
                      </a:r>
                      <a:r>
                        <a:rPr lang="de-DE" sz="1800" dirty="0" smtClean="0">
                          <a:latin typeface="Verdana" panose="020B0604030504040204" pitchFamily="34" charset="0"/>
                          <a:ea typeface="Verdana" panose="020B0604030504040204" pitchFamily="34" charset="0"/>
                          <a:cs typeface="Verdana" panose="020B0604030504040204" pitchFamily="34" charset="0"/>
                        </a:rPr>
                        <a:t> Trade</a:t>
                      </a:r>
                    </a:p>
                  </a:txBody>
                  <a:tcPr anchor="ctr"/>
                </a:tc>
              </a:tr>
            </a:tbl>
          </a:graphicData>
        </a:graphic>
      </p:graphicFrame>
    </p:spTree>
    <p:extLst>
      <p:ext uri="{BB962C8B-B14F-4D97-AF65-F5344CB8AC3E}">
        <p14:creationId xmlns:p14="http://schemas.microsoft.com/office/powerpoint/2010/main" val="41669999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Vertriebsangaben</a:t>
            </a:r>
            <a:endParaRPr lang="de-DE" dirty="0"/>
          </a:p>
        </p:txBody>
      </p:sp>
      <p:sp>
        <p:nvSpPr>
          <p:cNvPr id="3" name="Textplatzhalter 2"/>
          <p:cNvSpPr>
            <a:spLocks noGrp="1"/>
          </p:cNvSpPr>
          <p:nvPr>
            <p:ph type="body" sz="quarter" idx="13"/>
          </p:nvPr>
        </p:nvSpPr>
        <p:spPr>
          <a:xfrm>
            <a:off x="251520" y="5229200"/>
            <a:ext cx="8640960" cy="792088"/>
          </a:xfrm>
        </p:spPr>
        <p:txBody>
          <a:bodyPr wrap="square"/>
          <a:lstStyle/>
          <a:p>
            <a:r>
              <a:rPr lang="de-DE" dirty="0" smtClean="0"/>
              <a:t>die Vertriebsangabe ist vom Lieferschein ermittelt</a:t>
            </a:r>
            <a:endParaRPr lang="de-DE" dirty="0"/>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31</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dirty="0" smtClean="0"/>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800942350"/>
              </p:ext>
            </p:extLst>
          </p:nvPr>
        </p:nvGraphicFramePr>
        <p:xfrm>
          <a:off x="403920" y="1916832"/>
          <a:ext cx="7240621" cy="3146408"/>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London</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dirty="0" smtClean="0">
                          <a:latin typeface="Verdana" panose="020B0604030504040204" pitchFamily="34" charset="0"/>
                          <a:ea typeface="Verdana" panose="020B0604030504040204" pitchFamily="34" charset="0"/>
                          <a:cs typeface="Verdana" panose="020B0604030504040204" pitchFamily="34" charset="0"/>
                        </a:rPr>
                        <a:t> </a:t>
                      </a:r>
                      <a:r>
                        <a:rPr lang="de-DE" dirty="0" err="1" smtClean="0">
                          <a:latin typeface="Verdana" panose="020B0604030504040204" pitchFamily="34" charset="0"/>
                          <a:ea typeface="Verdana" panose="020B0604030504040204" pitchFamily="34" charset="0"/>
                          <a:cs typeface="Verdana" panose="020B0604030504040204" pitchFamily="34" charset="0"/>
                        </a:rPr>
                        <a:t>Beggars</a:t>
                      </a:r>
                      <a:r>
                        <a:rPr lang="de-DE" dirty="0" smtClean="0">
                          <a:latin typeface="Verdana" panose="020B0604030504040204" pitchFamily="34" charset="0"/>
                          <a:ea typeface="Verdana" panose="020B0604030504040204" pitchFamily="34" charset="0"/>
                          <a:cs typeface="Verdana" panose="020B0604030504040204" pitchFamily="34" charset="0"/>
                        </a:rPr>
                        <a:t> Group</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rowSpan="2">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419b</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2.9.2</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Vertriebsort</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dirty="0" smtClean="0">
                          <a:latin typeface="Verdana" panose="020B0604030504040204" pitchFamily="34" charset="0"/>
                          <a:ea typeface="Verdana" panose="020B0604030504040204" pitchFamily="34" charset="0"/>
                          <a:cs typeface="Verdana" panose="020B0604030504040204" pitchFamily="34" charset="0"/>
                        </a:rPr>
                        <a:t> [Hamburg]</a:t>
                      </a:r>
                    </a:p>
                  </a:txBody>
                  <a:tcPr anchor="ctr"/>
                </a:tc>
              </a:tr>
              <a:tr h="681741">
                <a:tc vMerge="1">
                  <a:txBody>
                    <a:bodyPr/>
                    <a:lstStyle/>
                    <a:p>
                      <a:pPr>
                        <a:lnSpc>
                          <a:spcPts val="16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2.9.4</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Vertriebsname</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[Indigo]</a:t>
                      </a:r>
                    </a:p>
                  </a:txBody>
                  <a:tcPr anchor="ctr"/>
                </a:tc>
              </a:tr>
            </a:tbl>
          </a:graphicData>
        </a:graphic>
      </p:graphicFrame>
      <p:sp>
        <p:nvSpPr>
          <p:cNvPr id="9" name="Textplatzhalter 2"/>
          <p:cNvSpPr txBox="1">
            <a:spLocks/>
          </p:cNvSpPr>
          <p:nvPr/>
        </p:nvSpPr>
        <p:spPr>
          <a:xfrm>
            <a:off x="556320" y="11415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Standardelemente-Set Nationalbibliotheken</a:t>
            </a:r>
          </a:p>
          <a:p>
            <a:endParaRPr lang="de-DE" dirty="0" smtClean="0"/>
          </a:p>
          <a:p>
            <a:pPr marL="0" indent="0">
              <a:buFont typeface="Arial" panose="020B0604020202020204" pitchFamily="34" charset="0"/>
              <a:buNone/>
            </a:pPr>
            <a:endParaRPr lang="de-DE" dirty="0" smtClean="0"/>
          </a:p>
        </p:txBody>
      </p:sp>
    </p:spTree>
    <p:extLst>
      <p:ext uri="{BB962C8B-B14F-4D97-AF65-F5344CB8AC3E}">
        <p14:creationId xmlns:p14="http://schemas.microsoft.com/office/powerpoint/2010/main" val="1305888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Herstellungsangabe RDA 2.10</a:t>
            </a:r>
            <a:endParaRPr lang="de-DE" dirty="0"/>
          </a:p>
        </p:txBody>
      </p:sp>
      <p:sp>
        <p:nvSpPr>
          <p:cNvPr id="3" name="Textplatzhalter 2"/>
          <p:cNvSpPr>
            <a:spLocks noGrp="1"/>
          </p:cNvSpPr>
          <p:nvPr>
            <p:ph type="body" sz="quarter" idx="13"/>
          </p:nvPr>
        </p:nvSpPr>
        <p:spPr/>
        <p:txBody>
          <a:bodyPr wrap="square"/>
          <a:lstStyle/>
          <a:p>
            <a:r>
              <a:rPr lang="de-DE" dirty="0" smtClean="0"/>
              <a:t>Herstellungsort RDA 2.10.2</a:t>
            </a:r>
          </a:p>
          <a:p>
            <a:r>
              <a:rPr lang="de-DE" dirty="0" smtClean="0"/>
              <a:t>Herstellername RDA 2.10.4</a:t>
            </a:r>
          </a:p>
          <a:p>
            <a:r>
              <a:rPr lang="de-DE" dirty="0" smtClean="0"/>
              <a:t>Herstellungsdatum RDA 2.10.6</a:t>
            </a:r>
          </a:p>
          <a:p>
            <a:endParaRPr lang="de-DE" dirty="0"/>
          </a:p>
          <a:p>
            <a:r>
              <a:rPr lang="de-DE" dirty="0"/>
              <a:t>f</a:t>
            </a:r>
            <a:r>
              <a:rPr lang="de-DE" dirty="0" smtClean="0"/>
              <a:t>akultative Angaben</a:t>
            </a:r>
          </a:p>
          <a:p>
            <a:endParaRPr lang="de-DE" dirty="0" smtClean="0"/>
          </a:p>
          <a:p>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32</a:t>
            </a:fld>
            <a:endParaRPr lang="de-DE"/>
          </a:p>
        </p:txBody>
      </p:sp>
    </p:spTree>
    <p:extLst>
      <p:ext uri="{BB962C8B-B14F-4D97-AF65-F5344CB8AC3E}">
        <p14:creationId xmlns:p14="http://schemas.microsoft.com/office/powerpoint/2010/main" val="1994557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Entstehungsangabe RDA 2.7</a:t>
            </a:r>
            <a:endParaRPr lang="de-DE" dirty="0"/>
          </a:p>
        </p:txBody>
      </p:sp>
      <p:sp>
        <p:nvSpPr>
          <p:cNvPr id="3" name="Textplatzhalter 2"/>
          <p:cNvSpPr>
            <a:spLocks noGrp="1"/>
          </p:cNvSpPr>
          <p:nvPr>
            <p:ph type="body" sz="quarter" idx="13"/>
          </p:nvPr>
        </p:nvSpPr>
        <p:spPr/>
        <p:txBody>
          <a:bodyPr wrap="square"/>
          <a:lstStyle/>
          <a:p>
            <a:r>
              <a:rPr lang="de-DE" dirty="0" smtClean="0"/>
              <a:t>für unveröffentlichte Ressourcen</a:t>
            </a:r>
          </a:p>
          <a:p>
            <a:endParaRPr lang="de-DE" dirty="0"/>
          </a:p>
          <a:p>
            <a:r>
              <a:rPr lang="de-DE" dirty="0" smtClean="0"/>
              <a:t>Entstehungsort RDA 2.7.2</a:t>
            </a:r>
          </a:p>
          <a:p>
            <a:r>
              <a:rPr lang="de-DE" dirty="0" smtClean="0"/>
              <a:t>Erzeugername RDA 2.7.4</a:t>
            </a:r>
          </a:p>
          <a:p>
            <a:r>
              <a:rPr lang="de-DE" dirty="0" smtClean="0"/>
              <a:t>Entstehungsdatum RDA 2.7.6</a:t>
            </a:r>
          </a:p>
          <a:p>
            <a:endParaRPr lang="de-DE" dirty="0"/>
          </a:p>
          <a:p>
            <a:r>
              <a:rPr lang="de-DE" dirty="0" smtClean="0"/>
              <a:t>Kernelement Entstehungsdatum RDA 2.7.6</a:t>
            </a:r>
          </a:p>
          <a:p>
            <a:endParaRPr lang="de-DE" dirty="0"/>
          </a:p>
          <a:p>
            <a:r>
              <a:rPr lang="de-DE" sz="2000" dirty="0"/>
              <a:t>Unveröffentlichte  AV-Medien sind z.B. Ton- oder Videoaufnahmen von Aufführungen der eigenen Institution, die für interne Zwecke angefertigt wurden. Rundfunk- und Fernsehmitschnitte fallen nicht darunter. Diese gelten wie Online-Ressourcen als veröffentlicht.</a:t>
            </a:r>
          </a:p>
          <a:p>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33</a:t>
            </a:fld>
            <a:endParaRPr lang="de-DE"/>
          </a:p>
        </p:txBody>
      </p:sp>
    </p:spTree>
    <p:extLst>
      <p:ext uri="{BB962C8B-B14F-4D97-AF65-F5344CB8AC3E}">
        <p14:creationId xmlns:p14="http://schemas.microsoft.com/office/powerpoint/2010/main" val="11627625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Entstehungsangabe RDA 2.7</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34</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851016632"/>
              </p:ext>
            </p:extLst>
          </p:nvPr>
        </p:nvGraphicFramePr>
        <p:xfrm>
          <a:off x="467544" y="1092585"/>
          <a:ext cx="8291264" cy="4883768"/>
        </p:xfrm>
        <a:graphic>
          <a:graphicData uri="http://schemas.openxmlformats.org/drawingml/2006/table">
            <a:tbl>
              <a:tblPr firstRow="1" bandRow="1">
                <a:tableStyleId>{5C22544A-7EE6-4342-B048-85BDC9FD1C3A}</a:tableStyleId>
              </a:tblPr>
              <a:tblGrid>
                <a:gridCol w="1080120"/>
                <a:gridCol w="1008112"/>
                <a:gridCol w="2880320"/>
                <a:gridCol w="332271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3">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419a</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2.7.2</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Entstehungsort</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800" b="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 </a:t>
                      </a:r>
                      <a:r>
                        <a:rPr lang="de-DE" b="0" dirty="0" smtClean="0">
                          <a:latin typeface="Verdana" panose="020B0604030504040204" pitchFamily="34" charset="0"/>
                          <a:ea typeface="Verdana" panose="020B0604030504040204" pitchFamily="34" charset="0"/>
                          <a:cs typeface="Verdana" panose="020B0604030504040204" pitchFamily="34" charset="0"/>
                        </a:rPr>
                        <a:t>Berlin</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2.7.4</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Erzeugername</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800" b="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 </a:t>
                      </a:r>
                      <a:r>
                        <a:rPr lang="de-DE" b="0" dirty="0" smtClean="0">
                          <a:latin typeface="Verdana" panose="020B0604030504040204" pitchFamily="34" charset="0"/>
                          <a:ea typeface="Verdana" panose="020B0604030504040204" pitchFamily="34" charset="0"/>
                          <a:cs typeface="Verdana" panose="020B0604030504040204" pitchFamily="34" charset="0"/>
                        </a:rPr>
                        <a:t>Hochschule der Künste</a:t>
                      </a:r>
                      <a:r>
                        <a:rPr lang="de-DE" b="0" baseline="0" dirty="0" smtClean="0">
                          <a:latin typeface="Verdana" panose="020B0604030504040204" pitchFamily="34" charset="0"/>
                          <a:ea typeface="Verdana" panose="020B0604030504040204" pitchFamily="34" charset="0"/>
                          <a:cs typeface="Verdana" panose="020B0604030504040204" pitchFamily="34" charset="0"/>
                        </a:rPr>
                        <a:t> Berlin</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2.7.6</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Entstehungsdatum</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b="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$c </a:t>
                      </a:r>
                      <a:r>
                        <a:rPr lang="de-DE" sz="1800" b="0" dirty="0" smtClean="0">
                          <a:latin typeface="Verdana" panose="020B0604030504040204" pitchFamily="34" charset="0"/>
                          <a:ea typeface="Verdana" panose="020B0604030504040204" pitchFamily="34" charset="0"/>
                          <a:cs typeface="Verdana" panose="020B0604030504040204" pitchFamily="34" charset="0"/>
                        </a:rPr>
                        <a:t>1999</a:t>
                      </a:r>
                    </a:p>
                  </a:txBody>
                  <a:tcPr anchor="ctr"/>
                </a:tc>
              </a:tr>
              <a:tr h="681741">
                <a:tc>
                  <a:txBody>
                    <a:bodyPr/>
                    <a:lstStyle/>
                    <a:p>
                      <a:pPr>
                        <a:lnSpc>
                          <a:spcPct val="1500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425a</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b="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$a</a:t>
                      </a:r>
                      <a:r>
                        <a:rPr lang="de-DE" sz="1800" b="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a:t>
                      </a:r>
                      <a:r>
                        <a:rPr lang="de-DE" sz="1800" b="0" dirty="0" smtClean="0">
                          <a:latin typeface="Verdana" panose="020B0604030504040204" pitchFamily="34" charset="0"/>
                          <a:ea typeface="Verdana" panose="020B0604030504040204" pitchFamily="34" charset="0"/>
                          <a:cs typeface="Verdana" panose="020B0604030504040204" pitchFamily="34" charset="0"/>
                        </a:rPr>
                        <a:t>1999</a:t>
                      </a:r>
                    </a:p>
                  </a:txBody>
                  <a:tcPr anchor="ctr"/>
                </a:tc>
              </a:tr>
              <a:tr h="681741">
                <a:tc>
                  <a:txBody>
                    <a:bodyPr/>
                    <a:lstStyle/>
                    <a:p>
                      <a:pPr>
                        <a:lnSpc>
                          <a:spcPct val="1500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518b</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7.11</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Aufzeichnungsort-</a:t>
                      </a:r>
                      <a:r>
                        <a:rPr lang="de-DE" b="0" baseline="0" dirty="0" smtClean="0">
                          <a:latin typeface="Verdana" panose="020B0604030504040204" pitchFamily="34" charset="0"/>
                          <a:ea typeface="Verdana" panose="020B0604030504040204" pitchFamily="34" charset="0"/>
                          <a:cs typeface="Verdana" panose="020B0604030504040204" pitchFamily="34" charset="0"/>
                        </a:rPr>
                        <a:t> und Aufzeichnungsdatum</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50000"/>
                        </a:lnSpc>
                        <a:spcBef>
                          <a:spcPts val="600"/>
                        </a:spcBef>
                        <a:spcAft>
                          <a:spcPts val="600"/>
                        </a:spcAft>
                        <a:buClrTx/>
                        <a:buSzTx/>
                        <a:buFontTx/>
                        <a:buNone/>
                        <a:tabLst/>
                        <a:defRPr/>
                      </a:pPr>
                      <a:r>
                        <a:rPr lang="de-DE" sz="1800" b="0" kern="1200" dirty="0" smtClean="0">
                          <a:solidFill>
                            <a:srgbClr val="FF0000"/>
                          </a:solidFill>
                          <a:effectLst/>
                          <a:latin typeface="Verdana" panose="020B0604030504040204" pitchFamily="34" charset="0"/>
                          <a:ea typeface="Verdana" panose="020B0604030504040204" pitchFamily="34" charset="0"/>
                          <a:cs typeface="Verdana" panose="020B0604030504040204" pitchFamily="34" charset="0"/>
                        </a:rPr>
                        <a:t>$a</a:t>
                      </a:r>
                      <a:r>
                        <a:rPr lang="de-DE" sz="1800" b="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 Berlin, Konzertsaal Bundesallee der Hochschule der Künste Berlin, 19.02.1999</a:t>
                      </a:r>
                      <a:endParaRPr lang="de-DE" sz="1800" b="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37573885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Identifikator</a:t>
            </a:r>
            <a:r>
              <a:rPr lang="de-DE" dirty="0" smtClean="0"/>
              <a:t> für die Manifestation RDA 2.15</a:t>
            </a:r>
            <a:endParaRPr lang="de-DE" dirty="0"/>
          </a:p>
        </p:txBody>
      </p:sp>
      <p:sp>
        <p:nvSpPr>
          <p:cNvPr id="3" name="Textplatzhalter 2"/>
          <p:cNvSpPr>
            <a:spLocks noGrp="1"/>
          </p:cNvSpPr>
          <p:nvPr>
            <p:ph type="body" sz="quarter" idx="13"/>
          </p:nvPr>
        </p:nvSpPr>
        <p:spPr/>
        <p:txBody>
          <a:bodyPr wrap="square"/>
          <a:lstStyle/>
          <a:p>
            <a:r>
              <a:rPr lang="de-DE" dirty="0" smtClean="0"/>
              <a:t>Kernelement</a:t>
            </a:r>
          </a:p>
          <a:p>
            <a:endParaRPr lang="de-DE" dirty="0" smtClean="0"/>
          </a:p>
          <a:p>
            <a:r>
              <a:rPr lang="de-DE" dirty="0"/>
              <a:t>beliebige Informationsquelle</a:t>
            </a:r>
          </a:p>
          <a:p>
            <a:pPr marL="0" indent="0">
              <a:buNone/>
            </a:pPr>
            <a:endParaRPr lang="de-DE" dirty="0"/>
          </a:p>
          <a:p>
            <a:r>
              <a:rPr lang="de-DE" dirty="0" smtClean="0"/>
              <a:t>bevorzugt internationaler </a:t>
            </a:r>
            <a:r>
              <a:rPr lang="de-DE" dirty="0" err="1" smtClean="0"/>
              <a:t>Identifikator</a:t>
            </a:r>
            <a:r>
              <a:rPr lang="de-DE" dirty="0" smtClean="0"/>
              <a:t> wie z.B.</a:t>
            </a:r>
            <a:r>
              <a:rPr lang="de-DE" dirty="0">
                <a:solidFill>
                  <a:srgbClr val="FF0000"/>
                </a:solidFill>
              </a:rPr>
              <a:t/>
            </a:r>
            <a:br>
              <a:rPr lang="de-DE" dirty="0">
                <a:solidFill>
                  <a:srgbClr val="FF0000"/>
                </a:solidFill>
              </a:rPr>
            </a:br>
            <a:r>
              <a:rPr lang="de-DE" dirty="0" smtClean="0"/>
              <a:t>UPC, EAN, ISBN</a:t>
            </a:r>
          </a:p>
          <a:p>
            <a:endParaRPr lang="de-DE" dirty="0"/>
          </a:p>
          <a:p>
            <a:r>
              <a:rPr lang="de-DE" dirty="0" smtClean="0"/>
              <a:t>Verlagsbestellnummer</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35</a:t>
            </a:fld>
            <a:endParaRPr lang="de-DE"/>
          </a:p>
        </p:txBody>
      </p:sp>
    </p:spTree>
    <p:extLst>
      <p:ext uri="{BB962C8B-B14F-4D97-AF65-F5344CB8AC3E}">
        <p14:creationId xmlns:p14="http://schemas.microsoft.com/office/powerpoint/2010/main" val="772406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Identifikator</a:t>
            </a:r>
            <a:r>
              <a:rPr lang="de-DE" dirty="0" smtClean="0"/>
              <a:t> für die Manifestation RDA 2.15</a:t>
            </a:r>
            <a:endParaRPr lang="de-DE" dirty="0"/>
          </a:p>
        </p:txBody>
      </p:sp>
      <p:sp>
        <p:nvSpPr>
          <p:cNvPr id="3" name="Textplatzhalter 2"/>
          <p:cNvSpPr>
            <a:spLocks noGrp="1"/>
          </p:cNvSpPr>
          <p:nvPr>
            <p:ph type="body" sz="quarter" idx="13"/>
          </p:nvPr>
        </p:nvSpPr>
        <p:spPr>
          <a:xfrm>
            <a:off x="251520" y="3717032"/>
            <a:ext cx="8640960" cy="2376264"/>
          </a:xfrm>
        </p:spPr>
        <p:txBody>
          <a:bodyPr wrap="square"/>
          <a:lstStyle/>
          <a:p>
            <a:r>
              <a:rPr lang="de-DE" dirty="0" smtClean="0"/>
              <a:t>bei der Erfassung der Firmenbestellnummer soll immer der Bezug zum Namen der Firma oder des Labels </a:t>
            </a:r>
            <a:r>
              <a:rPr lang="de-DE" smtClean="0"/>
              <a:t>hergestellt werden</a:t>
            </a:r>
          </a:p>
          <a:p>
            <a:r>
              <a:rPr lang="de-DE" smtClean="0"/>
              <a:t>Worte </a:t>
            </a:r>
            <a:r>
              <a:rPr lang="de-DE" dirty="0" smtClean="0"/>
              <a:t>oder Phrasen, die den Verlag kennzeichnen werden als Teil der Nummer gesehen. Die Angabe des </a:t>
            </a:r>
            <a:r>
              <a:rPr lang="de-DE" dirty="0" err="1" smtClean="0"/>
              <a:t>Labelcodes</a:t>
            </a:r>
            <a:r>
              <a:rPr lang="de-DE" dirty="0" smtClean="0"/>
              <a:t> ist fakultativ (RDA 2.15.1.4 D-A-CH)</a:t>
            </a:r>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36</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19391780"/>
              </p:ext>
            </p:extLst>
          </p:nvPr>
        </p:nvGraphicFramePr>
        <p:xfrm>
          <a:off x="395536" y="1412776"/>
          <a:ext cx="8136904" cy="1782926"/>
        </p:xfrm>
        <a:graphic>
          <a:graphicData uri="http://schemas.openxmlformats.org/drawingml/2006/table">
            <a:tbl>
              <a:tblPr firstRow="1" bandRow="1">
                <a:tableStyleId>{5C22544A-7EE6-4342-B048-85BDC9FD1C3A}</a:tableStyleId>
              </a:tblPr>
              <a:tblGrid>
                <a:gridCol w="1080120"/>
                <a:gridCol w="1080120"/>
                <a:gridCol w="2304256"/>
                <a:gridCol w="3672408"/>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553b</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2.15</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err="1" smtClean="0">
                          <a:latin typeface="Verdana" panose="020B0604030504040204" pitchFamily="34" charset="0"/>
                          <a:ea typeface="Verdana" panose="020B0604030504040204" pitchFamily="34" charset="0"/>
                          <a:cs typeface="Verdana" panose="020B0604030504040204" pitchFamily="34" charset="0"/>
                        </a:rPr>
                        <a:t>Identifikator</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UPC</a:t>
                      </a:r>
                      <a:r>
                        <a:rPr lang="de-DE" dirty="0" smtClean="0">
                          <a:latin typeface="Verdana" panose="020B0604030504040204" pitchFamily="34" charset="0"/>
                          <a:ea typeface="Verdana" panose="020B0604030504040204" pitchFamily="34" charset="0"/>
                          <a:cs typeface="Verdana" panose="020B0604030504040204" pitchFamily="34" charset="0"/>
                        </a:rPr>
                        <a:t> </a:t>
                      </a: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886922631023</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551a</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2.15</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err="1" smtClean="0">
                          <a:latin typeface="Verdana" panose="020B0604030504040204" pitchFamily="34" charset="0"/>
                          <a:ea typeface="Verdana" panose="020B0604030504040204" pitchFamily="34" charset="0"/>
                          <a:cs typeface="Verdana" panose="020B0604030504040204" pitchFamily="34" charset="0"/>
                        </a:rPr>
                        <a:t>Identifikator</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50000"/>
                        </a:lnSpc>
                        <a:spcBef>
                          <a:spcPts val="600"/>
                        </a:spcBef>
                        <a:spcAft>
                          <a:spcPts val="600"/>
                        </a:spcAft>
                      </a:pPr>
                      <a:r>
                        <a:rPr lang="de-DE" i="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i="0" baseline="0" dirty="0" smtClean="0">
                          <a:latin typeface="Verdana" panose="020B0604030504040204" pitchFamily="34" charset="0"/>
                          <a:ea typeface="Verdana" panose="020B0604030504040204" pitchFamily="34" charset="0"/>
                          <a:cs typeface="Verdana" panose="020B0604030504040204" pitchFamily="34" charset="0"/>
                        </a:rPr>
                        <a:t> </a:t>
                      </a:r>
                      <a:r>
                        <a:rPr lang="de-DE" i="0" dirty="0" smtClean="0">
                          <a:latin typeface="Verdana" panose="020B0604030504040204" pitchFamily="34" charset="0"/>
                          <a:ea typeface="Verdana" panose="020B0604030504040204" pitchFamily="34" charset="0"/>
                          <a:cs typeface="Verdana" panose="020B0604030504040204" pitchFamily="34" charset="0"/>
                        </a:rPr>
                        <a:t>EMI Classics </a:t>
                      </a:r>
                      <a:r>
                        <a:rPr lang="de-DE" sz="18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4 16742 2</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23729878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Rückblick</a:t>
            </a:r>
            <a:endParaRPr lang="de-DE" dirty="0"/>
          </a:p>
        </p:txBody>
      </p:sp>
      <p:sp>
        <p:nvSpPr>
          <p:cNvPr id="3" name="Textplatzhalter 2"/>
          <p:cNvSpPr>
            <a:spLocks noGrp="1"/>
          </p:cNvSpPr>
          <p:nvPr>
            <p:ph type="body" sz="quarter" idx="13"/>
          </p:nvPr>
        </p:nvSpPr>
        <p:spPr/>
        <p:txBody>
          <a:bodyPr wrap="square"/>
          <a:lstStyle/>
          <a:p>
            <a:r>
              <a:rPr lang="de-DE" dirty="0" smtClean="0"/>
              <a:t>Veröffentlichungsangabe (RDA 2.8)</a:t>
            </a:r>
          </a:p>
          <a:p>
            <a:r>
              <a:rPr lang="de-DE" dirty="0" smtClean="0"/>
              <a:t>Vertriebsangabe (RDA 2.9)</a:t>
            </a:r>
          </a:p>
          <a:p>
            <a:r>
              <a:rPr lang="de-DE" dirty="0" smtClean="0"/>
              <a:t>Copyright-Datum (RDA 2.11)</a:t>
            </a:r>
          </a:p>
          <a:p>
            <a:r>
              <a:rPr lang="de-DE" dirty="0" smtClean="0"/>
              <a:t>Entstehungsangabe (RDA 2.7)</a:t>
            </a:r>
          </a:p>
          <a:p>
            <a:r>
              <a:rPr lang="de-DE" dirty="0" err="1" smtClean="0"/>
              <a:t>Identifikator</a:t>
            </a:r>
            <a:r>
              <a:rPr lang="de-DE" dirty="0" smtClean="0"/>
              <a:t> </a:t>
            </a:r>
            <a:r>
              <a:rPr lang="de-DE" dirty="0"/>
              <a:t>der </a:t>
            </a:r>
            <a:r>
              <a:rPr lang="de-DE" dirty="0" smtClean="0"/>
              <a:t>Manifestation (RDA 2.15)</a:t>
            </a:r>
          </a:p>
          <a:p>
            <a:endParaRPr lang="de-DE" dirty="0"/>
          </a:p>
          <a:p>
            <a:endParaRPr lang="de-DE" dirty="0" smtClean="0"/>
          </a:p>
          <a:p>
            <a:r>
              <a:rPr lang="de-DE" sz="2000" dirty="0" smtClean="0"/>
              <a:t>Grundlage Modul 3.02.05 Veröffentlichungsangabe</a:t>
            </a:r>
          </a:p>
          <a:p>
            <a:r>
              <a:rPr lang="de-DE" sz="2000" dirty="0" smtClean="0"/>
              <a:t>Grundlage Modul 3.02.07 </a:t>
            </a:r>
            <a:r>
              <a:rPr lang="de-DE" sz="2000" dirty="0" err="1" smtClean="0"/>
              <a:t>Identifikator</a:t>
            </a:r>
            <a:r>
              <a:rPr lang="de-DE" sz="2000" dirty="0" smtClean="0"/>
              <a:t> für die Manifestation</a:t>
            </a:r>
          </a:p>
          <a:p>
            <a:endParaRPr lang="de-DE" dirty="0"/>
          </a:p>
          <a:p>
            <a:r>
              <a:rPr lang="de-DE" dirty="0" smtClean="0"/>
              <a:t>Spezialfälle AV-Medien Musik </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37</a:t>
            </a:fld>
            <a:endParaRPr lang="de-DE"/>
          </a:p>
        </p:txBody>
      </p:sp>
    </p:spTree>
    <p:extLst>
      <p:ext uri="{BB962C8B-B14F-4D97-AF65-F5344CB8AC3E}">
        <p14:creationId xmlns:p14="http://schemas.microsoft.com/office/powerpoint/2010/main" val="3775520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p:txBody>
          <a:bodyPr wrap="square"/>
          <a:lstStyle/>
          <a:p>
            <a:r>
              <a:rPr lang="de-DE" dirty="0" smtClean="0"/>
              <a:t>Veröffentlichungsangabe (RDA 2.8)</a:t>
            </a:r>
          </a:p>
          <a:p>
            <a:r>
              <a:rPr lang="de-DE" dirty="0" smtClean="0"/>
              <a:t>Vertriebsangabe (RDA 2.9)</a:t>
            </a:r>
          </a:p>
          <a:p>
            <a:r>
              <a:rPr lang="de-DE" dirty="0" smtClean="0"/>
              <a:t>Copyright-Datum (RDA 2.11)</a:t>
            </a:r>
          </a:p>
          <a:p>
            <a:r>
              <a:rPr lang="de-DE" dirty="0" smtClean="0"/>
              <a:t>Entstehungsangabe (RDA 2.7)</a:t>
            </a:r>
          </a:p>
          <a:p>
            <a:r>
              <a:rPr lang="de-DE" dirty="0" err="1" smtClean="0"/>
              <a:t>Identifikator</a:t>
            </a:r>
            <a:r>
              <a:rPr lang="de-DE" dirty="0" smtClean="0"/>
              <a:t> </a:t>
            </a:r>
            <a:r>
              <a:rPr lang="de-DE" dirty="0"/>
              <a:t>der </a:t>
            </a:r>
            <a:r>
              <a:rPr lang="de-DE" dirty="0" smtClean="0"/>
              <a:t>Manifestation (RDA 2.15)</a:t>
            </a:r>
          </a:p>
          <a:p>
            <a:endParaRPr lang="de-DE" dirty="0"/>
          </a:p>
          <a:p>
            <a:endParaRPr lang="de-DE" dirty="0" smtClean="0"/>
          </a:p>
          <a:p>
            <a:r>
              <a:rPr lang="de-DE" sz="2000" dirty="0" smtClean="0"/>
              <a:t>Grundlage Modul 3.02.05 Veröffentlichungsangabe</a:t>
            </a:r>
          </a:p>
          <a:p>
            <a:r>
              <a:rPr lang="de-DE" sz="2000" dirty="0" smtClean="0"/>
              <a:t>Grundlage Modul 3.02.07 </a:t>
            </a:r>
            <a:r>
              <a:rPr lang="de-DE" sz="2000" dirty="0" err="1" smtClean="0"/>
              <a:t>Identifikator</a:t>
            </a:r>
            <a:r>
              <a:rPr lang="de-DE" sz="2000" dirty="0" smtClean="0"/>
              <a:t> für die Manifestation</a:t>
            </a:r>
          </a:p>
          <a:p>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Allgemeines</a:t>
            </a:r>
            <a:endParaRPr lang="de-DE" dirty="0"/>
          </a:p>
        </p:txBody>
      </p:sp>
      <p:sp>
        <p:nvSpPr>
          <p:cNvPr id="3" name="Textplatzhalter 2"/>
          <p:cNvSpPr>
            <a:spLocks noGrp="1"/>
          </p:cNvSpPr>
          <p:nvPr>
            <p:ph type="body" sz="quarter" idx="13"/>
          </p:nvPr>
        </p:nvSpPr>
        <p:spPr/>
        <p:txBody>
          <a:bodyPr wrap="square"/>
          <a:lstStyle/>
          <a:p>
            <a:r>
              <a:rPr lang="de-DE" dirty="0" smtClean="0"/>
              <a:t>veröffentlichte Ressource</a:t>
            </a:r>
          </a:p>
          <a:p>
            <a:pPr marL="0" indent="0">
              <a:buNone/>
            </a:pPr>
            <a:r>
              <a:rPr lang="de-DE" dirty="0"/>
              <a:t>	</a:t>
            </a:r>
            <a:r>
              <a:rPr lang="de-DE" dirty="0" smtClean="0"/>
              <a:t>- Ressourcen, die </a:t>
            </a:r>
            <a:r>
              <a:rPr lang="de-DE" dirty="0"/>
              <a:t>entweder unentgeltlich </a:t>
            </a:r>
            <a:r>
              <a:rPr lang="de-DE" dirty="0" err="1" smtClean="0"/>
              <a:t>ver</a:t>
            </a:r>
            <a:r>
              <a:rPr lang="de-DE" dirty="0" smtClean="0"/>
              <a:t>- 	   		trieben </a:t>
            </a:r>
            <a:r>
              <a:rPr lang="de-DE" dirty="0"/>
              <a:t>oder käuflich zu erwerben sind</a:t>
            </a:r>
            <a:r>
              <a:rPr lang="de-DE" dirty="0" smtClean="0"/>
              <a:t/>
            </a:r>
            <a:br>
              <a:rPr lang="de-DE" dirty="0" smtClean="0"/>
            </a:br>
            <a:r>
              <a:rPr lang="de-DE" dirty="0" smtClean="0"/>
              <a:t>	- </a:t>
            </a:r>
            <a:r>
              <a:rPr lang="de-DE" b="1" dirty="0" smtClean="0"/>
              <a:t>Kernelement Veröffentlichungsangabe 	  		(RDA 2.8)</a:t>
            </a:r>
          </a:p>
          <a:p>
            <a:endParaRPr lang="de-DE" dirty="0"/>
          </a:p>
          <a:p>
            <a:endParaRPr lang="de-DE" dirty="0" smtClean="0"/>
          </a:p>
          <a:p>
            <a:r>
              <a:rPr lang="de-DE" dirty="0" smtClean="0"/>
              <a:t>unveröffentlichte Ressource</a:t>
            </a:r>
          </a:p>
          <a:p>
            <a:pPr lvl="2">
              <a:buFontTx/>
              <a:buChar char="-"/>
            </a:pPr>
            <a:r>
              <a:rPr lang="de-DE" sz="2400" dirty="0" smtClean="0"/>
              <a:t>z.B. Ton- oder Videoaufnahmen von 	Aufführungen der eigenen Institution für 	interne Zwecke</a:t>
            </a:r>
            <a:br>
              <a:rPr lang="de-DE" sz="2400" dirty="0" smtClean="0"/>
            </a:br>
            <a:r>
              <a:rPr lang="de-DE" sz="2400" b="1" dirty="0" smtClean="0"/>
              <a:t>- Kernelement Entstehungsdatum </a:t>
            </a:r>
          </a:p>
          <a:p>
            <a:pPr marL="1371600" lvl="3" indent="0">
              <a:buNone/>
            </a:pPr>
            <a:r>
              <a:rPr lang="de-DE" sz="2000" b="1" dirty="0" smtClean="0"/>
              <a:t>	</a:t>
            </a:r>
            <a:r>
              <a:rPr lang="de-DE" sz="2400" b="1" dirty="0" smtClean="0"/>
              <a:t>(RDA 2.7.6)</a:t>
            </a:r>
          </a:p>
          <a:p>
            <a:endParaRPr lang="de-DE" dirty="0"/>
          </a:p>
          <a:p>
            <a:endParaRPr lang="de-DE" dirty="0" smtClean="0"/>
          </a:p>
          <a:p>
            <a:endParaRPr lang="de-DE" dirty="0">
              <a:solidFill>
                <a:srgbClr val="FF0000"/>
              </a:solidFill>
            </a:endParaRPr>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5</a:t>
            </a:fld>
            <a:endParaRPr lang="de-DE"/>
          </a:p>
        </p:txBody>
      </p:sp>
    </p:spTree>
    <p:extLst>
      <p:ext uri="{BB962C8B-B14F-4D97-AF65-F5344CB8AC3E}">
        <p14:creationId xmlns:p14="http://schemas.microsoft.com/office/powerpoint/2010/main" val="3272529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Veröffentlichungsangabe (RDA 2.8)</a:t>
            </a:r>
            <a:endParaRPr lang="de-DE" dirty="0"/>
          </a:p>
        </p:txBody>
      </p:sp>
      <p:sp>
        <p:nvSpPr>
          <p:cNvPr id="3" name="Textplatzhalter 2"/>
          <p:cNvSpPr>
            <a:spLocks noGrp="1"/>
          </p:cNvSpPr>
          <p:nvPr>
            <p:ph type="body" sz="quarter" idx="13"/>
          </p:nvPr>
        </p:nvSpPr>
        <p:spPr/>
        <p:txBody>
          <a:bodyPr wrap="square"/>
          <a:lstStyle/>
          <a:p>
            <a:r>
              <a:rPr lang="de-DE" dirty="0" smtClean="0"/>
              <a:t>Erscheinungsort (RDA 2.8.2)</a:t>
            </a:r>
          </a:p>
          <a:p>
            <a:r>
              <a:rPr lang="de-DE" dirty="0" smtClean="0"/>
              <a:t>Verlagsname (RDA 2.8.4)</a:t>
            </a:r>
          </a:p>
          <a:p>
            <a:r>
              <a:rPr lang="de-DE" dirty="0" smtClean="0"/>
              <a:t>Erscheinungsdatum (2.8.6) </a:t>
            </a:r>
          </a:p>
          <a:p>
            <a:endParaRPr lang="de-DE" dirty="0" smtClean="0"/>
          </a:p>
          <a:p>
            <a:endParaRPr lang="de-DE" dirty="0"/>
          </a:p>
          <a:p>
            <a:r>
              <a:rPr lang="de-DE" dirty="0" smtClean="0"/>
              <a:t>Kernelemente, die immer erfasst,  </a:t>
            </a:r>
            <a:br>
              <a:rPr lang="de-DE" dirty="0" smtClean="0"/>
            </a:br>
            <a:r>
              <a:rPr lang="de-DE" dirty="0" smtClean="0"/>
              <a:t>gegebenenfalls ermittelt oder geschätzt</a:t>
            </a:r>
          </a:p>
          <a:p>
            <a:pPr marL="0" indent="0">
              <a:buNone/>
            </a:pPr>
            <a:r>
              <a:rPr lang="de-DE" dirty="0"/>
              <a:t> </a:t>
            </a:r>
            <a:r>
              <a:rPr lang="de-DE" dirty="0" smtClean="0"/>
              <a:t>  werden müssen</a:t>
            </a:r>
            <a:endParaRPr lang="de-DE" dirty="0"/>
          </a:p>
          <a:p>
            <a:endParaRPr lang="de-DE" dirty="0" smtClean="0">
              <a:solidFill>
                <a:schemeClr val="accent1">
                  <a:lumMod val="75000"/>
                </a:schemeClr>
              </a:solidFill>
            </a:endParaRPr>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spTree>
    <p:extLst>
      <p:ext uri="{BB962C8B-B14F-4D97-AF65-F5344CB8AC3E}">
        <p14:creationId xmlns:p14="http://schemas.microsoft.com/office/powerpoint/2010/main" val="3272529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RDA 2.8.2</a:t>
            </a:r>
            <a:endParaRPr lang="de-DE" dirty="0"/>
          </a:p>
        </p:txBody>
      </p:sp>
      <p:sp>
        <p:nvSpPr>
          <p:cNvPr id="3" name="Textplatzhalter 2"/>
          <p:cNvSpPr>
            <a:spLocks noGrp="1"/>
          </p:cNvSpPr>
          <p:nvPr>
            <p:ph type="body" sz="quarter" idx="13"/>
          </p:nvPr>
        </p:nvSpPr>
        <p:spPr/>
        <p:txBody>
          <a:bodyPr wrap="square"/>
          <a:lstStyle/>
          <a:p>
            <a:r>
              <a:rPr lang="de-DE" dirty="0" smtClean="0"/>
              <a:t>Informationsquelle  (RDA 2.8.2.2)</a:t>
            </a:r>
          </a:p>
          <a:p>
            <a:pPr marL="0" indent="0">
              <a:buNone/>
            </a:pPr>
            <a:r>
              <a:rPr lang="de-DE" dirty="0"/>
              <a:t/>
            </a:r>
            <a:br>
              <a:rPr lang="de-DE" dirty="0"/>
            </a:br>
            <a:r>
              <a:rPr lang="de-DE" dirty="0" smtClean="0"/>
              <a:t>     Informationsquellen  für den Erscheinungsort</a:t>
            </a:r>
          </a:p>
          <a:p>
            <a:pPr marL="457200" lvl="1" indent="0">
              <a:buNone/>
            </a:pPr>
            <a:r>
              <a:rPr lang="de-DE" sz="2400" dirty="0"/>
              <a:t> </a:t>
            </a:r>
            <a:r>
              <a:rPr lang="de-DE" sz="2400" dirty="0" smtClean="0"/>
              <a:t>    sind in dieser Reihenfolge:</a:t>
            </a:r>
          </a:p>
          <a:p>
            <a:pPr lvl="1"/>
            <a:r>
              <a:rPr lang="de-DE" sz="2400" dirty="0" smtClean="0"/>
              <a:t> Quelle des Verlagsnamens (in der Regel   	dieselbe Quelle wie der  Haupttitel)</a:t>
            </a:r>
            <a:endParaRPr lang="de-DE" sz="2400" dirty="0"/>
          </a:p>
          <a:p>
            <a:pPr lvl="1"/>
            <a:r>
              <a:rPr lang="de-DE" sz="2400" dirty="0" smtClean="0"/>
              <a:t>	andere </a:t>
            </a:r>
            <a:r>
              <a:rPr lang="de-DE" sz="2400" dirty="0"/>
              <a:t>Quelle innerhalb der </a:t>
            </a:r>
            <a:r>
              <a:rPr lang="de-DE" sz="2400" dirty="0" smtClean="0"/>
              <a:t>Ressource</a:t>
            </a:r>
          </a:p>
          <a:p>
            <a:pPr lvl="1"/>
            <a:r>
              <a:rPr lang="de-DE" sz="2400" dirty="0" smtClean="0"/>
              <a:t>	andere </a:t>
            </a:r>
            <a:r>
              <a:rPr lang="de-DE" sz="2400" dirty="0"/>
              <a:t>Quelle außerhalb der Ressource</a:t>
            </a:r>
          </a:p>
          <a:p>
            <a:endParaRPr lang="de-DE" dirty="0"/>
          </a:p>
          <a:p>
            <a:r>
              <a:rPr lang="de-DE" dirty="0" smtClean="0"/>
              <a:t>Erfassung (RDA </a:t>
            </a:r>
            <a:r>
              <a:rPr lang="de-DE" dirty="0"/>
              <a:t>2.8.2.3 und RDA </a:t>
            </a:r>
            <a:r>
              <a:rPr lang="de-DE" dirty="0" smtClean="0"/>
              <a:t>2.8.1.4)</a:t>
            </a:r>
          </a:p>
          <a:p>
            <a:pPr lvl="1"/>
            <a:r>
              <a:rPr lang="de-DE" sz="2400" dirty="0" smtClean="0"/>
              <a:t>es gelten die Regeln zum Übertragen (RDA 1.7)</a:t>
            </a:r>
          </a:p>
          <a:p>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Tree>
    <p:extLst>
      <p:ext uri="{BB962C8B-B14F-4D97-AF65-F5344CB8AC3E}">
        <p14:creationId xmlns:p14="http://schemas.microsoft.com/office/powerpoint/2010/main" val="3397583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RDA 2.8.2</a:t>
            </a:r>
            <a:endParaRPr lang="de-DE" dirty="0"/>
          </a:p>
        </p:txBody>
      </p:sp>
      <p:sp>
        <p:nvSpPr>
          <p:cNvPr id="3" name="Textplatzhalter 2"/>
          <p:cNvSpPr>
            <a:spLocks noGrp="1"/>
          </p:cNvSpPr>
          <p:nvPr>
            <p:ph type="body" sz="quarter" idx="13"/>
          </p:nvPr>
        </p:nvSpPr>
        <p:spPr>
          <a:xfrm>
            <a:off x="251520" y="4797152"/>
            <a:ext cx="8640960" cy="1224136"/>
          </a:xfrm>
        </p:spPr>
        <p:txBody>
          <a:bodyPr wrap="square"/>
          <a:lstStyle/>
          <a:p>
            <a:r>
              <a:rPr lang="de-DE" dirty="0" smtClean="0"/>
              <a:t>verpflichtend ein Erscheinungsort</a:t>
            </a:r>
          </a:p>
          <a:p>
            <a:r>
              <a:rPr lang="de-DE" dirty="0" smtClean="0"/>
              <a:t>mehrere Erscheinungsorte fakultativ</a:t>
            </a:r>
          </a:p>
          <a:p>
            <a:r>
              <a:rPr lang="de-DE" dirty="0" smtClean="0"/>
              <a:t>Nationalbibliotheken alle D-A-CH-Orte</a:t>
            </a:r>
          </a:p>
          <a:p>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mehrere Erscheinungsorte (RDA 2.8.2 D-A-CH)</a:t>
            </a:r>
          </a:p>
          <a:p>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1999900345"/>
              </p:ext>
            </p:extLst>
          </p:nvPr>
        </p:nvGraphicFramePr>
        <p:xfrm>
          <a:off x="403920" y="1916832"/>
          <a:ext cx="7240621" cy="2464667"/>
        </p:xfrm>
        <a:graphic>
          <a:graphicData uri="http://schemas.openxmlformats.org/drawingml/2006/table">
            <a:tbl>
              <a:tblPr firstRow="1" bandRow="1">
                <a:tableStyleId>{5C22544A-7EE6-4342-B048-85BDC9FD1C3A}</a:tableStyleId>
              </a:tblPr>
              <a:tblGrid>
                <a:gridCol w="1072684"/>
                <a:gridCol w="1072684"/>
                <a:gridCol w="2592321"/>
                <a:gridCol w="2502932"/>
              </a:tblGrid>
              <a:tr h="419444">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3">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München</a:t>
                      </a: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_;_</a:t>
                      </a:r>
                      <a:endParaRPr lang="de-DE" dirty="0">
                        <a:solidFill>
                          <a:srgbClr val="FF0000"/>
                        </a:solidFill>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2.8.2</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Hamburg</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 BMG Ariola</a:t>
                      </a:r>
                    </a:p>
                  </a:txBody>
                  <a:tcPr anchor="ctr"/>
                </a:tc>
              </a:tr>
            </a:tbl>
          </a:graphicData>
        </a:graphic>
      </p:graphicFrame>
    </p:spTree>
    <p:extLst>
      <p:ext uri="{BB962C8B-B14F-4D97-AF65-F5344CB8AC3E}">
        <p14:creationId xmlns:p14="http://schemas.microsoft.com/office/powerpoint/2010/main" val="1053406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Erscheinungsort RDA 2.8.2</a:t>
            </a:r>
            <a:endParaRPr lang="de-DE" dirty="0"/>
          </a:p>
        </p:txBody>
      </p:sp>
      <p:sp>
        <p:nvSpPr>
          <p:cNvPr id="3" name="Textplatzhalter 2"/>
          <p:cNvSpPr>
            <a:spLocks noGrp="1"/>
          </p:cNvSpPr>
          <p:nvPr>
            <p:ph type="body" sz="quarter" idx="13"/>
          </p:nvPr>
        </p:nvSpPr>
        <p:spPr>
          <a:xfrm>
            <a:off x="251520" y="4149080"/>
            <a:ext cx="8640960" cy="1224136"/>
          </a:xfrm>
        </p:spPr>
        <p:txBody>
          <a:bodyPr wrap="square"/>
          <a:lstStyle/>
          <a:p>
            <a:pPr marL="0" indent="0">
              <a:buNone/>
            </a:pPr>
            <a:r>
              <a:rPr lang="de-DE" dirty="0" smtClean="0"/>
              <a:t>Auf </a:t>
            </a:r>
            <a:r>
              <a:rPr lang="de-DE" dirty="0"/>
              <a:t>der Hauptinformationsquelle steht: </a:t>
            </a:r>
            <a:r>
              <a:rPr lang="de-DE" dirty="0" smtClean="0"/>
              <a:t/>
            </a:r>
            <a:br>
              <a:rPr lang="de-DE" dirty="0" smtClean="0"/>
            </a:br>
            <a:r>
              <a:rPr lang="de-DE" dirty="0" smtClean="0"/>
              <a:t>„</a:t>
            </a:r>
            <a:r>
              <a:rPr lang="de-DE" dirty="0"/>
              <a:t>℗ &amp; © 2015  Avi-Service </a:t>
            </a:r>
            <a:r>
              <a:rPr lang="de-DE" dirty="0" err="1"/>
              <a:t>for</a:t>
            </a:r>
            <a:r>
              <a:rPr lang="de-DE" dirty="0"/>
              <a:t> </a:t>
            </a:r>
            <a:r>
              <a:rPr lang="de-DE" dirty="0" err="1" smtClean="0"/>
              <a:t>music</a:t>
            </a:r>
            <a:r>
              <a:rPr lang="de-DE" dirty="0" smtClean="0"/>
              <a:t> Cologne/Germany</a:t>
            </a:r>
            <a:r>
              <a:rPr lang="de-DE" dirty="0"/>
              <a:t>“</a:t>
            </a:r>
          </a:p>
          <a:p>
            <a:pPr marL="0"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RDA-Musik-Spezialschulung | P. Wagenknecht | Münster 04. - 05. September 2017</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sp>
        <p:nvSpPr>
          <p:cNvPr id="7" name="Textplatzhalter 2"/>
          <p:cNvSpPr txBox="1">
            <a:spLocks/>
          </p:cNvSpPr>
          <p:nvPr/>
        </p:nvSpPr>
        <p:spPr>
          <a:xfrm>
            <a:off x="403920" y="989112"/>
            <a:ext cx="8640960" cy="64807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Übertragen der Angaben </a:t>
            </a:r>
            <a:br>
              <a:rPr lang="de-DE" dirty="0" smtClean="0"/>
            </a:br>
            <a:r>
              <a:rPr lang="de-DE" dirty="0" smtClean="0"/>
              <a:t>(</a:t>
            </a:r>
            <a:r>
              <a:rPr lang="de-DE" dirty="0"/>
              <a:t>RDA 2.8.2.3 und RDA 2.8.1.4)</a:t>
            </a:r>
            <a:br>
              <a:rPr lang="de-DE" dirty="0"/>
            </a:br>
            <a:endParaRPr lang="de-DE" dirty="0" smtClean="0"/>
          </a:p>
          <a:p>
            <a:pPr marL="0" indent="0">
              <a:buFont typeface="Arial" panose="020B0604020202020204" pitchFamily="34" charset="0"/>
              <a:buNone/>
            </a:pPr>
            <a:endParaRPr lang="de-DE" dirty="0" smtClean="0"/>
          </a:p>
        </p:txBody>
      </p:sp>
      <p:graphicFrame>
        <p:nvGraphicFramePr>
          <p:cNvPr id="8" name="Tabelle 7"/>
          <p:cNvGraphicFramePr>
            <a:graphicFrameLocks noGrp="1"/>
          </p:cNvGraphicFramePr>
          <p:nvPr>
            <p:extLst>
              <p:ext uri="{D42A27DB-BD31-4B8C-83A1-F6EECF244321}">
                <p14:modId xmlns:p14="http://schemas.microsoft.com/office/powerpoint/2010/main" val="1512760517"/>
              </p:ext>
            </p:extLst>
          </p:nvPr>
        </p:nvGraphicFramePr>
        <p:xfrm>
          <a:off x="403920" y="2060848"/>
          <a:ext cx="7912496" cy="1729242"/>
        </p:xfrm>
        <a:graphic>
          <a:graphicData uri="http://schemas.openxmlformats.org/drawingml/2006/table">
            <a:tbl>
              <a:tblPr firstRow="1" bandRow="1">
                <a:tableStyleId>{5C22544A-7EE6-4342-B048-85BDC9FD1C3A}</a:tableStyleId>
              </a:tblPr>
              <a:tblGrid>
                <a:gridCol w="1172221"/>
                <a:gridCol w="1100621"/>
                <a:gridCol w="2675453"/>
                <a:gridCol w="2964201"/>
              </a:tblGrid>
              <a:tr h="275428">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8174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Erscheinungsort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Cologne/Germany</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681741">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2.8.4</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Verlagsname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sz="1800" baseline="0" dirty="0" smtClean="0">
                          <a:latin typeface="Verdana" panose="020B0604030504040204" pitchFamily="34" charset="0"/>
                          <a:ea typeface="Verdana" panose="020B0604030504040204" pitchFamily="34" charset="0"/>
                          <a:cs typeface="Verdana" panose="020B0604030504040204" pitchFamily="34" charset="0"/>
                        </a:rPr>
                        <a:t> </a:t>
                      </a:r>
                      <a:r>
                        <a:rPr lang="de-DE" sz="1800" dirty="0" smtClean="0">
                          <a:latin typeface="Verdana" panose="020B0604030504040204" pitchFamily="34" charset="0"/>
                          <a:ea typeface="Verdana" panose="020B0604030504040204" pitchFamily="34" charset="0"/>
                          <a:cs typeface="Verdana" panose="020B0604030504040204" pitchFamily="34" charset="0"/>
                        </a:rPr>
                        <a:t>Avi-Service</a:t>
                      </a:r>
                      <a:r>
                        <a:rPr lang="de-DE" sz="1800" baseline="0" dirty="0" smtClean="0">
                          <a:latin typeface="Verdana" panose="020B0604030504040204" pitchFamily="34" charset="0"/>
                          <a:ea typeface="Verdana" panose="020B0604030504040204" pitchFamily="34" charset="0"/>
                          <a:cs typeface="Verdana" panose="020B0604030504040204" pitchFamily="34" charset="0"/>
                        </a:rPr>
                        <a:t> </a:t>
                      </a:r>
                      <a:r>
                        <a:rPr lang="de-DE" sz="1800" baseline="0" dirty="0" err="1" smtClean="0">
                          <a:latin typeface="Verdana" panose="020B0604030504040204" pitchFamily="34" charset="0"/>
                          <a:ea typeface="Verdana" panose="020B0604030504040204" pitchFamily="34" charset="0"/>
                          <a:cs typeface="Verdana" panose="020B0604030504040204" pitchFamily="34" charset="0"/>
                        </a:rPr>
                        <a:t>for</a:t>
                      </a:r>
                      <a:r>
                        <a:rPr lang="de-DE" sz="1800" baseline="0" dirty="0" smtClean="0">
                          <a:latin typeface="Verdana" panose="020B0604030504040204" pitchFamily="34" charset="0"/>
                          <a:ea typeface="Verdana" panose="020B0604030504040204" pitchFamily="34" charset="0"/>
                          <a:cs typeface="Verdana" panose="020B0604030504040204" pitchFamily="34" charset="0"/>
                        </a:rPr>
                        <a:t> </a:t>
                      </a:r>
                      <a:r>
                        <a:rPr lang="de-DE" sz="1800" baseline="0" dirty="0" err="1" smtClean="0">
                          <a:latin typeface="Verdana" panose="020B0604030504040204" pitchFamily="34" charset="0"/>
                          <a:ea typeface="Verdana" panose="020B0604030504040204" pitchFamily="34" charset="0"/>
                          <a:cs typeface="Verdana" panose="020B0604030504040204" pitchFamily="34" charset="0"/>
                        </a:rPr>
                        <a:t>music</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2918349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2943</Words>
  <Application>Microsoft Office PowerPoint</Application>
  <PresentationFormat>Bildschirmpräsentation (4:3)</PresentationFormat>
  <Paragraphs>635</Paragraphs>
  <Slides>37</Slides>
  <Notes>32</Notes>
  <HiddenSlides>2</HiddenSlides>
  <MMClips>0</MMClips>
  <ScaleCrop>false</ScaleCrop>
  <HeadingPairs>
    <vt:vector size="4" baseType="variant">
      <vt:variant>
        <vt:lpstr>Design</vt:lpstr>
      </vt:variant>
      <vt:variant>
        <vt:i4>2</vt:i4>
      </vt:variant>
      <vt:variant>
        <vt:lpstr>Folientitel</vt:lpstr>
      </vt:variant>
      <vt:variant>
        <vt:i4>37</vt:i4>
      </vt:variant>
    </vt:vector>
  </HeadingPairs>
  <TitlesOfParts>
    <vt:vector size="39" baseType="lpstr">
      <vt:lpstr>Larissa</vt:lpstr>
      <vt:lpstr>1_Larissa</vt:lpstr>
      <vt:lpstr>PowerPoint-Präsentation</vt:lpstr>
      <vt:lpstr>PowerPoint-Präsentation</vt:lpstr>
      <vt:lpstr> Veröffentlichungsangabe / Vertriebsangabe / Herstellungsangabe / Copyrightdatum / Entstehungsangabe / Identifikator der Manifestation von AV-Medien der Musik </vt:lpstr>
      <vt:lpstr>PowerPoint-Präsentation</vt:lpstr>
      <vt:lpstr>Allgemeines</vt:lpstr>
      <vt:lpstr>Veröffentlichungsangabe (RDA 2.8)</vt:lpstr>
      <vt:lpstr>Erscheinungsort RDA 2.8.2</vt:lpstr>
      <vt:lpstr>Erscheinungsort RDA 2.8.2</vt:lpstr>
      <vt:lpstr>Erscheinungsort RDA 2.8.2</vt:lpstr>
      <vt:lpstr>Erscheinungsort RDA 2.8.2</vt:lpstr>
      <vt:lpstr>Erscheinungsort 2.8.2</vt:lpstr>
      <vt:lpstr>Erscheinungsort 2.8.2</vt:lpstr>
      <vt:lpstr>Erscheinungsort 2.8.2</vt:lpstr>
      <vt:lpstr>Erscheinungsort 2.8.2</vt:lpstr>
      <vt:lpstr>Verlagsname RDA 2.8.4</vt:lpstr>
      <vt:lpstr>Verlagsname RDA 2.8.4</vt:lpstr>
      <vt:lpstr>Verlagsname RDA 2.8.4</vt:lpstr>
      <vt:lpstr>Verlagsname RDA 2.8.4</vt:lpstr>
      <vt:lpstr>Verlagsname RDA 2.8.4</vt:lpstr>
      <vt:lpstr>Verlagsname RDA 2.8.4</vt:lpstr>
      <vt:lpstr>Verlagsname RDA 2.8.4</vt:lpstr>
      <vt:lpstr>Verlagsname RDA 2.8.4</vt:lpstr>
      <vt:lpstr>Verlagsname RDA 2.8.4</vt:lpstr>
      <vt:lpstr>Erscheinungsdatum RDA 2.8.6</vt:lpstr>
      <vt:lpstr>Erscheinungsdatum RDA 2.8.6</vt:lpstr>
      <vt:lpstr>Copyright-Datum RDA 2.11</vt:lpstr>
      <vt:lpstr>Copyright-Datum RDA 2.11</vt:lpstr>
      <vt:lpstr>Rückschau - Vorschau</vt:lpstr>
      <vt:lpstr>Vertriebsangabe RDA 2.9</vt:lpstr>
      <vt:lpstr>Vertriebsangaben</vt:lpstr>
      <vt:lpstr>Vertriebsangaben</vt:lpstr>
      <vt:lpstr>Herstellungsangabe RDA 2.10</vt:lpstr>
      <vt:lpstr>Entstehungsangabe RDA 2.7</vt:lpstr>
      <vt:lpstr>Entstehungsangabe RDA 2.7</vt:lpstr>
      <vt:lpstr>Identifikator für die Manifestation RDA 2.15</vt:lpstr>
      <vt:lpstr>Identifikator für die Manifestation RDA 2.15</vt:lpstr>
      <vt:lpstr>Rückblick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Wagenknecht, Petra</cp:lastModifiedBy>
  <cp:revision>98</cp:revision>
  <dcterms:created xsi:type="dcterms:W3CDTF">2014-02-18T07:01:40Z</dcterms:created>
  <dcterms:modified xsi:type="dcterms:W3CDTF">2017-06-30T08:41:56Z</dcterms:modified>
</cp:coreProperties>
</file>