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00"/>
  </p:notesMasterIdLst>
  <p:handoutMasterIdLst>
    <p:handoutMasterId r:id="rId101"/>
  </p:handoutMasterIdLst>
  <p:sldIdLst>
    <p:sldId id="406" r:id="rId3"/>
    <p:sldId id="405" r:id="rId4"/>
    <p:sldId id="259" r:id="rId5"/>
    <p:sldId id="287" r:id="rId6"/>
    <p:sldId id="309" r:id="rId7"/>
    <p:sldId id="318" r:id="rId8"/>
    <p:sldId id="310" r:id="rId9"/>
    <p:sldId id="311" r:id="rId10"/>
    <p:sldId id="312" r:id="rId11"/>
    <p:sldId id="313" r:id="rId12"/>
    <p:sldId id="314" r:id="rId13"/>
    <p:sldId id="315" r:id="rId14"/>
    <p:sldId id="316" r:id="rId15"/>
    <p:sldId id="317" r:id="rId16"/>
    <p:sldId id="308" r:id="rId17"/>
    <p:sldId id="319" r:id="rId18"/>
    <p:sldId id="307" r:id="rId19"/>
    <p:sldId id="320" r:id="rId20"/>
    <p:sldId id="302" r:id="rId21"/>
    <p:sldId id="321" r:id="rId22"/>
    <p:sldId id="322" r:id="rId23"/>
    <p:sldId id="323" r:id="rId24"/>
    <p:sldId id="324" r:id="rId25"/>
    <p:sldId id="305" r:id="rId26"/>
    <p:sldId id="325" r:id="rId27"/>
    <p:sldId id="331" r:id="rId28"/>
    <p:sldId id="332" r:id="rId29"/>
    <p:sldId id="333" r:id="rId30"/>
    <p:sldId id="334" r:id="rId31"/>
    <p:sldId id="326" r:id="rId32"/>
    <p:sldId id="330" r:id="rId33"/>
    <p:sldId id="336" r:id="rId34"/>
    <p:sldId id="337" r:id="rId35"/>
    <p:sldId id="329" r:id="rId36"/>
    <p:sldId id="338" r:id="rId37"/>
    <p:sldId id="339" r:id="rId38"/>
    <p:sldId id="341" r:id="rId39"/>
    <p:sldId id="342" r:id="rId40"/>
    <p:sldId id="328" r:id="rId41"/>
    <p:sldId id="343" r:id="rId42"/>
    <p:sldId id="344" r:id="rId43"/>
    <p:sldId id="345" r:id="rId44"/>
    <p:sldId id="346" r:id="rId45"/>
    <p:sldId id="347" r:id="rId46"/>
    <p:sldId id="402" r:id="rId47"/>
    <p:sldId id="327" r:id="rId48"/>
    <p:sldId id="348" r:id="rId49"/>
    <p:sldId id="349" r:id="rId50"/>
    <p:sldId id="351" r:id="rId51"/>
    <p:sldId id="350" r:id="rId52"/>
    <p:sldId id="352" r:id="rId53"/>
    <p:sldId id="353" r:id="rId54"/>
    <p:sldId id="354" r:id="rId55"/>
    <p:sldId id="355" r:id="rId56"/>
    <p:sldId id="361" r:id="rId57"/>
    <p:sldId id="362" r:id="rId58"/>
    <p:sldId id="363" r:id="rId59"/>
    <p:sldId id="366" r:id="rId60"/>
    <p:sldId id="367" r:id="rId61"/>
    <p:sldId id="368" r:id="rId62"/>
    <p:sldId id="364" r:id="rId63"/>
    <p:sldId id="365" r:id="rId64"/>
    <p:sldId id="369" r:id="rId65"/>
    <p:sldId id="370" r:id="rId66"/>
    <p:sldId id="356" r:id="rId67"/>
    <p:sldId id="371" r:id="rId68"/>
    <p:sldId id="372" r:id="rId69"/>
    <p:sldId id="360" r:id="rId70"/>
    <p:sldId id="374" r:id="rId71"/>
    <p:sldId id="375" r:id="rId72"/>
    <p:sldId id="373" r:id="rId73"/>
    <p:sldId id="378" r:id="rId74"/>
    <p:sldId id="403" r:id="rId75"/>
    <p:sldId id="376" r:id="rId76"/>
    <p:sldId id="380" r:id="rId77"/>
    <p:sldId id="377" r:id="rId78"/>
    <p:sldId id="381" r:id="rId79"/>
    <p:sldId id="358" r:id="rId80"/>
    <p:sldId id="382" r:id="rId81"/>
    <p:sldId id="383" r:id="rId82"/>
    <p:sldId id="357" r:id="rId83"/>
    <p:sldId id="384" r:id="rId84"/>
    <p:sldId id="385" r:id="rId85"/>
    <p:sldId id="386" r:id="rId86"/>
    <p:sldId id="387" r:id="rId87"/>
    <p:sldId id="388" r:id="rId88"/>
    <p:sldId id="390" r:id="rId89"/>
    <p:sldId id="389" r:id="rId90"/>
    <p:sldId id="391" r:id="rId91"/>
    <p:sldId id="392" r:id="rId92"/>
    <p:sldId id="394" r:id="rId93"/>
    <p:sldId id="395" r:id="rId94"/>
    <p:sldId id="396" r:id="rId95"/>
    <p:sldId id="397" r:id="rId96"/>
    <p:sldId id="398" r:id="rId97"/>
    <p:sldId id="399" r:id="rId98"/>
    <p:sldId id="400" r:id="rId99"/>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50674" autoAdjust="0"/>
  </p:normalViewPr>
  <p:slideViewPr>
    <p:cSldViewPr>
      <p:cViewPr varScale="1">
        <p:scale>
          <a:sx n="55" d="100"/>
          <a:sy n="55" d="100"/>
        </p:scale>
        <p:origin x="-268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A313D80-C639-4FA4-ACCA-8595031EEF71}" type="datetimeFigureOut">
              <a:rPr lang="de-DE"/>
              <a:pPr>
                <a:defRPr/>
              </a:pPr>
              <a:t>30.06.2017</a:t>
            </a:fld>
            <a:endParaRPr lang="de-DE"/>
          </a:p>
        </p:txBody>
      </p:sp>
      <p:sp>
        <p:nvSpPr>
          <p:cNvPr id="4" name="Fußzeilenplatzhalter 3"/>
          <p:cNvSpPr>
            <a:spLocks noGrp="1"/>
          </p:cNvSpPr>
          <p:nvPr>
            <p:ph type="ftr" sz="quarter" idx="2"/>
          </p:nvPr>
        </p:nvSpPr>
        <p:spPr>
          <a:xfrm>
            <a:off x="0" y="9430090"/>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4" y="9430090"/>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EFF72DF-E3FE-421F-BC5B-3413DA6E7D57}" type="slidenum">
              <a:rPr lang="de-DE"/>
              <a:pPr>
                <a:defRPr/>
              </a:pPr>
              <a:t>‹Nr.›</a:t>
            </a:fld>
            <a:endParaRPr lang="de-DE"/>
          </a:p>
        </p:txBody>
      </p:sp>
    </p:spTree>
    <p:extLst>
      <p:ext uri="{BB962C8B-B14F-4D97-AF65-F5344CB8AC3E}">
        <p14:creationId xmlns:p14="http://schemas.microsoft.com/office/powerpoint/2010/main" val="2757718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82062A4-4030-4E93-ABE3-D563B2FD3165}" type="datetimeFigureOut">
              <a:rPr lang="de-DE"/>
              <a:pPr>
                <a:defRPr/>
              </a:pPr>
              <a:t>30.06.2017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30090"/>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4" y="9430090"/>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EB25682-6A49-440C-9F21-894BBA0FE6DA}" type="slidenum">
              <a:rPr lang="de-DE"/>
              <a:pPr>
                <a:defRPr/>
              </a:pPr>
              <a:t>‹Nr.›</a:t>
            </a:fld>
            <a:endParaRPr lang="de-DE"/>
          </a:p>
        </p:txBody>
      </p:sp>
    </p:spTree>
    <p:extLst>
      <p:ext uri="{BB962C8B-B14F-4D97-AF65-F5344CB8AC3E}">
        <p14:creationId xmlns:p14="http://schemas.microsoft.com/office/powerpoint/2010/main" val="187930751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a:solidFill>
                <a:prstClr val="black"/>
              </a:solidFill>
            </a:endParaRPr>
          </a:p>
        </p:txBody>
      </p:sp>
    </p:spTree>
    <p:extLst>
      <p:ext uri="{BB962C8B-B14F-4D97-AF65-F5344CB8AC3E}">
        <p14:creationId xmlns:p14="http://schemas.microsoft.com/office/powerpoint/2010/main" val="127557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11</a:t>
            </a:fld>
            <a:endParaRPr lang="de-DE"/>
          </a:p>
        </p:txBody>
      </p:sp>
    </p:spTree>
    <p:extLst>
      <p:ext uri="{BB962C8B-B14F-4D97-AF65-F5344CB8AC3E}">
        <p14:creationId xmlns:p14="http://schemas.microsoft.com/office/powerpoint/2010/main" val="53606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12</a:t>
            </a:fld>
            <a:endParaRPr lang="de-DE"/>
          </a:p>
        </p:txBody>
      </p:sp>
    </p:spTree>
    <p:extLst>
      <p:ext uri="{BB962C8B-B14F-4D97-AF65-F5344CB8AC3E}">
        <p14:creationId xmlns:p14="http://schemas.microsoft.com/office/powerpoint/2010/main" val="113743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13</a:t>
            </a:fld>
            <a:endParaRPr lang="de-DE"/>
          </a:p>
        </p:txBody>
      </p:sp>
    </p:spTree>
    <p:extLst>
      <p:ext uri="{BB962C8B-B14F-4D97-AF65-F5344CB8AC3E}">
        <p14:creationId xmlns:p14="http://schemas.microsoft.com/office/powerpoint/2010/main" val="135342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14</a:t>
            </a:fld>
            <a:endParaRPr lang="de-DE"/>
          </a:p>
        </p:txBody>
      </p:sp>
    </p:spTree>
    <p:extLst>
      <p:ext uri="{BB962C8B-B14F-4D97-AF65-F5344CB8AC3E}">
        <p14:creationId xmlns:p14="http://schemas.microsoft.com/office/powerpoint/2010/main" val="332972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Präsentation legt den Schwerpunk</a:t>
            </a:r>
            <a:r>
              <a:rPr lang="de-DE" baseline="0" dirty="0" smtClean="0"/>
              <a:t>t auf die umfassende Beschreibung und damit auf die Erklärung der Elemente, die sich auf die Zusammenstellung als Ganzes beziehen.</a:t>
            </a:r>
          </a:p>
          <a:p>
            <a:endParaRPr lang="de-DE" baseline="0" dirty="0" smtClean="0"/>
          </a:p>
          <a:p>
            <a:r>
              <a:rPr lang="de-DE" baseline="0" dirty="0" smtClean="0"/>
              <a:t>Die Erfassung der Teile wird nur kurz am Ende der Präsentation beschrieben.</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15</a:t>
            </a:fld>
            <a:endParaRPr lang="de-DE"/>
          </a:p>
        </p:txBody>
      </p:sp>
    </p:spTree>
    <p:extLst>
      <p:ext uri="{BB962C8B-B14F-4D97-AF65-F5344CB8AC3E}">
        <p14:creationId xmlns:p14="http://schemas.microsoft.com/office/powerpoint/2010/main" val="7457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16</a:t>
            </a:fld>
            <a:endParaRPr lang="de-DE" altLang="de-DE"/>
          </a:p>
        </p:txBody>
      </p:sp>
    </p:spTree>
    <p:extLst>
      <p:ext uri="{BB962C8B-B14F-4D97-AF65-F5344CB8AC3E}">
        <p14:creationId xmlns:p14="http://schemas.microsoft.com/office/powerpoint/2010/main" val="210433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Feststellung</a:t>
            </a:r>
            <a:r>
              <a:rPr lang="de-DE" baseline="0" dirty="0" smtClean="0"/>
              <a:t> des bevorzugten Titels ist hier nicht Thema.</a:t>
            </a:r>
          </a:p>
          <a:p>
            <a:endParaRPr lang="de-DE" baseline="0" dirty="0" smtClean="0"/>
          </a:p>
          <a:p>
            <a:r>
              <a:rPr lang="de-DE" baseline="0" dirty="0" smtClean="0"/>
              <a:t>Bei der Feststellung des geistigen Schöpfers, denkt / berücksichtigt man aber den bevorzugten Titel des Werks mit</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17</a:t>
            </a:fld>
            <a:endParaRPr lang="de-DE"/>
          </a:p>
        </p:txBody>
      </p:sp>
    </p:spTree>
    <p:extLst>
      <p:ext uri="{BB962C8B-B14F-4D97-AF65-F5344CB8AC3E}">
        <p14:creationId xmlns:p14="http://schemas.microsoft.com/office/powerpoint/2010/main" val="195350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Bestimmung</a:t>
            </a:r>
            <a:r>
              <a:rPr lang="de-DE" baseline="0" dirty="0" smtClean="0"/>
              <a:t> des bevorzugten Titel des Werkes später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3</a:t>
            </a:fld>
            <a:endParaRPr lang="de-DE" altLang="de-DE"/>
          </a:p>
        </p:txBody>
      </p:sp>
    </p:spTree>
    <p:extLst>
      <p:ext uri="{BB962C8B-B14F-4D97-AF65-F5344CB8AC3E}">
        <p14:creationId xmlns:p14="http://schemas.microsoft.com/office/powerpoint/2010/main" val="123244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Bestimmung</a:t>
            </a:r>
            <a:r>
              <a:rPr lang="de-DE" baseline="0" dirty="0" smtClean="0"/>
              <a:t> des bevorzugten Titel des Werkes später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Auf der Vorlage steht in folgender Reihenfolge: Julia Fischer Bach Concertos. Auf der Rückseite ist die Liedliste aufgeführt und erkennbar, dass die Interpretin Julia Fischer ausschließlich Werke von Johann Sebastian Bach eingespielt hat.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Beispiel ist nicht gänzlich fingiert. Die CD gibt es wirklich, ist aber von der UAG Musik nicht als vollständiges formatneutrales Beispiel</a:t>
            </a:r>
            <a:r>
              <a:rPr lang="de-DE" sz="1200" kern="1200" baseline="0" dirty="0" smtClean="0">
                <a:solidFill>
                  <a:schemeClr val="tx1"/>
                </a:solidFill>
                <a:effectLst/>
                <a:latin typeface="+mn-lt"/>
                <a:ea typeface="+mn-ea"/>
                <a:cs typeface="+mn-cs"/>
              </a:rPr>
              <a:t> bearbeitet.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 Skript:</a:t>
            </a:r>
          </a:p>
          <a:p>
            <a:r>
              <a:rPr lang="de-DE" sz="1200" b="1" kern="1200" dirty="0" smtClean="0">
                <a:solidFill>
                  <a:schemeClr val="tx1"/>
                </a:solidFill>
                <a:effectLst/>
                <a:latin typeface="+mn-lt"/>
                <a:ea typeface="+mn-ea"/>
                <a:cs typeface="+mn-cs"/>
              </a:rPr>
              <a:t>Zweifelsfälle:</a:t>
            </a:r>
            <a:r>
              <a:rPr lang="de-DE" sz="1200" kern="1200" dirty="0" smtClean="0">
                <a:solidFill>
                  <a:schemeClr val="tx1"/>
                </a:solidFill>
                <a:effectLst/>
                <a:latin typeface="+mn-lt"/>
                <a:ea typeface="+mn-ea"/>
                <a:cs typeface="+mn-cs"/>
              </a:rPr>
              <a:t> Bonustracks, Zusatzmaterial, Gastkomponisten, Coverversionen</a:t>
            </a:r>
          </a:p>
          <a:p>
            <a:r>
              <a:rPr lang="de-DE" sz="1200" kern="1200" dirty="0" smtClean="0">
                <a:solidFill>
                  <a:schemeClr val="tx1"/>
                </a:solidFill>
                <a:effectLst/>
                <a:latin typeface="+mn-lt"/>
                <a:ea typeface="+mn-ea"/>
                <a:cs typeface="+mn-cs"/>
              </a:rPr>
              <a:t>Bei der Bestimmung, ob tatsächlich alle enthaltenen Werke der Zusammenstellung von einem einzigen geistigen Schöpfer stammen, orientiert man sich daran, wie sich die Ressource in ihrer Gesamtheit präsentiert. Ist nur ein geringfügiger Teil der Zusammenstellung wahrscheinlich einem anderen geistigen Schöpfer zuzuschreiben, dann wird der Komponist, der die überwiegende Mehrheit der enthaltenen Werke geschaffen hat, als Komponist der Zusammenstellung angesehen.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Beispiele für geringfügige Teile können sein:</a:t>
            </a:r>
          </a:p>
          <a:p>
            <a:pPr lvl="0"/>
            <a:r>
              <a:rPr lang="de-DE" sz="1200" kern="1200" dirty="0" smtClean="0">
                <a:solidFill>
                  <a:schemeClr val="tx1"/>
                </a:solidFill>
                <a:effectLst/>
                <a:latin typeface="+mn-lt"/>
                <a:ea typeface="+mn-ea"/>
                <a:cs typeface="+mn-cs"/>
              </a:rPr>
              <a:t>Ein Künstler der Rock-Pop-Szene ist bekannt dafür, seine eigenen Werke zu komponieren und aufzuführen. Auf dem vorliegenden Album ist zusätzlich eine einfache Coverversion des Songs eines anderen Künstlers enthalten. Das Album gilt trotzdem als Zusammenstellung von Werken eines geistigen Schöpfers.</a:t>
            </a:r>
          </a:p>
          <a:p>
            <a:pPr lvl="0"/>
            <a:r>
              <a:rPr lang="de-DE" sz="1200" kern="1200" dirty="0" smtClean="0">
                <a:solidFill>
                  <a:schemeClr val="tx1"/>
                </a:solidFill>
                <a:effectLst/>
                <a:latin typeface="+mn-lt"/>
                <a:ea typeface="+mn-ea"/>
                <a:cs typeface="+mn-cs"/>
              </a:rPr>
              <a:t>Ein Künstler der Rock-Pop-Szene ist bekannt dafür, seine eigenen Werke zu komponieren und aufzuführen. Auf dem vorliegende Album finden sich aber im Booklet im Bereich der </a:t>
            </a:r>
            <a:r>
              <a:rPr lang="de-DE" sz="1200" kern="1200" dirty="0" err="1" smtClean="0">
                <a:solidFill>
                  <a:schemeClr val="tx1"/>
                </a:solidFill>
                <a:effectLst/>
                <a:latin typeface="+mn-lt"/>
                <a:ea typeface="+mn-ea"/>
                <a:cs typeface="+mn-cs"/>
              </a:rPr>
              <a:t>credits</a:t>
            </a:r>
            <a:r>
              <a:rPr lang="de-DE" sz="1200" kern="1200" dirty="0" smtClean="0">
                <a:solidFill>
                  <a:schemeClr val="tx1"/>
                </a:solidFill>
                <a:effectLst/>
                <a:latin typeface="+mn-lt"/>
                <a:ea typeface="+mn-ea"/>
                <a:cs typeface="+mn-cs"/>
              </a:rPr>
              <a:t> Hinweise, dass zwei Lieder in Zusammenarbeit mit einem weiteren Komponisten erarbeitet wurden.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Das Album gilt trotzdem als Zusammenstellung von Werken eines geistigen Schöpfers. </a:t>
            </a:r>
          </a:p>
          <a:p>
            <a:pPr lvl="0"/>
            <a:r>
              <a:rPr lang="de-DE" sz="1200" kern="1200" dirty="0" smtClean="0">
                <a:solidFill>
                  <a:schemeClr val="tx1"/>
                </a:solidFill>
                <a:effectLst/>
                <a:latin typeface="+mn-lt"/>
                <a:ea typeface="+mn-ea"/>
                <a:cs typeface="+mn-cs"/>
              </a:rPr>
              <a:t>Auf einer Zusammenstellung von mehreren Orgelwerken des Komponisten Johann Sebastian Bach befindet sich auch eine Bearbeitung / Neuinterpretation eines </a:t>
            </a:r>
            <a:r>
              <a:rPr lang="de-DE" sz="1200" kern="1200" dirty="0" err="1" smtClean="0">
                <a:solidFill>
                  <a:schemeClr val="tx1"/>
                </a:solidFill>
                <a:effectLst/>
                <a:latin typeface="+mn-lt"/>
                <a:ea typeface="+mn-ea"/>
                <a:cs typeface="+mn-cs"/>
              </a:rPr>
              <a:t>Bachschen</a:t>
            </a:r>
            <a:r>
              <a:rPr lang="de-DE" sz="1200" kern="1200" dirty="0" smtClean="0">
                <a:solidFill>
                  <a:schemeClr val="tx1"/>
                </a:solidFill>
                <a:effectLst/>
                <a:latin typeface="+mn-lt"/>
                <a:ea typeface="+mn-ea"/>
                <a:cs typeface="+mn-cs"/>
              </a:rPr>
              <a:t> Orgelwerkes, die so umfangreich ist, dass dies als neues Werk bewertet werden kann. Die Zusammenstellung gilt trotzdem als Zusammenstellung mit dem geistigen Schöpfer Johann Sebastian Bach.</a:t>
            </a:r>
          </a:p>
          <a:p>
            <a:endParaRPr lang="de-DE" dirty="0" smtClean="0"/>
          </a:p>
          <a:p>
            <a:endParaRPr lang="de-DE" dirty="0" smtClean="0"/>
          </a:p>
          <a:p>
            <a:r>
              <a:rPr lang="de-DE" dirty="0" smtClean="0"/>
              <a:t>Hinweis:</a:t>
            </a:r>
            <a:r>
              <a:rPr lang="de-DE" baseline="0" dirty="0" smtClean="0"/>
              <a:t> Rock-Pop kommt </a:t>
            </a:r>
            <a:r>
              <a:rPr lang="de-DE" baseline="0" dirty="0" err="1" smtClean="0"/>
              <a:t>nocht</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24</a:t>
            </a:fld>
            <a:endParaRPr lang="de-DE"/>
          </a:p>
        </p:txBody>
      </p:sp>
    </p:spTree>
    <p:extLst>
      <p:ext uri="{BB962C8B-B14F-4D97-AF65-F5344CB8AC3E}">
        <p14:creationId xmlns:p14="http://schemas.microsoft.com/office/powerpoint/2010/main" val="8522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25</a:t>
            </a:fld>
            <a:endParaRPr lang="de-DE"/>
          </a:p>
        </p:txBody>
      </p:sp>
    </p:spTree>
    <p:extLst>
      <p:ext uri="{BB962C8B-B14F-4D97-AF65-F5344CB8AC3E}">
        <p14:creationId xmlns:p14="http://schemas.microsoft.com/office/powerpoint/2010/main" val="3644972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Zum Thema Verantwortlichkeitsangabe</a:t>
            </a:r>
            <a:r>
              <a:rPr lang="de-DE" baseline="0" dirty="0" smtClean="0"/>
              <a:t> später</a:t>
            </a:r>
          </a:p>
          <a:p>
            <a:endParaRPr lang="de-DE" baseline="0" dirty="0" smtClean="0"/>
          </a:p>
          <a:p>
            <a:r>
              <a:rPr lang="de-DE" baseline="0" dirty="0" err="1" smtClean="0"/>
              <a:t>Aleph</a:t>
            </a:r>
            <a:r>
              <a:rPr lang="de-DE" baseline="0" dirty="0" smtClean="0"/>
              <a:t>: Lösung geht davon aus, dass kein Werknormsatz angelegt wird für die Zusammenstellung</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Auf der Ressource steht „Die Chart-Erfolge 1997“. In der Ressource genannt werden Elton John,  Will Smith, </a:t>
            </a:r>
            <a:r>
              <a:rPr lang="de-DE" sz="1200" kern="1200" dirty="0" err="1" smtClean="0">
                <a:solidFill>
                  <a:schemeClr val="tx1"/>
                </a:solidFill>
                <a:effectLst/>
                <a:latin typeface="+mn-lt"/>
                <a:ea typeface="+mn-ea"/>
                <a:cs typeface="+mn-cs"/>
              </a:rPr>
              <a:t>No</a:t>
            </a:r>
            <a:r>
              <a:rPr lang="de-DE" sz="1200" kern="1200" dirty="0" smtClean="0">
                <a:solidFill>
                  <a:schemeClr val="tx1"/>
                </a:solidFill>
                <a:effectLst/>
                <a:latin typeface="+mn-lt"/>
                <a:ea typeface="+mn-ea"/>
                <a:cs typeface="+mn-cs"/>
              </a:rPr>
              <a:t> Doubt, Toni Braxton und andere. Alle Personen sind aber keine geistigen Schöpfer der Zusammenstellung. Die Einzelinterpreten werden nicht in der Verantwortlichkeitsangabe genannt (vgl. Kapitel 6 in diesem Skript).</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30</a:t>
            </a:fld>
            <a:endParaRPr lang="de-DE"/>
          </a:p>
        </p:txBody>
      </p:sp>
    </p:spTree>
    <p:extLst>
      <p:ext uri="{BB962C8B-B14F-4D97-AF65-F5344CB8AC3E}">
        <p14:creationId xmlns:p14="http://schemas.microsoft.com/office/powerpoint/2010/main" val="284387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Herleitung Warum extra Schulungsunterlage Zusammenstellungen</a:t>
            </a:r>
            <a:r>
              <a:rPr lang="de-DE" baseline="0" dirty="0" smtClean="0"/>
              <a:t> AV Medien Musik</a:t>
            </a:r>
          </a:p>
          <a:p>
            <a:endParaRPr lang="de-DE" baseline="0" dirty="0" smtClean="0"/>
          </a:p>
          <a:p>
            <a:r>
              <a:rPr lang="de-DE" baseline="0" dirty="0" smtClean="0"/>
              <a:t>Text aus Skript</a:t>
            </a:r>
          </a:p>
          <a:p>
            <a:r>
              <a:rPr lang="de-DE" sz="1200" kern="1200" dirty="0" smtClean="0">
                <a:solidFill>
                  <a:schemeClr val="tx1"/>
                </a:solidFill>
                <a:effectLst/>
                <a:latin typeface="+mn-lt"/>
                <a:ea typeface="+mn-ea"/>
                <a:cs typeface="+mn-cs"/>
              </a:rPr>
              <a:t>Grundsätzlich gelten die Regelungen der RDA für Zusammenstellungen, wie sie in Modul 5A beschrieben sind. Dabei unterscheiden sich Zusammenstellungen bei AV-Medien Musik (Musiktonträger  oder Bildtonträger mit Musik) in ihrer Präsentation, ihrem Veröffentlichungsdesign und auch in der Art der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)Nutzung und den Rechercheanforderungen deutlich von textuellen Zusammenstellungen. </a:t>
            </a:r>
          </a:p>
          <a:p>
            <a:r>
              <a:rPr lang="de-DE" sz="1200" kern="1200" dirty="0" smtClean="0">
                <a:solidFill>
                  <a:schemeClr val="tx1"/>
                </a:solidFill>
                <a:effectLst/>
                <a:latin typeface="+mn-lt"/>
                <a:ea typeface="+mn-ea"/>
                <a:cs typeface="+mn-cs"/>
              </a:rPr>
              <a:t>In dieser Schulungsunterlage soll auf diese Spezifik eingegangen werden.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Hinweis:</a:t>
            </a:r>
          </a:p>
          <a:p>
            <a:r>
              <a:rPr lang="de-DE" sz="1200" kern="1200" dirty="0" smtClean="0">
                <a:solidFill>
                  <a:schemeClr val="tx1"/>
                </a:solidFill>
                <a:effectLst/>
                <a:latin typeface="+mn-lt"/>
                <a:ea typeface="+mn-ea"/>
                <a:cs typeface="+mn-cs"/>
              </a:rPr>
              <a:t>Folien sind zum Teil</a:t>
            </a:r>
            <a:r>
              <a:rPr lang="de-DE" sz="1200" kern="1200" baseline="0" dirty="0" smtClean="0">
                <a:solidFill>
                  <a:schemeClr val="tx1"/>
                </a:solidFill>
                <a:effectLst/>
                <a:latin typeface="+mn-lt"/>
                <a:ea typeface="+mn-ea"/>
                <a:cs typeface="+mn-cs"/>
              </a:rPr>
              <a:t> aus den Präsentationen Modul 5A kopiert</a:t>
            </a:r>
          </a:p>
          <a:p>
            <a:r>
              <a:rPr lang="de-DE" sz="1200" kern="1200" baseline="0" dirty="0" smtClean="0">
                <a:solidFill>
                  <a:schemeClr val="tx1"/>
                </a:solidFill>
                <a:effectLst/>
                <a:latin typeface="+mn-lt"/>
                <a:ea typeface="+mn-ea"/>
                <a:cs typeface="+mn-cs"/>
              </a:rPr>
              <a:t>Beispiele zeigen immer nur einen Auszug und nicht die ganze Beschreibung der Ressource</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a:t>
            </a:fld>
            <a:endParaRPr lang="de-DE"/>
          </a:p>
        </p:txBody>
      </p:sp>
    </p:spTree>
    <p:extLst>
      <p:ext uri="{BB962C8B-B14F-4D97-AF65-F5344CB8AC3E}">
        <p14:creationId xmlns:p14="http://schemas.microsoft.com/office/powerpoint/2010/main" val="848121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31</a:t>
            </a:fld>
            <a:endParaRPr lang="de-DE"/>
          </a:p>
        </p:txBody>
      </p:sp>
    </p:spTree>
    <p:extLst>
      <p:ext uri="{BB962C8B-B14F-4D97-AF65-F5344CB8AC3E}">
        <p14:creationId xmlns:p14="http://schemas.microsoft.com/office/powerpoint/2010/main" val="2756507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Bestimmung</a:t>
            </a:r>
            <a:r>
              <a:rPr lang="de-DE" baseline="0" dirty="0" smtClean="0"/>
              <a:t> des bevorzugten Titel des Werkes später</a:t>
            </a:r>
          </a:p>
          <a:p>
            <a:endParaRPr lang="de-D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Bestimmung</a:t>
            </a:r>
            <a:r>
              <a:rPr lang="de-DE" baseline="0" dirty="0" smtClean="0"/>
              <a:t> des bevorzugten Titel des Werkes später</a:t>
            </a:r>
          </a:p>
          <a:p>
            <a:endParaRPr lang="de-D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34</a:t>
            </a:fld>
            <a:endParaRPr lang="de-DE"/>
          </a:p>
        </p:txBody>
      </p:sp>
    </p:spTree>
    <p:extLst>
      <p:ext uri="{BB962C8B-B14F-4D97-AF65-F5344CB8AC3E}">
        <p14:creationId xmlns:p14="http://schemas.microsoft.com/office/powerpoint/2010/main" val="3982534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Komponist der Titel</a:t>
            </a:r>
            <a:r>
              <a:rPr lang="de-DE" baseline="0" dirty="0" smtClean="0"/>
              <a:t> in der Regel Jean Frankfurter</a:t>
            </a:r>
          </a:p>
          <a:p>
            <a:endParaRPr lang="de-DE" baseline="0" dirty="0" smtClean="0"/>
          </a:p>
          <a:p>
            <a:r>
              <a:rPr lang="de-DE" baseline="0" dirty="0" err="1" smtClean="0"/>
              <a:t>Aleph</a:t>
            </a:r>
            <a:r>
              <a:rPr lang="de-DE" baseline="0" dirty="0" smtClean="0"/>
              <a:t>: Lösung geht davon aus, dass kein Werknormsatz angelegt wird.</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35</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 der Rückseite der Ressource: „All </a:t>
            </a:r>
            <a:r>
              <a:rPr lang="de-DE" dirty="0" err="1" smtClean="0"/>
              <a:t>compositions</a:t>
            </a:r>
            <a:r>
              <a:rPr lang="de-DE" dirty="0" smtClean="0"/>
              <a:t> </a:t>
            </a:r>
            <a:r>
              <a:rPr lang="de-DE" dirty="0" err="1" smtClean="0"/>
              <a:t>by</a:t>
            </a:r>
            <a:r>
              <a:rPr lang="de-DE" baseline="0" dirty="0" smtClean="0"/>
              <a:t> Jonas </a:t>
            </a:r>
            <a:r>
              <a:rPr lang="de-DE" baseline="0" dirty="0" err="1" smtClean="0"/>
              <a:t>Windscheid</a:t>
            </a:r>
            <a:r>
              <a:rPr lang="de-DE" baseline="0" dirty="0" smtClean="0"/>
              <a:t>“ = Mitglied der Band „</a:t>
            </a:r>
            <a:r>
              <a:rPr lang="de-DE" baseline="0" dirty="0" err="1" smtClean="0"/>
              <a:t>Paintbox</a:t>
            </a:r>
            <a:r>
              <a:rPr lang="de-DE" baseline="0" dirty="0" smtClean="0"/>
              <a:t>“. </a:t>
            </a:r>
            <a:br>
              <a:rPr lang="de-DE" baseline="0" dirty="0" smtClean="0"/>
            </a:br>
            <a:r>
              <a:rPr lang="de-DE" baseline="0" dirty="0" smtClean="0"/>
              <a:t>In der Gesamtbetrachtung kann durchaus auch entschieden werden, das Jonas </a:t>
            </a:r>
            <a:r>
              <a:rPr lang="de-DE" baseline="0" dirty="0" err="1" smtClean="0"/>
              <a:t>Windscheid</a:t>
            </a:r>
            <a:r>
              <a:rPr lang="de-DE" baseline="0" dirty="0" smtClean="0"/>
              <a:t> NICHT der geistige Schöpfer ist - </a:t>
            </a:r>
            <a:r>
              <a:rPr lang="de-DE" dirty="0" smtClean="0"/>
              <a:t>Beispiel kann auch gerne kritisch diskutiert werden</a:t>
            </a:r>
          </a:p>
          <a:p>
            <a:endParaRPr lang="de-DE" dirty="0" smtClean="0"/>
          </a:p>
          <a:p>
            <a:r>
              <a:rPr lang="de-DE" dirty="0" smtClean="0"/>
              <a:t>Die Reihenfolge der verantwortlichen Personen/Körperschaften wird von der Vorlage übertragen. Aber nur der geistige Schöpfer ist Kernelement, daher ist</a:t>
            </a:r>
            <a:r>
              <a:rPr lang="de-DE" baseline="0" dirty="0" smtClean="0"/>
              <a:t> hier die 1. Verantwortlichkeitsangabe nicht fett, die zweite allerdings schon (vgl. Beispiel Dornröschen aus der </a:t>
            </a:r>
            <a:r>
              <a:rPr lang="de-DE" baseline="0" smtClean="0"/>
              <a:t>Schulungsunterlage Musikdrucke)</a:t>
            </a:r>
          </a:p>
          <a:p>
            <a:endParaRPr lang="de-D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smtClean="0"/>
              <a:t>Zweifelsfälle: manchmal schwer zu entscheiden, ob eine Rock-Pop-Jazz-Zusammenstellung „einen“ geistigen Schöpfer hat. Bei einigen Bands wie z.B. den Beatles werden einzelne Personen als Komponisten der Lieder genannt.</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smtClean="0"/>
              <a:t>Künstler führen sowohl eigene als auch fremde Kompositionen auf und veröffentlichen dieses als Album.</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smtClean="0"/>
              <a:t>Die Information, ob für die Zusammenstellung ein geistiger Schöpfer eindeutig vorliegt, sollte mit vertretbarem Aufwand ermittelbar sein.</a:t>
            </a:r>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smtClean="0"/>
              <a:t>Im Zweifelsfall wird empfohlen, die Person der Band als Interpret/Mitwirkenden zu erfassen und die Zusammenstellung als unter dem Titel bekannt zu erfassen.</a:t>
            </a:r>
          </a:p>
        </p:txBody>
      </p:sp>
      <p:sp>
        <p:nvSpPr>
          <p:cNvPr id="4" name="Foliennummernplatzhalter 3"/>
          <p:cNvSpPr>
            <a:spLocks noGrp="1"/>
          </p:cNvSpPr>
          <p:nvPr>
            <p:ph type="sldNum" sz="quarter" idx="10"/>
          </p:nvPr>
        </p:nvSpPr>
        <p:spPr/>
        <p:txBody>
          <a:bodyPr/>
          <a:lstStyle/>
          <a:p>
            <a:fld id="{5F9F8FF6-6F64-48B5-AF7B-675846B3447E}" type="slidenum">
              <a:rPr lang="de-DE" smtClean="0"/>
              <a:pPr/>
              <a:t>36</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37</a:t>
            </a:fld>
            <a:endParaRPr lang="de-DE" altLang="de-DE"/>
          </a:p>
        </p:txBody>
      </p:sp>
    </p:spTree>
    <p:extLst>
      <p:ext uri="{BB962C8B-B14F-4D97-AF65-F5344CB8AC3E}">
        <p14:creationId xmlns:p14="http://schemas.microsoft.com/office/powerpoint/2010/main" val="1405631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Wiederholung / Erinnerung</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38</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39</a:t>
            </a:fld>
            <a:endParaRPr lang="de-DE"/>
          </a:p>
        </p:txBody>
      </p:sp>
    </p:spTree>
    <p:extLst>
      <p:ext uri="{BB962C8B-B14F-4D97-AF65-F5344CB8AC3E}">
        <p14:creationId xmlns:p14="http://schemas.microsoft.com/office/powerpoint/2010/main" val="778174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Exkurs : Es</a:t>
            </a:r>
            <a:r>
              <a:rPr lang="de-DE" baseline="0" dirty="0" smtClean="0"/>
              <a:t> geht darum den </a:t>
            </a:r>
            <a:r>
              <a:rPr lang="de-DE" baseline="0" dirty="0" err="1" smtClean="0"/>
              <a:t>bevorzugtenTitel</a:t>
            </a:r>
            <a:r>
              <a:rPr lang="de-DE" baseline="0" dirty="0" smtClean="0"/>
              <a:t> des Werks zu bestimmen, nachdem der übergeordnete Titel der Manifestation bestimmt wurde.</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40</a:t>
            </a:fld>
            <a:endParaRPr lang="de-DE"/>
          </a:p>
        </p:txBody>
      </p:sp>
    </p:spTree>
    <p:extLst>
      <p:ext uri="{BB962C8B-B14F-4D97-AF65-F5344CB8AC3E}">
        <p14:creationId xmlns:p14="http://schemas.microsoft.com/office/powerpoint/2010/main" val="74477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a:t>
            </a:fld>
            <a:endParaRPr lang="de-DE"/>
          </a:p>
        </p:txBody>
      </p:sp>
    </p:spTree>
    <p:extLst>
      <p:ext uri="{BB962C8B-B14F-4D97-AF65-F5344CB8AC3E}">
        <p14:creationId xmlns:p14="http://schemas.microsoft.com/office/powerpoint/2010/main" val="1023682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Zusammenstellung </a:t>
            </a:r>
            <a:r>
              <a:rPr lang="de-DE" u="sng" dirty="0" smtClean="0"/>
              <a:t>eines</a:t>
            </a:r>
            <a:r>
              <a:rPr lang="de-DE" dirty="0" smtClean="0"/>
              <a:t> geistigen</a:t>
            </a:r>
            <a:r>
              <a:rPr lang="de-DE" baseline="0" dirty="0" smtClean="0"/>
              <a:t> Schöpfers</a:t>
            </a:r>
          </a:p>
          <a:p>
            <a:r>
              <a:rPr lang="de-DE" baseline="0" dirty="0" smtClean="0"/>
              <a:t>Übergeordneter Titel = Manifestationstitel der Zusammenstellung</a:t>
            </a:r>
          </a:p>
          <a:p>
            <a:r>
              <a:rPr lang="de-DE" baseline="0" dirty="0" smtClean="0"/>
              <a:t>Zusammenfassender Formaltitel = In der Manifestation verkörpertes Werk</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41</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Im Skript ist ein anderes Beispiel enthalten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 der Vorlage steht in folgender Reihenfolge: Julia Fischer Bach Concertos. Auf der Rückseite ist die Liedliste aufgeführt und erkennbar, dass die Interpretin Julia Fischer ausschließlich Werke von Johann Sebastian Bach eingespielt hat.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Beispiel ist nicht gänzlich fingiert. Die CD gibt es wirklich, ist aber von der UAG Musik nicht als vollständiges formatneutrales Beispiel</a:t>
            </a:r>
            <a:r>
              <a:rPr lang="de-DE" sz="1200" kern="1200" baseline="0" dirty="0" smtClean="0">
                <a:solidFill>
                  <a:schemeClr val="tx1"/>
                </a:solidFill>
                <a:effectLst/>
                <a:latin typeface="+mn-lt"/>
                <a:ea typeface="+mn-ea"/>
                <a:cs typeface="+mn-cs"/>
              </a:rPr>
              <a:t> bearbeitet.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Komponist der Titel</a:t>
            </a:r>
            <a:r>
              <a:rPr lang="de-DE" baseline="0" dirty="0" smtClean="0"/>
              <a:t> in der Regel Jean Frankfurter</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43</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44</a:t>
            </a:fld>
            <a:endParaRPr lang="de-DE"/>
          </a:p>
        </p:txBody>
      </p:sp>
    </p:spTree>
    <p:extLst>
      <p:ext uri="{BB962C8B-B14F-4D97-AF65-F5344CB8AC3E}">
        <p14:creationId xmlns:p14="http://schemas.microsoft.com/office/powerpoint/2010/main" val="1884784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Zum Thema Verantwortlichkeitsangabe</a:t>
            </a:r>
            <a:r>
              <a:rPr lang="de-DE" baseline="0" dirty="0" smtClean="0"/>
              <a:t> später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45</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46</a:t>
            </a:fld>
            <a:endParaRPr lang="de-DE"/>
          </a:p>
        </p:txBody>
      </p:sp>
    </p:spTree>
    <p:extLst>
      <p:ext uri="{BB962C8B-B14F-4D97-AF65-F5344CB8AC3E}">
        <p14:creationId xmlns:p14="http://schemas.microsoft.com/office/powerpoint/2010/main" val="1074382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47</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Die Verantwortlichkeitsangabe</a:t>
            </a:r>
            <a:r>
              <a:rPr lang="de-DE" baseline="0" dirty="0" smtClean="0"/>
              <a:t> und die Bestimmung des geistigen Schöpfers ist unabhängig von der Tatsache, ob es einen übergeordneten oder keinen übergeordneten Titel für die Zusammenstellung gibt</a:t>
            </a:r>
          </a:p>
          <a:p>
            <a:endParaRPr lang="de-DE" baseline="0" dirty="0" smtClean="0"/>
          </a:p>
          <a:p>
            <a:r>
              <a:rPr lang="de-DE" baseline="0" dirty="0" smtClean="0"/>
              <a:t>Im Skript keine formatneutrale Darstellung der Beispiele vorhanden.</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48</a:t>
            </a:fld>
            <a:endParaRPr lang="de-DE"/>
          </a:p>
        </p:txBody>
      </p:sp>
    </p:spTree>
    <p:extLst>
      <p:ext uri="{BB962C8B-B14F-4D97-AF65-F5344CB8AC3E}">
        <p14:creationId xmlns:p14="http://schemas.microsoft.com/office/powerpoint/2010/main" val="2293451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Exkurs: Wie geht man in dem Fall mit der Werkebene um</a:t>
            </a:r>
          </a:p>
          <a:p>
            <a:endParaRPr lang="de-DE" dirty="0" smtClean="0"/>
          </a:p>
          <a:p>
            <a:r>
              <a:rPr lang="de-DE" dirty="0" smtClean="0"/>
              <a:t>Zitat aus Skript</a:t>
            </a:r>
          </a:p>
          <a:p>
            <a:endParaRPr lang="de-DE" dirty="0" smtClean="0"/>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mehrerer geistiger Schöpfer</a:t>
            </a:r>
            <a:r>
              <a:rPr lang="de-DE" sz="1200" kern="1200" dirty="0" smtClean="0">
                <a:solidFill>
                  <a:schemeClr val="tx1"/>
                </a:solidFill>
                <a:effectLst/>
                <a:latin typeface="+mn-lt"/>
                <a:ea typeface="+mn-ea"/>
                <a:cs typeface="+mn-cs"/>
              </a:rPr>
              <a:t> muss für jedes Teil-Werk der bevorzugte Titel bestimmt werden.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vollständige Beispiel 6M.04.11 Pictures at an </a:t>
            </a:r>
            <a:r>
              <a:rPr lang="de-DE" sz="1200" kern="1200" dirty="0" err="1" smtClean="0">
                <a:solidFill>
                  <a:schemeClr val="tx1"/>
                </a:solidFill>
                <a:effectLst/>
                <a:latin typeface="+mn-lt"/>
                <a:ea typeface="+mn-ea"/>
                <a:cs typeface="+mn-cs"/>
              </a:rPr>
              <a:t>exhibition</a:t>
            </a:r>
            <a:r>
              <a:rPr lang="de-DE" sz="1200" kern="1200" dirty="0" smtClean="0">
                <a:solidFill>
                  <a:schemeClr val="tx1"/>
                </a:solidFill>
                <a:effectLst/>
                <a:latin typeface="+mn-lt"/>
                <a:ea typeface="+mn-ea"/>
                <a:cs typeface="+mn-cs"/>
              </a:rPr>
              <a:t> stellt die Lösung für eine Zusammenstellung ohne übergeordneten Titel mit Werken mehrerer geistiger Schöpfer ausführlich dar.</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49</a:t>
            </a:fld>
            <a:endParaRPr lang="de-DE"/>
          </a:p>
        </p:txBody>
      </p:sp>
    </p:spTree>
    <p:extLst>
      <p:ext uri="{BB962C8B-B14F-4D97-AF65-F5344CB8AC3E}">
        <p14:creationId xmlns:p14="http://schemas.microsoft.com/office/powerpoint/2010/main" val="1210024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 aus Skript</a:t>
            </a:r>
          </a:p>
          <a:p>
            <a:endParaRPr lang="de-DE" dirty="0" smtClean="0"/>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eines geistigen Schöpfers</a:t>
            </a:r>
            <a:r>
              <a:rPr lang="de-DE" sz="1200" kern="1200" dirty="0" smtClean="0">
                <a:solidFill>
                  <a:schemeClr val="tx1"/>
                </a:solidFill>
                <a:effectLst/>
                <a:latin typeface="+mn-lt"/>
                <a:ea typeface="+mn-ea"/>
                <a:cs typeface="+mn-cs"/>
              </a:rPr>
              <a:t> wird ein zusammenfassender Formaltitel gebildet werden,</a:t>
            </a:r>
            <a:r>
              <a:rPr lang="de-DE" sz="1200" kern="1200" baseline="0" dirty="0" smtClean="0">
                <a:solidFill>
                  <a:schemeClr val="tx1"/>
                </a:solidFill>
                <a:effectLst/>
                <a:latin typeface="+mn-lt"/>
                <a:ea typeface="+mn-ea"/>
                <a:cs typeface="+mn-cs"/>
              </a:rPr>
              <a:t> ggf. mit dem Zusatz </a:t>
            </a:r>
            <a:r>
              <a:rPr lang="de-DE" sz="1200" i="1" kern="1200" baseline="0" dirty="0" smtClean="0">
                <a:solidFill>
                  <a:schemeClr val="tx1"/>
                </a:solidFill>
                <a:effectLst/>
                <a:latin typeface="+mn-lt"/>
                <a:ea typeface="+mn-ea"/>
                <a:cs typeface="+mn-cs"/>
              </a:rPr>
              <a:t>Auswahl </a:t>
            </a:r>
            <a:r>
              <a:rPr lang="de-DE" sz="1200" kern="1200" baseline="0" dirty="0" smtClean="0">
                <a:solidFill>
                  <a:schemeClr val="tx1"/>
                </a:solidFill>
                <a:effectLst/>
                <a:latin typeface="+mn-lt"/>
                <a:ea typeface="+mn-ea"/>
                <a:cs typeface="+mn-cs"/>
              </a:rPr>
              <a:t>(RDA 6.14.2.8.4 Alternative D-A-CH). </a:t>
            </a:r>
            <a:r>
              <a:rPr lang="de-DE" sz="1200" kern="1200" dirty="0" smtClean="0">
                <a:solidFill>
                  <a:schemeClr val="tx1"/>
                </a:solidFill>
                <a:effectLst/>
                <a:latin typeface="+mn-lt"/>
                <a:ea typeface="+mn-ea"/>
                <a:cs typeface="+mn-cs"/>
              </a:rPr>
              <a:t>Dieser zusammenfassende Formaltitel wäre dann der bevorzugte Titel des Werkes bezogen auf die Zusammenstellung. </a:t>
            </a:r>
          </a:p>
          <a:p>
            <a:r>
              <a:rPr lang="de-DE" sz="1200" kern="1200" baseline="0" dirty="0" smtClean="0">
                <a:solidFill>
                  <a:schemeClr val="tx1"/>
                </a:solidFill>
                <a:effectLst/>
                <a:latin typeface="+mn-lt"/>
                <a:ea typeface="+mn-ea"/>
                <a:cs typeface="+mn-cs"/>
              </a:rPr>
              <a:t/>
            </a:r>
            <a:br>
              <a:rPr lang="de-DE" sz="1200" kern="1200" baseline="0" dirty="0" smtClean="0">
                <a:solidFill>
                  <a:schemeClr val="tx1"/>
                </a:solidFill>
                <a:effectLst/>
                <a:latin typeface="+mn-lt"/>
                <a:ea typeface="+mn-ea"/>
                <a:cs typeface="+mn-cs"/>
              </a:rPr>
            </a:br>
            <a:r>
              <a:rPr lang="de-DE" sz="1200" kern="1200" baseline="0" dirty="0" smtClean="0">
                <a:solidFill>
                  <a:schemeClr val="tx1"/>
                </a:solidFill>
                <a:effectLst/>
                <a:latin typeface="+mn-lt"/>
                <a:ea typeface="+mn-ea"/>
                <a:cs typeface="+mn-cs"/>
              </a:rPr>
              <a:t>Optional können zusätzlich die bevorzugten Titel der enthaltenen Teilwerke erfasst werden. Dies liegt im Ermessen des Katalogisierenden.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vollständigen Beispiele 6M.04.07 des Komponisten </a:t>
            </a:r>
            <a:r>
              <a:rPr lang="de-DE" sz="1200" kern="1200" dirty="0" err="1" smtClean="0">
                <a:solidFill>
                  <a:schemeClr val="tx1"/>
                </a:solidFill>
                <a:effectLst/>
                <a:latin typeface="+mn-lt"/>
                <a:ea typeface="+mn-ea"/>
                <a:cs typeface="+mn-cs"/>
              </a:rPr>
              <a:t>Gorécki</a:t>
            </a:r>
            <a:r>
              <a:rPr lang="de-DE" sz="1200" kern="1200" dirty="0" smtClean="0">
                <a:solidFill>
                  <a:schemeClr val="tx1"/>
                </a:solidFill>
                <a:effectLst/>
                <a:latin typeface="+mn-lt"/>
                <a:ea typeface="+mn-ea"/>
                <a:cs typeface="+mn-cs"/>
              </a:rPr>
              <a:t> und 6M.04.08 des Komponisten </a:t>
            </a:r>
            <a:r>
              <a:rPr lang="de-DE" sz="1200" kern="1200" dirty="0" err="1" smtClean="0">
                <a:solidFill>
                  <a:schemeClr val="tx1"/>
                </a:solidFill>
                <a:effectLst/>
                <a:latin typeface="+mn-lt"/>
                <a:ea typeface="+mn-ea"/>
                <a:cs typeface="+mn-cs"/>
              </a:rPr>
              <a:t>Manasse</a:t>
            </a:r>
            <a:r>
              <a:rPr lang="de-DE" sz="1200" kern="1200" dirty="0" smtClean="0">
                <a:solidFill>
                  <a:schemeClr val="tx1"/>
                </a:solidFill>
                <a:effectLst/>
                <a:latin typeface="+mn-lt"/>
                <a:ea typeface="+mn-ea"/>
                <a:cs typeface="+mn-cs"/>
              </a:rPr>
              <a:t> stellen die Lösung für eine Zusammenstellung ohne übergeordneten Titel mit Werken eines geistigen Schöpfers ausführlich dar.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50</a:t>
            </a:fld>
            <a:endParaRPr lang="de-DE"/>
          </a:p>
        </p:txBody>
      </p:sp>
    </p:spTree>
    <p:extLst>
      <p:ext uri="{BB962C8B-B14F-4D97-AF65-F5344CB8AC3E}">
        <p14:creationId xmlns:p14="http://schemas.microsoft.com/office/powerpoint/2010/main" val="121002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6</a:t>
            </a:fld>
            <a:endParaRPr lang="de-DE" altLang="de-DE"/>
          </a:p>
        </p:txBody>
      </p:sp>
    </p:spTree>
    <p:extLst>
      <p:ext uri="{BB962C8B-B14F-4D97-AF65-F5344CB8AC3E}">
        <p14:creationId xmlns:p14="http://schemas.microsoft.com/office/powerpoint/2010/main" val="6187199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 aus Skript</a:t>
            </a:r>
          </a:p>
          <a:p>
            <a:endParaRPr lang="de-DE" dirty="0" smtClean="0"/>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eines geistigen Schöpfers</a:t>
            </a:r>
            <a:r>
              <a:rPr lang="de-DE" sz="1200" kern="1200" dirty="0" smtClean="0">
                <a:solidFill>
                  <a:schemeClr val="tx1"/>
                </a:solidFill>
                <a:effectLst/>
                <a:latin typeface="+mn-lt"/>
                <a:ea typeface="+mn-ea"/>
                <a:cs typeface="+mn-cs"/>
              </a:rPr>
              <a:t> werden die bevorzugten Werktitel der einzelnen enthaltenen Teile gebildet (RDA 6.14.2.8). Alternativ kann ein zusammenfassender Formaltitel gebildet werden, gegebenenfalls mit dem Zusatz </a:t>
            </a:r>
            <a:r>
              <a:rPr lang="de-DE" sz="1200" i="1" kern="1200" dirty="0" smtClean="0">
                <a:solidFill>
                  <a:schemeClr val="tx1"/>
                </a:solidFill>
                <a:effectLst/>
                <a:latin typeface="+mn-lt"/>
                <a:ea typeface="+mn-ea"/>
                <a:cs typeface="+mn-cs"/>
              </a:rPr>
              <a:t>Auswahl</a:t>
            </a:r>
            <a:r>
              <a:rPr lang="de-DE" sz="1200" kern="1200" dirty="0" smtClean="0">
                <a:solidFill>
                  <a:schemeClr val="tx1"/>
                </a:solidFill>
                <a:effectLst/>
                <a:latin typeface="+mn-lt"/>
                <a:ea typeface="+mn-ea"/>
                <a:cs typeface="+mn-cs"/>
              </a:rPr>
              <a:t> (RDA 6.14.2.8.4 Alternative mit D-A-CH). Dieser zusammenfassende Formaltitel wäre dann der bevorzugte Titel des Werkes bezogen auf die Zusammenstellung.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Anwendung der Alternative zu RDA 6.14.2.8.4 liegt im Ermessen des Katalogisierenden. Es können sowohl Grundregel als auch Alternative in einem Datensatz als Kombination erfasst werden.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vollständigen Beispiele 6M.04.07 des Komponisten </a:t>
            </a:r>
            <a:r>
              <a:rPr lang="de-DE" sz="1200" kern="1200" dirty="0" err="1" smtClean="0">
                <a:solidFill>
                  <a:schemeClr val="tx1"/>
                </a:solidFill>
                <a:effectLst/>
                <a:latin typeface="+mn-lt"/>
                <a:ea typeface="+mn-ea"/>
                <a:cs typeface="+mn-cs"/>
              </a:rPr>
              <a:t>Gorécki</a:t>
            </a:r>
            <a:r>
              <a:rPr lang="de-DE" sz="1200" kern="1200" dirty="0" smtClean="0">
                <a:solidFill>
                  <a:schemeClr val="tx1"/>
                </a:solidFill>
                <a:effectLst/>
                <a:latin typeface="+mn-lt"/>
                <a:ea typeface="+mn-ea"/>
                <a:cs typeface="+mn-cs"/>
              </a:rPr>
              <a:t> und 6M.04.08 des Komponisten </a:t>
            </a:r>
            <a:r>
              <a:rPr lang="de-DE" sz="1200" kern="1200" dirty="0" err="1" smtClean="0">
                <a:solidFill>
                  <a:schemeClr val="tx1"/>
                </a:solidFill>
                <a:effectLst/>
                <a:latin typeface="+mn-lt"/>
                <a:ea typeface="+mn-ea"/>
                <a:cs typeface="+mn-cs"/>
              </a:rPr>
              <a:t>Manasse</a:t>
            </a:r>
            <a:r>
              <a:rPr lang="de-DE" sz="1200" kern="1200" dirty="0" smtClean="0">
                <a:solidFill>
                  <a:schemeClr val="tx1"/>
                </a:solidFill>
                <a:effectLst/>
                <a:latin typeface="+mn-lt"/>
                <a:ea typeface="+mn-ea"/>
                <a:cs typeface="+mn-cs"/>
              </a:rPr>
              <a:t> stellen die Lösung für eine Zusammenstellung ohne übergeordneten Titel mit Werken eines geistigen Schöpfers ausführlich dar.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mehrerer geistiger Schöpfer</a:t>
            </a:r>
            <a:r>
              <a:rPr lang="de-DE" sz="1200" kern="1200" dirty="0" smtClean="0">
                <a:solidFill>
                  <a:schemeClr val="tx1"/>
                </a:solidFill>
                <a:effectLst/>
                <a:latin typeface="+mn-lt"/>
                <a:ea typeface="+mn-ea"/>
                <a:cs typeface="+mn-cs"/>
              </a:rPr>
              <a:t> muss für jedes Teil-Werk der bevorzugte Titel bestimmt werden.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vollständige Beispiel 6M.04.11 Pictures at an </a:t>
            </a:r>
            <a:r>
              <a:rPr lang="de-DE" sz="1200" kern="1200" dirty="0" err="1" smtClean="0">
                <a:solidFill>
                  <a:schemeClr val="tx1"/>
                </a:solidFill>
                <a:effectLst/>
                <a:latin typeface="+mn-lt"/>
                <a:ea typeface="+mn-ea"/>
                <a:cs typeface="+mn-cs"/>
              </a:rPr>
              <a:t>exhibition</a:t>
            </a:r>
            <a:r>
              <a:rPr lang="de-DE" sz="1200" kern="1200" dirty="0" smtClean="0">
                <a:solidFill>
                  <a:schemeClr val="tx1"/>
                </a:solidFill>
                <a:effectLst/>
                <a:latin typeface="+mn-lt"/>
                <a:ea typeface="+mn-ea"/>
                <a:cs typeface="+mn-cs"/>
              </a:rPr>
              <a:t> stellt die Lösung für eine Zusammenstellung ohne übergeordneten Titel mit Werken mehrerer geistiger Schöpfer ausführlich dar.</a:t>
            </a:r>
          </a:p>
          <a:p>
            <a:r>
              <a:rPr lang="de-DE" sz="1200" kern="1200" dirty="0" smtClean="0">
                <a:solidFill>
                  <a:schemeClr val="tx1"/>
                </a:solidFill>
                <a:effectLst/>
                <a:latin typeface="+mn-lt"/>
                <a:ea typeface="+mn-ea"/>
                <a:cs typeface="+mn-cs"/>
              </a:rPr>
              <a:t>Im Unterschied zur Grundregel 6.2.2.10.3 D-A-CH wird bei Musikressourcen die Alternative zur Bildung eines Formaltitels gefolgt von Auswahl nicht grundsätzlich abgelehnt.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51</a:t>
            </a:fld>
            <a:endParaRPr lang="de-DE"/>
          </a:p>
        </p:txBody>
      </p:sp>
    </p:spTree>
    <p:extLst>
      <p:ext uri="{BB962C8B-B14F-4D97-AF65-F5344CB8AC3E}">
        <p14:creationId xmlns:p14="http://schemas.microsoft.com/office/powerpoint/2010/main" val="1210024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52</a:t>
            </a:fld>
            <a:endParaRPr lang="de-DE"/>
          </a:p>
        </p:txBody>
      </p:sp>
    </p:spTree>
    <p:extLst>
      <p:ext uri="{BB962C8B-B14F-4D97-AF65-F5344CB8AC3E}">
        <p14:creationId xmlns:p14="http://schemas.microsoft.com/office/powerpoint/2010/main" val="2293451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53</a:t>
            </a:fld>
            <a:endParaRPr lang="de-DE" altLang="de-DE"/>
          </a:p>
        </p:txBody>
      </p:sp>
    </p:spTree>
    <p:extLst>
      <p:ext uri="{BB962C8B-B14F-4D97-AF65-F5344CB8AC3E}">
        <p14:creationId xmlns:p14="http://schemas.microsoft.com/office/powerpoint/2010/main" val="2803642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54</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55</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smtClean="0">
                <a:latin typeface="Arial" charset="0"/>
                <a:cs typeface="Arial" charset="0"/>
              </a:rPr>
              <a:t>Zitat aus Skript</a:t>
            </a:r>
          </a:p>
          <a:p>
            <a:pPr eaLnBrk="1" hangingPunct="1">
              <a:spcBef>
                <a:spcPct val="0"/>
              </a:spcBef>
            </a:pPr>
            <a:endParaRPr lang="de-DE" altLang="de-DE" dirty="0" smtClean="0">
              <a:latin typeface="Arial" charset="0"/>
              <a:cs typeface="Arial" charset="0"/>
            </a:endParaRPr>
          </a:p>
          <a:p>
            <a:pPr eaLnBrk="1" hangingPunct="1">
              <a:spcBef>
                <a:spcPct val="0"/>
              </a:spcBef>
            </a:pPr>
            <a:r>
              <a:rPr lang="de-DE" sz="1200" kern="1200" dirty="0" smtClean="0">
                <a:solidFill>
                  <a:schemeClr val="tx1"/>
                </a:solidFill>
                <a:effectLst/>
                <a:latin typeface="+mn-lt"/>
                <a:ea typeface="+mn-ea"/>
                <a:cs typeface="+mn-cs"/>
              </a:rPr>
              <a:t>Stehen auf derselben Informationsquelle wie der Haupttitel verschiedene Personennamen, idealerweise im graphischen Zusammenhang mit dem Haupttitel, wird von einer Verantwortlichkeitsangabe zum Haupttitel der Zusammenstellung ausgegangen. Es kann nach Layout der Ressource davon ausgegangen werden, dass sich die Nennung der Personen also quasi summarisch und gemeinsam auf den Haupttitel bezieht. </a:t>
            </a:r>
            <a:br>
              <a:rPr lang="de-DE" sz="1200" kern="1200" dirty="0" smtClean="0">
                <a:solidFill>
                  <a:schemeClr val="tx1"/>
                </a:solidFill>
                <a:effectLst/>
                <a:latin typeface="+mn-lt"/>
                <a:ea typeface="+mn-ea"/>
                <a:cs typeface="+mn-cs"/>
              </a:rPr>
            </a:br>
            <a:endParaRPr lang="de-DE" altLang="de-DE" dirty="0" smtClean="0">
              <a:latin typeface="Arial" charset="0"/>
              <a:cs typeface="Arial" charset="0"/>
            </a:endParaRPr>
          </a:p>
        </p:txBody>
      </p:sp>
      <p:sp>
        <p:nvSpPr>
          <p:cNvPr id="1024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111247-4A9E-4C8F-A654-E1A094D16061}" type="slidenum">
              <a:rPr lang="de-DE" altLang="de-DE" smtClean="0"/>
              <a:pPr fontAlgn="base">
                <a:spcBef>
                  <a:spcPct val="0"/>
                </a:spcBef>
                <a:spcAft>
                  <a:spcPct val="0"/>
                </a:spcAft>
                <a:defRPr/>
              </a:pPr>
              <a:t>56</a:t>
            </a:fld>
            <a:endParaRPr lang="de-DE" altLang="de-DE" smtClean="0"/>
          </a:p>
        </p:txBody>
      </p:sp>
    </p:spTree>
    <p:extLst>
      <p:ext uri="{BB962C8B-B14F-4D97-AF65-F5344CB8AC3E}">
        <p14:creationId xmlns:p14="http://schemas.microsoft.com/office/powerpoint/2010/main" val="1119385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57</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58</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60</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7</a:t>
            </a:fld>
            <a:endParaRPr lang="de-DE"/>
          </a:p>
        </p:txBody>
      </p:sp>
    </p:spTree>
    <p:extLst>
      <p:ext uri="{BB962C8B-B14F-4D97-AF65-F5344CB8AC3E}">
        <p14:creationId xmlns:p14="http://schemas.microsoft.com/office/powerpoint/2010/main" val="30004097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latin typeface="Arial" charset="0"/>
              <a:cs typeface="Arial" charset="0"/>
            </a:endParaRPr>
          </a:p>
        </p:txBody>
      </p:sp>
      <p:sp>
        <p:nvSpPr>
          <p:cNvPr id="1024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111247-4A9E-4C8F-A654-E1A094D16061}" type="slidenum">
              <a:rPr lang="de-DE" altLang="de-DE" smtClean="0"/>
              <a:pPr fontAlgn="base">
                <a:spcBef>
                  <a:spcPct val="0"/>
                </a:spcBef>
                <a:spcAft>
                  <a:spcPct val="0"/>
                </a:spcAft>
                <a:defRPr/>
              </a:pPr>
              <a:t>61</a:t>
            </a:fld>
            <a:endParaRPr lang="de-DE" altLang="de-DE" smtClean="0"/>
          </a:p>
        </p:txBody>
      </p:sp>
    </p:spTree>
    <p:extLst>
      <p:ext uri="{BB962C8B-B14F-4D97-AF65-F5344CB8AC3E}">
        <p14:creationId xmlns:p14="http://schemas.microsoft.com/office/powerpoint/2010/main" val="2865211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62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Umsetzung im Format </a:t>
            </a:r>
            <a:r>
              <a:rPr lang="de-DE" dirty="0" err="1" smtClean="0"/>
              <a:t>vgl</a:t>
            </a:r>
            <a:r>
              <a:rPr lang="de-DE" dirty="0" smtClean="0"/>
              <a:t> Modul</a:t>
            </a:r>
            <a:r>
              <a:rPr lang="de-DE" baseline="0" dirty="0" smtClean="0"/>
              <a:t> 5A</a:t>
            </a:r>
          </a:p>
          <a:p>
            <a:endParaRPr lang="de-DE" baseline="0" dirty="0" smtClean="0"/>
          </a:p>
          <a:p>
            <a:r>
              <a:rPr lang="de-DE" baseline="0" dirty="0" smtClean="0"/>
              <a:t>Zitat Skript</a:t>
            </a:r>
          </a:p>
          <a:p>
            <a:endParaRPr lang="de-DE" baseline="0" dirty="0" smtClean="0"/>
          </a:p>
          <a:p>
            <a:r>
              <a:rPr lang="de-DE" sz="1200" b="1" kern="1200" dirty="0" smtClean="0">
                <a:solidFill>
                  <a:schemeClr val="tx1"/>
                </a:solidFill>
                <a:effectLst/>
                <a:latin typeface="+mn-lt"/>
                <a:ea typeface="+mn-ea"/>
                <a:cs typeface="+mn-cs"/>
              </a:rPr>
              <a:t>6.2 Verantwortlichkeitsangabe bei Zusammenstellungen ohne übergeordneten Titel</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 einer Zusammenstellung ohne übergeordneten Titel kann analog RDA 2.4.2 eine Verantwortlichkeitsangabe zum Haupttitel der Zusammenstellung erfasst werden – auch wenn faktisch kein Haupttitel der Zusammenstellung vorliegt. Nach RDA 2.4.2 werden wiederum die Personen als Verantwortlichkeitsangabe zum Haupttitel der Zusammenstellung erfasst, die nach Layout und Darstellung der Ressource sich auf  die gesamte Zusammenstellung beziehen.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vollständigen Beispiele 6M.04.07 des Komponisten </a:t>
            </a:r>
            <a:r>
              <a:rPr lang="de-DE" sz="1200" kern="1200" dirty="0" err="1" smtClean="0">
                <a:solidFill>
                  <a:schemeClr val="tx1"/>
                </a:solidFill>
                <a:effectLst/>
                <a:latin typeface="+mn-lt"/>
                <a:ea typeface="+mn-ea"/>
                <a:cs typeface="+mn-cs"/>
              </a:rPr>
              <a:t>Gorécki</a:t>
            </a:r>
            <a:r>
              <a:rPr lang="de-DE" sz="1200" kern="1200" dirty="0" smtClean="0">
                <a:solidFill>
                  <a:schemeClr val="tx1"/>
                </a:solidFill>
                <a:effectLst/>
                <a:latin typeface="+mn-lt"/>
                <a:ea typeface="+mn-ea"/>
                <a:cs typeface="+mn-cs"/>
              </a:rPr>
              <a:t> und 6M.04.08 des Komponisten </a:t>
            </a:r>
            <a:r>
              <a:rPr lang="de-DE" sz="1200" kern="1200" dirty="0" err="1" smtClean="0">
                <a:solidFill>
                  <a:schemeClr val="tx1"/>
                </a:solidFill>
                <a:effectLst/>
                <a:latin typeface="+mn-lt"/>
                <a:ea typeface="+mn-ea"/>
                <a:cs typeface="+mn-cs"/>
              </a:rPr>
              <a:t>Manasse</a:t>
            </a:r>
            <a:r>
              <a:rPr lang="de-DE" sz="1200" kern="1200" dirty="0" smtClean="0">
                <a:solidFill>
                  <a:schemeClr val="tx1"/>
                </a:solidFill>
                <a:effectLst/>
                <a:latin typeface="+mn-lt"/>
                <a:ea typeface="+mn-ea"/>
                <a:cs typeface="+mn-cs"/>
              </a:rPr>
              <a:t> stellen die Lösung für eine Zusammenstellung ohne übergeordneten Titel mit Werken eines geistigen Schöpfers ausführlich dar.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In dem Fall, dass keine Verantwortlichkeitsangabe für den Haupttitel bezogen auf die Zusammenstellung vorliegt und somit nicht erfasst werden kann, werden die Verantwortlichkeitsangaben entsprechend des Erfassungsformates bezogen auf die Manifestationstitel der einzelnen enthaltenen Teile erfasst. Es ist zu beachten, dass dann der Titel des ersten Teils als Haupttitel erfasst wird (RDA 2.3.2.9 D-A-CH). </a:t>
            </a:r>
          </a:p>
          <a:p>
            <a:r>
              <a:rPr lang="de-DE" sz="1200" kern="1200" dirty="0" smtClean="0">
                <a:solidFill>
                  <a:schemeClr val="tx1"/>
                </a:solidFill>
                <a:effectLst/>
                <a:latin typeface="+mn-lt"/>
                <a:ea typeface="+mn-ea"/>
                <a:cs typeface="+mn-cs"/>
              </a:rPr>
              <a:t>Ein solcher Fall liegt vor, wenn nach Layout der Ressource jeder Teil auf der Zusammenstellung mit Titel und Verantwortlichkeitsangabe graphisch selbständig dargestellt wird.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vollständige Beispiel 6M.04.11 Pictures at an </a:t>
            </a:r>
            <a:r>
              <a:rPr lang="de-DE" sz="1200" kern="1200" dirty="0" err="1" smtClean="0">
                <a:solidFill>
                  <a:schemeClr val="tx1"/>
                </a:solidFill>
                <a:effectLst/>
                <a:latin typeface="+mn-lt"/>
                <a:ea typeface="+mn-ea"/>
                <a:cs typeface="+mn-cs"/>
              </a:rPr>
              <a:t>exhibition</a:t>
            </a:r>
            <a:r>
              <a:rPr lang="de-DE" sz="1200" kern="1200" dirty="0" smtClean="0">
                <a:solidFill>
                  <a:schemeClr val="tx1"/>
                </a:solidFill>
                <a:effectLst/>
                <a:latin typeface="+mn-lt"/>
                <a:ea typeface="+mn-ea"/>
                <a:cs typeface="+mn-cs"/>
              </a:rPr>
              <a:t> stellt die Lösung für eine Zusammenstellung ohne übergeordneten Titel mit Werken mehrerer geistiger Schöpfer ausführlich dar.</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63</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64</a:t>
            </a:fld>
            <a:endParaRPr lang="de-DE" altLang="de-DE"/>
          </a:p>
        </p:txBody>
      </p:sp>
    </p:spTree>
    <p:extLst>
      <p:ext uri="{BB962C8B-B14F-4D97-AF65-F5344CB8AC3E}">
        <p14:creationId xmlns:p14="http://schemas.microsoft.com/office/powerpoint/2010/main" val="8817460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65</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Wiederholung / Erinnerung</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66</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 Skript</a:t>
            </a:r>
          </a:p>
          <a:p>
            <a:r>
              <a:rPr lang="de-DE" sz="1200" kern="1200" dirty="0" smtClean="0">
                <a:solidFill>
                  <a:schemeClr val="tx1"/>
                </a:solidFill>
                <a:effectLst/>
                <a:latin typeface="+mn-lt"/>
                <a:ea typeface="+mn-ea"/>
                <a:cs typeface="+mn-cs"/>
              </a:rPr>
              <a:t>Wird eine umfassende Beschreibung der Zusammenstellung erstellt, können nach RDA-Regelwerksstand nur normierte Sucheinstiege und Beziehungen für die Personen, Familien und Körperschaften erfasst werden, die sich auf die gesamte Zusammenstellung beziehen. Das trifft zum Beispiel zu, wenn ein Komponist alle in der Zusammenstellung enthaltenen Teile geschaffen hat oder wenn ein Interpret alle in der Zusammenstellung enthaltenen Teile aufgeführt hat.</a:t>
            </a:r>
          </a:p>
          <a:p>
            <a:r>
              <a:rPr lang="de-DE" sz="1200" kern="1200" dirty="0" smtClean="0">
                <a:solidFill>
                  <a:schemeClr val="tx1"/>
                </a:solidFill>
                <a:effectLst/>
                <a:latin typeface="+mn-lt"/>
                <a:ea typeface="+mn-ea"/>
                <a:cs typeface="+mn-cs"/>
              </a:rPr>
              <a:t>Die Art der Beziehung wird durch eine Beziehungskennzeichnung entsprechend Anhang I erfasst.</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67</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a:t>
            </a:r>
            <a:r>
              <a:rPr lang="de-DE" baseline="0" dirty="0" smtClean="0"/>
              <a:t> Skript </a:t>
            </a:r>
          </a:p>
          <a:p>
            <a:r>
              <a:rPr lang="de-DE" sz="1200" kern="1200" dirty="0" smtClean="0">
                <a:solidFill>
                  <a:schemeClr val="tx1"/>
                </a:solidFill>
                <a:effectLst/>
                <a:latin typeface="+mn-lt"/>
                <a:ea typeface="+mn-ea"/>
                <a:cs typeface="+mn-cs"/>
              </a:rPr>
              <a:t>Um die Indexierung und Auffindbarkeit einer Ressource unter bestimmten Komponisten oder Interpreten zu verbessern, können jedoch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 Sucheinstiege für Personen, Familien, Körperschaften gebildet werden. Diese Angaben sind keinem RDA-Element zuordenbar. In den dargestellten Beispielen werden die Angaben als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-gerechter Sucheinstieg gekennzeichnet. Als Beziehungskennzeichnung wird „Komponist“ oder „Interpret“ oder ein anderer relevanter Begriff aus RDA Anhang I verwendet. Ziel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Erfassung ist, Suchstrategien von Benutzer besser zu berücksichtigen.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Über die Anwendung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Sucheinstiege entscheidet die katalogisierende Institution bzw. der Verbund.</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68</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69</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70</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solidFill>
                  <a:schemeClr val="tx1"/>
                </a:solidFill>
              </a:rPr>
              <a:t>Kein geistiger Schöpfer für die Zusammenstellung als Ganzes</a:t>
            </a:r>
          </a:p>
          <a:p>
            <a:r>
              <a:rPr lang="de-DE" sz="1200" dirty="0" smtClean="0">
                <a:solidFill>
                  <a:schemeClr val="tx1"/>
                </a:solidFill>
              </a:rPr>
              <a:t>Es können nur nicht-</a:t>
            </a:r>
            <a:r>
              <a:rPr lang="de-DE" sz="1200" dirty="0" err="1" smtClean="0">
                <a:solidFill>
                  <a:schemeClr val="tx1"/>
                </a:solidFill>
              </a:rPr>
              <a:t>rda</a:t>
            </a:r>
            <a:r>
              <a:rPr lang="de-DE" sz="1200" dirty="0" smtClean="0">
                <a:solidFill>
                  <a:schemeClr val="tx1"/>
                </a:solidFill>
              </a:rPr>
              <a:t>-gerechte Sucheinstiege für die Komponisten </a:t>
            </a:r>
            <a:r>
              <a:rPr lang="de-DE" sz="1200" dirty="0" err="1" smtClean="0">
                <a:solidFill>
                  <a:schemeClr val="tx1"/>
                </a:solidFill>
              </a:rPr>
              <a:t>Lortzing</a:t>
            </a:r>
            <a:r>
              <a:rPr lang="de-DE" sz="1200" dirty="0" smtClean="0">
                <a:solidFill>
                  <a:schemeClr val="tx1"/>
                </a:solidFill>
              </a:rPr>
              <a:t>, Haydn, Mozart erfasst werden.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71</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gibt kein RDA-Element und keine RDA-Beziehung </a:t>
            </a:r>
            <a:br>
              <a:rPr lang="de-DE" dirty="0" smtClean="0"/>
            </a:br>
            <a:r>
              <a:rPr lang="de-DE" dirty="0" smtClean="0"/>
              <a:t>„Komponist des enthaltenen Teils“.</a:t>
            </a:r>
          </a:p>
          <a:p>
            <a:endParaRPr lang="de-DE" dirty="0" smtClean="0"/>
          </a:p>
          <a:p>
            <a:r>
              <a:rPr lang="de-DE" sz="1200" dirty="0" smtClean="0">
                <a:solidFill>
                  <a:schemeClr val="tx1"/>
                </a:solidFill>
              </a:rPr>
              <a:t>Kein geistiger Schöpfer für die Zusammenstellung als Ganzes</a:t>
            </a:r>
          </a:p>
          <a:p>
            <a:r>
              <a:rPr lang="de-DE" sz="1200" dirty="0" smtClean="0">
                <a:solidFill>
                  <a:schemeClr val="tx1"/>
                </a:solidFill>
              </a:rPr>
              <a:t>Beziehungskennzeichnung Anhang I verwendet</a:t>
            </a:r>
          </a:p>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72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a:t>
            </a:r>
            <a:r>
              <a:rPr lang="de-DE" baseline="0" dirty="0" smtClean="0"/>
              <a:t> Skript </a:t>
            </a:r>
          </a:p>
          <a:p>
            <a:r>
              <a:rPr lang="de-DE" sz="1200" kern="1200" dirty="0" smtClean="0">
                <a:solidFill>
                  <a:schemeClr val="tx1"/>
                </a:solidFill>
                <a:effectLst/>
                <a:latin typeface="+mn-lt"/>
                <a:ea typeface="+mn-ea"/>
                <a:cs typeface="+mn-cs"/>
              </a:rPr>
              <a:t>Um die Indexierung und Auffindbarkeit einer Ressource unter bestimmten Komponisten oder Interpreten zu verbessern, können jedoch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 Sucheinstiege für Personen, Familien, Körperschaften gebildet werden. Diese Angaben sind keinem RDA-Element zuordenbar. In den dargestellten Beispielen werden die Angaben als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-gerechter Sucheinstieg gekennzeichnet. Als Beziehungskennzeichnung wird „Komponist“ oder „Interpret“ oder ein anderer relevanter Begriff aus RDA Anhang I verwendet. Ziel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Erfassung ist, Suchstrategien von Benutzer besser zu berücksichtigen.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Über die Anwendung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Sucheinstiege entscheidet die katalogisierende Institution bzw. der Verbund.</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73</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Zur Erinnerung: „Werke von …“ impliziert, dass die Verantwortlichkeit zum Haupttitel gehört.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74</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Kein geistiger Schöpfer für die Zusammenstellung als Ganzes</a:t>
            </a:r>
          </a:p>
          <a:p>
            <a:r>
              <a:rPr lang="de-DE" dirty="0" smtClean="0"/>
              <a:t>Beziehungskennzeichnung Anhang I verwendet</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75</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76</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Hier zeigt sich deutlich, dass es eigentlich kein RDA-Element</a:t>
            </a:r>
            <a:r>
              <a:rPr lang="de-DE" sz="1200" kern="1200" baseline="0" dirty="0" smtClean="0">
                <a:solidFill>
                  <a:schemeClr val="tx1"/>
                </a:solidFill>
                <a:effectLst/>
                <a:latin typeface="+mn-lt"/>
                <a:ea typeface="+mn-ea"/>
                <a:cs typeface="+mn-cs"/>
              </a:rPr>
              <a:t> für den Komponisten des Teilwerkes gibt.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77</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Empfehlung für die Formatversion</a:t>
            </a:r>
          </a:p>
          <a:p>
            <a:endParaRPr lang="de-DE" dirty="0" smtClean="0"/>
          </a:p>
          <a:p>
            <a:r>
              <a:rPr lang="de-DE" dirty="0" smtClean="0"/>
              <a:t>Hier die jeweiligen Formatfelder benennen,</a:t>
            </a:r>
            <a:r>
              <a:rPr lang="de-DE" baseline="0" dirty="0" smtClean="0"/>
              <a:t> die für die RDA-Elemente zuständig sind.</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78</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Zuordnung durch bunte Felder</a:t>
            </a:r>
          </a:p>
          <a:p>
            <a:endParaRPr lang="de-DE" dirty="0" smtClean="0"/>
          </a:p>
          <a:p>
            <a:r>
              <a:rPr lang="de-DE" dirty="0" smtClean="0"/>
              <a:t>Empfehlung für die Formatversion</a:t>
            </a:r>
          </a:p>
          <a:p>
            <a:endParaRPr lang="de-DE" dirty="0" smtClean="0"/>
          </a:p>
          <a:p>
            <a:r>
              <a:rPr lang="de-DE" dirty="0" smtClean="0"/>
              <a:t>Hier die jeweiligen Formatfelder benennen,</a:t>
            </a:r>
            <a:r>
              <a:rPr lang="de-DE" baseline="0" dirty="0" smtClean="0"/>
              <a:t> die für die RDA-Elemente zuständig sind.</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79</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80</a:t>
            </a:fld>
            <a:endParaRPr lang="de-DE" altLang="de-DE"/>
          </a:p>
        </p:txBody>
      </p:sp>
    </p:spTree>
    <p:extLst>
      <p:ext uri="{BB962C8B-B14F-4D97-AF65-F5344CB8AC3E}">
        <p14:creationId xmlns:p14="http://schemas.microsoft.com/office/powerpoint/2010/main" val="338050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Nachdem in den vorherigen Kapiteln des Skriptes beschrieben wurde, wie in der umfassenden Beschreibung die Elemente, die sich auf die Zusammenstellung als Ganzes beziehen, erfasst werden, soll nun die Erfassung der enthaltenen Teile bzw. der enthaltenen Werke thematisiert werden.</a:t>
            </a:r>
          </a:p>
          <a:p>
            <a:r>
              <a:rPr lang="de-DE" sz="1200" kern="1200" dirty="0" smtClean="0">
                <a:solidFill>
                  <a:schemeClr val="tx1"/>
                </a:solidFill>
                <a:effectLst/>
                <a:latin typeface="+mn-lt"/>
                <a:ea typeface="+mn-ea"/>
                <a:cs typeface="+mn-cs"/>
              </a:rPr>
              <a:t>Jedes Teil-Werk innerhalb einer Zusammenstellung ist für sich ein Werk und kann als solches beschrieben und erfasst werden. Dabei gilt wie für alle Ressourcen, die nach RDA beschrieben werden, dass auch für den enthaltenen Teil die Manifestationsebene, die Expressionsebene und die Werkebene beschrieben werden kann.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Informationen, die sich auf die enthaltenen Teile beziehen, können in der umfassenden Beschreibung erfasst werden:</a:t>
            </a:r>
          </a:p>
          <a:p>
            <a:pPr lvl="0"/>
            <a:r>
              <a:rPr lang="de-DE" sz="1200" kern="1200" dirty="0" smtClean="0">
                <a:solidFill>
                  <a:schemeClr val="tx1"/>
                </a:solidFill>
                <a:effectLst/>
                <a:latin typeface="+mn-lt"/>
                <a:ea typeface="+mn-ea"/>
                <a:cs typeface="+mn-cs"/>
              </a:rPr>
              <a:t>als Anmerkung (RDA 2.17)</a:t>
            </a:r>
          </a:p>
          <a:p>
            <a:pPr lvl="0"/>
            <a:r>
              <a:rPr lang="de-DE" sz="1200" kern="1200" dirty="0" smtClean="0">
                <a:solidFill>
                  <a:schemeClr val="tx1"/>
                </a:solidFill>
                <a:effectLst/>
                <a:latin typeface="+mn-lt"/>
                <a:ea typeface="+mn-ea"/>
                <a:cs typeface="+mn-cs"/>
              </a:rPr>
              <a:t>als in Beziehung stehende Manifestation (RDA 27.1)</a:t>
            </a:r>
          </a:p>
          <a:p>
            <a:pPr lvl="0"/>
            <a:r>
              <a:rPr lang="de-DE" sz="1200" kern="1200" dirty="0" smtClean="0">
                <a:solidFill>
                  <a:schemeClr val="tx1"/>
                </a:solidFill>
                <a:effectLst/>
                <a:latin typeface="+mn-lt"/>
                <a:ea typeface="+mn-ea"/>
                <a:cs typeface="+mn-cs"/>
              </a:rPr>
              <a:t>als in Beziehung stehendes, enthaltenes Werk oder Teil-Werk  (RDA 25.1) </a:t>
            </a:r>
          </a:p>
          <a:p>
            <a:r>
              <a:rPr lang="de-DE" sz="1200" kern="1200" smtClean="0">
                <a:solidFill>
                  <a:schemeClr val="tx1"/>
                </a:solidFill>
                <a:effectLst/>
                <a:latin typeface="+mn-lt"/>
                <a:ea typeface="+mn-ea"/>
                <a:cs typeface="+mn-cs"/>
              </a:rPr>
              <a:t>Für eine strukturierte und detaillierte Erfassung der enthaltenen Teile kann auch eine analytische Beschreibung vorgenommen werden. </a:t>
            </a:r>
            <a:br>
              <a:rPr lang="de-DE" sz="1200" kern="120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81</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82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83</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Allgemeine Anmerkungen geben nur allgemeine Informationen über die enthaltenen Teile einer Zusammenstellung. Die in der Zusammenstellung enthaltenen Teile werden als in Beziehung stehend (RDA 25.1 oder RDA 27.1) besser beschrieben; dies entspricht auch eher der Intention von RDA.</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84</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enthaltenen Teil-Werke der Zusammenstellung können als in Beziehung zur Zusammenstellung dargestellt werden (RDA Abschnitt 8).</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Diese Beziehung kann erfasst werden (RDA 24.4):</a:t>
            </a:r>
          </a:p>
          <a:p>
            <a:pPr lvl="0"/>
            <a:r>
              <a:rPr lang="de-DE" sz="1200" kern="1200" dirty="0" smtClean="0">
                <a:solidFill>
                  <a:schemeClr val="tx1"/>
                </a:solidFill>
                <a:effectLst/>
                <a:latin typeface="+mn-lt"/>
                <a:ea typeface="+mn-ea"/>
                <a:cs typeface="+mn-cs"/>
              </a:rPr>
              <a:t>durch einen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für das in Beziehung stehende Werk oder die in Beziehung stehende Manifestation,</a:t>
            </a:r>
          </a:p>
          <a:p>
            <a:pPr lvl="0"/>
            <a:r>
              <a:rPr lang="de-DE" sz="1200" kern="1200" dirty="0" smtClean="0">
                <a:solidFill>
                  <a:schemeClr val="tx1"/>
                </a:solidFill>
                <a:effectLst/>
                <a:latin typeface="+mn-lt"/>
                <a:ea typeface="+mn-ea"/>
                <a:cs typeface="+mn-cs"/>
              </a:rPr>
              <a:t>durch einen normierten Sucheinstieg, der das in Beziehung stehende Werk repräsentiert</a:t>
            </a:r>
          </a:p>
          <a:p>
            <a:pPr lvl="0"/>
            <a:r>
              <a:rPr lang="de-DE" sz="1200" kern="1200" dirty="0" smtClean="0">
                <a:solidFill>
                  <a:schemeClr val="tx1"/>
                </a:solidFill>
                <a:effectLst/>
                <a:latin typeface="+mn-lt"/>
                <a:ea typeface="+mn-ea"/>
                <a:cs typeface="+mn-cs"/>
              </a:rPr>
              <a:t>durch eine Beschreibung des in Beziehung stehenden Werkes oder der in Beziehung stehenden Manifestation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Erfassung der Beziehung als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kann angewendet werden, wenn für das Teil-Werk ein eigener Werk-Datensatz mit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vorhanden ist oder ein anerkannter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für das Werk bei die Erfassung verwendet  wird (ISWC, GND-Nummer). </a:t>
            </a:r>
          </a:p>
          <a:p>
            <a:r>
              <a:rPr lang="de-DE" sz="1200" kern="1200" dirty="0" smtClean="0">
                <a:solidFill>
                  <a:schemeClr val="tx1"/>
                </a:solidFill>
                <a:effectLst/>
                <a:latin typeface="+mn-lt"/>
                <a:ea typeface="+mn-ea"/>
                <a:cs typeface="+mn-cs"/>
              </a:rPr>
              <a:t>Bei der hierarschich-analytischen Beschreibung wird für die Manifestation des enthaltenen Teils ein eigener, analytischer Datensatz erstellt und in der Regel mit Hilfe eines </a:t>
            </a:r>
            <a:r>
              <a:rPr lang="de-DE" sz="1200" kern="1200" dirty="0" err="1" smtClean="0">
                <a:solidFill>
                  <a:schemeClr val="tx1"/>
                </a:solidFill>
                <a:effectLst/>
                <a:latin typeface="+mn-lt"/>
                <a:ea typeface="+mn-ea"/>
                <a:cs typeface="+mn-cs"/>
              </a:rPr>
              <a:t>Identifikators</a:t>
            </a:r>
            <a:r>
              <a:rPr lang="de-DE" sz="1200" kern="1200" dirty="0" smtClean="0">
                <a:solidFill>
                  <a:schemeClr val="tx1"/>
                </a:solidFill>
                <a:effectLst/>
                <a:latin typeface="+mn-lt"/>
                <a:ea typeface="+mn-ea"/>
                <a:cs typeface="+mn-cs"/>
              </a:rPr>
              <a:t> dieses Datensatzes mit der umfassenden Beschreibung für die Zusammenstellung in Beziehung gesetzt.</a:t>
            </a:r>
          </a:p>
          <a:p>
            <a:r>
              <a:rPr lang="de-DE" sz="1200" kern="1200" dirty="0" smtClean="0">
                <a:solidFill>
                  <a:schemeClr val="tx1"/>
                </a:solidFill>
                <a:effectLst/>
                <a:latin typeface="+mn-lt"/>
                <a:ea typeface="+mn-ea"/>
                <a:cs typeface="+mn-cs"/>
              </a:rPr>
              <a:t>Sollen in der umfassenden Beschreibung der Zusammenstellung detaillierte Informationen zu den enthaltenen Teilen erfasst werden, werden die Teile erfasst als: </a:t>
            </a:r>
          </a:p>
          <a:p>
            <a:pPr lvl="0"/>
            <a:r>
              <a:rPr lang="de-DE" sz="1200" kern="1200" dirty="0" smtClean="0">
                <a:solidFill>
                  <a:schemeClr val="tx1"/>
                </a:solidFill>
                <a:effectLst/>
                <a:latin typeface="+mn-lt"/>
                <a:ea typeface="+mn-ea"/>
                <a:cs typeface="+mn-cs"/>
              </a:rPr>
              <a:t>in Beziehung stehende Manifestation (RDA 2.3.2.6.1, RDA 27.1) mit der Beschreibung der in Beziehung stehenden Manifestation</a:t>
            </a:r>
          </a:p>
          <a:p>
            <a:pPr lvl="0"/>
            <a:r>
              <a:rPr lang="de-DE" sz="1200" kern="1200" dirty="0" smtClean="0">
                <a:solidFill>
                  <a:schemeClr val="tx1"/>
                </a:solidFill>
                <a:effectLst/>
                <a:latin typeface="+mn-lt"/>
                <a:ea typeface="+mn-ea"/>
                <a:cs typeface="+mn-cs"/>
              </a:rPr>
              <a:t>in Beziehung stehendes Werk (RDA 25.1) mit dem normierten Sucheinstieg für das Werk</a:t>
            </a:r>
          </a:p>
          <a:p>
            <a:r>
              <a:rPr lang="de-DE" sz="1200" kern="1200" dirty="0" smtClean="0">
                <a:solidFill>
                  <a:schemeClr val="tx1"/>
                </a:solidFill>
                <a:effectLst/>
                <a:latin typeface="+mn-lt"/>
                <a:ea typeface="+mn-ea"/>
                <a:cs typeface="+mn-cs"/>
              </a:rPr>
              <a:t>Beide Arten der Erfassung können in einer umfassenden Beschreibung separat oder gleichzeitig angewendet werden. Die Entscheidung liegt beim Katalogisierenden. Eine Beschreibung der in Beziehung stehenden Manifestation bietet sich an, wenn sich der bevorzugte Titel des Werkes vom Titel der Manifestation unterscheidet (immer bezogen auf den enthaltenen Teil) und wenn bei der Beschreibung der Manifestation des Teils ausführliche Verantwortlichkeitsangaben als sinnvoll erachtet werden.</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85</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Beziehungskennzeichnung „Enthält“ entfällt in MAB</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86</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Die Anwendungsregel bei RDA 25.1.1.3 geht ausführlich darauf ein, wie eine strukturierte Beschreibung der in Beziehung stehenden Manifestation nach RDA 27.1 erfasst werden kann.</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87</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Beziehungskennzeichnung „Enthält“ entfällt in MAB</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Wird</a:t>
            </a:r>
            <a:r>
              <a:rPr lang="de-DE" sz="1200" kern="1200" baseline="0" dirty="0" smtClean="0">
                <a:solidFill>
                  <a:schemeClr val="tx1"/>
                </a:solidFill>
                <a:effectLst/>
                <a:latin typeface="+mn-lt"/>
                <a:ea typeface="+mn-ea"/>
                <a:cs typeface="+mn-cs"/>
              </a:rPr>
              <a:t> das in Beziehung stehende Werk (RDA 25.1) mit dem GND-Werknormsatz verknüpft, kann die Angabe der in Beziehung stehenden Manifestation (RDA 27.1) entfallen. </a:t>
            </a:r>
          </a:p>
          <a:p>
            <a:endParaRPr lang="de-DE" sz="1200" kern="1200" baseline="0" dirty="0" smtClean="0">
              <a:solidFill>
                <a:schemeClr val="tx1"/>
              </a:solidFill>
              <a:effectLst/>
              <a:latin typeface="+mn-lt"/>
              <a:ea typeface="+mn-ea"/>
              <a:cs typeface="+mn-cs"/>
            </a:endParaRPr>
          </a:p>
          <a:p>
            <a:r>
              <a:rPr lang="de-DE" sz="1200" kern="1200" baseline="0" dirty="0" smtClean="0">
                <a:solidFill>
                  <a:schemeClr val="tx1"/>
                </a:solidFill>
                <a:effectLst/>
                <a:latin typeface="+mn-lt"/>
                <a:ea typeface="+mn-ea"/>
                <a:cs typeface="+mn-cs"/>
              </a:rPr>
              <a:t>Vom Werktitel abweichende Titel werden im Werknormsatz notiert. Nicht alle Manifestationstitel sind allerdings sinnvolle abweichende Titel für einen Werknormsatz.</a:t>
            </a:r>
          </a:p>
          <a:p>
            <a:endParaRPr lang="de-DE" sz="1200" kern="1200" baseline="0" dirty="0" smtClean="0">
              <a:solidFill>
                <a:schemeClr val="tx1"/>
              </a:solidFill>
              <a:effectLst/>
              <a:latin typeface="+mn-lt"/>
              <a:ea typeface="+mn-ea"/>
              <a:cs typeface="+mn-cs"/>
            </a:endParaRPr>
          </a:p>
          <a:p>
            <a:r>
              <a:rPr lang="de-DE" sz="1200" kern="1200" baseline="0" dirty="0" smtClean="0">
                <a:solidFill>
                  <a:schemeClr val="tx1"/>
                </a:solidFill>
                <a:effectLst/>
                <a:latin typeface="+mn-lt"/>
                <a:ea typeface="+mn-ea"/>
                <a:cs typeface="+mn-cs"/>
              </a:rPr>
              <a:t>Außerdem ist zur Zeit noch nicht sichergestellt, dass die im Werknormsatz hinterlegten abweichenden Titel im Front-End für den Nutzer recherchierbar sind. Deshalb kann es durchaus Sinn machen, trotz dieser Redundanz, eine Beziehung zur Manifestation herzustellen, trotz GND-Verknüpfung.</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88</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Zeichensetzung innerhalb der Beschreibung</a:t>
            </a:r>
            <a:r>
              <a:rPr lang="de-DE" sz="1200" kern="1200" baseline="0" dirty="0" smtClean="0">
                <a:solidFill>
                  <a:schemeClr val="tx1"/>
                </a:solidFill>
                <a:effectLst/>
                <a:latin typeface="+mn-lt"/>
                <a:ea typeface="+mn-ea"/>
                <a:cs typeface="+mn-cs"/>
              </a:rPr>
              <a:t> der in Beziehung stehenden Manifestation gemäß ISBD-Format.</a:t>
            </a:r>
          </a:p>
          <a:p>
            <a:endParaRPr lang="de-DE" sz="1200" kern="1200" baseline="0" dirty="0" smtClean="0">
              <a:solidFill>
                <a:schemeClr val="tx1"/>
              </a:solidFill>
              <a:effectLst/>
              <a:latin typeface="+mn-lt"/>
              <a:ea typeface="+mn-ea"/>
              <a:cs typeface="+mn-cs"/>
            </a:endParaRPr>
          </a:p>
          <a:p>
            <a:r>
              <a:rPr lang="de-DE" sz="1200" kern="1200" baseline="0" dirty="0" smtClean="0">
                <a:solidFill>
                  <a:schemeClr val="tx1"/>
                </a:solidFill>
                <a:effectLst/>
                <a:latin typeface="+mn-lt"/>
                <a:ea typeface="+mn-ea"/>
                <a:cs typeface="+mn-cs"/>
              </a:rPr>
              <a:t>Zeichensetzung innerhalb der gleichen Verantwortlichkeitsangabe mit Komma Blank. </a:t>
            </a:r>
            <a:br>
              <a:rPr lang="de-DE" sz="1200" kern="1200" baseline="0" dirty="0" smtClean="0">
                <a:solidFill>
                  <a:schemeClr val="tx1"/>
                </a:solidFill>
                <a:effectLst/>
                <a:latin typeface="+mn-lt"/>
                <a:ea typeface="+mn-ea"/>
                <a:cs typeface="+mn-cs"/>
              </a:rPr>
            </a:br>
            <a:r>
              <a:rPr lang="de-DE" sz="1200" kern="1200" baseline="0" dirty="0" smtClean="0">
                <a:solidFill>
                  <a:schemeClr val="tx1"/>
                </a:solidFill>
                <a:effectLst/>
                <a:latin typeface="+mn-lt"/>
                <a:ea typeface="+mn-ea"/>
                <a:cs typeface="+mn-cs"/>
              </a:rPr>
              <a:t>Da die Rollen hier nicht in runde Klammern gesetzt wurden, sondern mit Komma Blank an den Namen des Interpreten angeschlossen wurden, ist als Trennzeichen das Semikolon Blank zur Verbesserung der Lesbarkeit verwendet worden.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89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90</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91</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Zuordnung</a:t>
            </a:r>
            <a:r>
              <a:rPr lang="de-DE" sz="1200" kern="1200" baseline="0" dirty="0" smtClean="0">
                <a:solidFill>
                  <a:schemeClr val="tx1"/>
                </a:solidFill>
                <a:effectLst/>
                <a:latin typeface="+mn-lt"/>
                <a:ea typeface="+mn-ea"/>
                <a:cs typeface="+mn-cs"/>
              </a:rPr>
              <a:t> wechselnder Interpreten mit Sucheinstiegen oder wechselnde Systemstellen möglich.</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93</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94</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95</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96</a:t>
            </a:fld>
            <a:endParaRPr lang="de-DE"/>
          </a:p>
        </p:txBody>
      </p:sp>
    </p:spTree>
    <p:extLst>
      <p:ext uri="{BB962C8B-B14F-4D97-AF65-F5344CB8AC3E}">
        <p14:creationId xmlns:p14="http://schemas.microsoft.com/office/powerpoint/2010/main" val="1771850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97</a:t>
            </a:fld>
            <a:endParaRPr lang="de-DE"/>
          </a:p>
        </p:txBody>
      </p:sp>
    </p:spTree>
    <p:extLst>
      <p:ext uri="{BB962C8B-B14F-4D97-AF65-F5344CB8AC3E}">
        <p14:creationId xmlns:p14="http://schemas.microsoft.com/office/powerpoint/2010/main" val="285469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Fußzeilenplatzhalter 11"/>
          <p:cNvSpPr>
            <a:spLocks noGrp="1"/>
          </p:cNvSpPr>
          <p:nvPr>
            <p:ph type="ftr" sz="quarter" idx="14"/>
          </p:nvPr>
        </p:nvSpPr>
        <p:spPr>
          <a:xfrm>
            <a:off x="468313" y="6376988"/>
            <a:ext cx="6119812" cy="365125"/>
          </a:xfrm>
        </p:spPr>
        <p:txBody>
          <a:bodyPr/>
          <a:lstStyle>
            <a:lvl1pPr algn="l">
              <a:defRPr smtClean="0">
                <a:solidFill>
                  <a:schemeClr val="accent1">
                    <a:lumMod val="75000"/>
                  </a:schemeClr>
                </a:solidFill>
              </a:defRPr>
            </a:lvl1pPr>
          </a:lstStyle>
          <a:p>
            <a:pPr>
              <a:defRPr/>
            </a:pPr>
            <a:r>
              <a:rPr lang="de-DE" smtClean="0"/>
              <a:t>RDA-Musik-Spezialschulung | P. Wagenknecht | Münster 04. - 05. September 2017</a:t>
            </a:r>
            <a:endParaRPr lang="de-DE" dirty="0"/>
          </a:p>
        </p:txBody>
      </p:sp>
      <p:sp>
        <p:nvSpPr>
          <p:cNvPr id="5" name="Foliennummernplatzhalter 5"/>
          <p:cNvSpPr>
            <a:spLocks noGrp="1"/>
          </p:cNvSpPr>
          <p:nvPr>
            <p:ph type="sldNum" sz="quarter" idx="15"/>
          </p:nvPr>
        </p:nvSpPr>
        <p:spPr>
          <a:xfrm>
            <a:off x="7235825" y="6376988"/>
            <a:ext cx="1450975"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B3328B6-ECD8-4692-B4C5-401D37CA9B77}" type="slidenum">
              <a:rPr lang="de-DE"/>
              <a:pPr>
                <a:defRPr/>
              </a:pPr>
              <a:t>‹Nr.›</a:t>
            </a:fld>
            <a:endParaRPr lang="de-DE"/>
          </a:p>
        </p:txBody>
      </p:sp>
    </p:spTree>
    <p:extLst>
      <p:ext uri="{BB962C8B-B14F-4D97-AF65-F5344CB8AC3E}">
        <p14:creationId xmlns:p14="http://schemas.microsoft.com/office/powerpoint/2010/main" val="94961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endParaRPr lang="de-DE"/>
          </a:p>
        </p:txBody>
      </p:sp>
      <p:sp>
        <p:nvSpPr>
          <p:cNvPr id="5" name="Fußzeilenplatzhalter 4"/>
          <p:cNvSpPr>
            <a:spLocks noGrp="1"/>
          </p:cNvSpPr>
          <p:nvPr>
            <p:ph type="ftr" sz="quarter" idx="11"/>
          </p:nvPr>
        </p:nvSpPr>
        <p:spPr/>
        <p:txBody>
          <a:bodyPr/>
          <a:lstStyle/>
          <a:p>
            <a:r>
              <a:rPr lang="de-DE" smtClean="0"/>
              <a:t>RDA-Musik-Spezialschulung | P. Wagenknecht | Münster 04. - 05. September 2017</a:t>
            </a:r>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108DCC4C-F766-461E-8D0D-7A9831C5EFCC}" type="slidenum">
              <a:rPr lang="de-DE" smtClean="0"/>
              <a:t>‹Nr.›</a:t>
            </a:fld>
            <a:endParaRPr lang="de-DE"/>
          </a:p>
        </p:txBody>
      </p:sp>
    </p:spTree>
    <p:extLst>
      <p:ext uri="{BB962C8B-B14F-4D97-AF65-F5344CB8AC3E}">
        <p14:creationId xmlns:p14="http://schemas.microsoft.com/office/powerpoint/2010/main" val="4473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RDA-Musik-Spezialschulung | P. Wagenknecht | Münster 04. - 05. September 2017</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A6690F1-7CA1-4166-A522-500460961984}" type="slidenum">
              <a:rPr lang="de-DE" smtClean="0">
                <a:solidFill>
                  <a:prstClr val="black">
                    <a:tint val="75000"/>
                  </a:prstClr>
                </a:solidFill>
                <a:latin typeface="Calibri"/>
                <a:cs typeface="+mn-cs"/>
              </a:rPr>
              <a:pPr fontAlgn="auto">
                <a:spcBef>
                  <a:spcPts val="0"/>
                </a:spcBef>
                <a:spcAft>
                  <a:spcPts val="0"/>
                </a:spcAft>
              </a:pPr>
              <a:t>‹Nr.›</a:t>
            </a:fld>
            <a:endParaRPr lang="de-DE">
              <a:solidFill>
                <a:prstClr val="black">
                  <a:tint val="75000"/>
                </a:prstClr>
              </a:solidFill>
              <a:latin typeface="Calibri"/>
              <a:cs typeface="+mn-cs"/>
            </a:endParaRPr>
          </a:p>
        </p:txBody>
      </p:sp>
    </p:spTree>
    <p:extLst>
      <p:ext uri="{BB962C8B-B14F-4D97-AF65-F5344CB8AC3E}">
        <p14:creationId xmlns:p14="http://schemas.microsoft.com/office/powerpoint/2010/main" val="33514137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p:txBody>
      </p:sp>
      <p:sp>
        <p:nvSpPr>
          <p:cNvPr id="7" name="Fußzeilenplatzhalter 6"/>
          <p:cNvSpPr>
            <a:spLocks noGrp="1"/>
          </p:cNvSpPr>
          <p:nvPr>
            <p:ph type="ftr" sz="quarter" idx="3"/>
          </p:nvPr>
        </p:nvSpPr>
        <p:spPr>
          <a:xfrm>
            <a:off x="468313" y="6381750"/>
            <a:ext cx="6264275" cy="365125"/>
          </a:xfrm>
          <a:prstGeom prst="rect">
            <a:avLst/>
          </a:prstGeom>
        </p:spPr>
        <p:txBody>
          <a:bodyPr vert="horz" lIns="91440" tIns="45720" rIns="91440" bIns="45720" rtlCol="0" anchor="ctr"/>
          <a:lstStyle>
            <a:lvl1pPr algn="l" fontAlgn="auto">
              <a:spcBef>
                <a:spcPts val="0"/>
              </a:spcBef>
              <a:spcAft>
                <a:spcPts val="0"/>
              </a:spcAft>
              <a:defRPr sz="1000" baseline="0" smtClean="0">
                <a:solidFill>
                  <a:schemeClr val="tx1">
                    <a:lumMod val="50000"/>
                    <a:lumOff val="50000"/>
                  </a:schemeClr>
                </a:solidFill>
                <a:latin typeface="Verdana" panose="020B0604030504040204" pitchFamily="34" charset="0"/>
                <a:cs typeface="+mn-cs"/>
              </a:defRPr>
            </a:lvl1pPr>
          </a:lstStyle>
          <a:p>
            <a:pPr>
              <a:defRPr/>
            </a:pPr>
            <a:r>
              <a:rPr lang="de-DE" smtClean="0"/>
              <a:t>RDA-Musik-Spezialschulung | P. Wagenknecht | Münster 04. - 05. September 2017</a:t>
            </a:r>
            <a:endParaRPr lang="de-DE"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dt="0"/>
  <p:txStyles>
    <p:titleStyle>
      <a:lvl1pPr algn="l" rtl="0" fontAlgn="base">
        <a:spcBef>
          <a:spcPct val="0"/>
        </a:spcBef>
        <a:spcAft>
          <a:spcPct val="0"/>
        </a:spcAft>
        <a:defRPr sz="3200" kern="1200">
          <a:solidFill>
            <a:schemeClr val="tx1"/>
          </a:solidFill>
          <a:latin typeface="Verdana" panose="020B0604030504040204" pitchFamily="34" charset="0"/>
          <a:ea typeface="+mj-ea"/>
          <a:cs typeface="+mj-cs"/>
        </a:defRPr>
      </a:lvl1pPr>
      <a:lvl2pPr algn="l" rtl="0" fontAlgn="base">
        <a:spcBef>
          <a:spcPct val="0"/>
        </a:spcBef>
        <a:spcAft>
          <a:spcPct val="0"/>
        </a:spcAft>
        <a:defRPr sz="3200">
          <a:solidFill>
            <a:schemeClr val="tx1"/>
          </a:solidFill>
          <a:latin typeface="Verdana" pitchFamily="34" charset="0"/>
        </a:defRPr>
      </a:lvl2pPr>
      <a:lvl3pPr algn="l" rtl="0" fontAlgn="base">
        <a:spcBef>
          <a:spcPct val="0"/>
        </a:spcBef>
        <a:spcAft>
          <a:spcPct val="0"/>
        </a:spcAft>
        <a:defRPr sz="3200">
          <a:solidFill>
            <a:schemeClr val="tx1"/>
          </a:solidFill>
          <a:latin typeface="Verdana" pitchFamily="34" charset="0"/>
        </a:defRPr>
      </a:lvl3pPr>
      <a:lvl4pPr algn="l" rtl="0" fontAlgn="base">
        <a:spcBef>
          <a:spcPct val="0"/>
        </a:spcBef>
        <a:spcAft>
          <a:spcPct val="0"/>
        </a:spcAft>
        <a:defRPr sz="3200">
          <a:solidFill>
            <a:schemeClr val="tx1"/>
          </a:solidFill>
          <a:latin typeface="Verdana" pitchFamily="34" charset="0"/>
        </a:defRPr>
      </a:lvl4pPr>
      <a:lvl5pPr algn="l" rtl="0" fontAlgn="base">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Verdana" panose="020B0604030504040204" pitchFamily="34" charset="0"/>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Verdana" panose="020B0604030504040204" pitchFamily="34" charset="0"/>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Verdan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pPr fontAlgn="auto">
              <a:spcBef>
                <a:spcPts val="0"/>
              </a:spcBef>
              <a:spcAft>
                <a:spcPts val="0"/>
              </a:spcAft>
            </a:pPr>
            <a:r>
              <a:rPr lang="de-DE" smtClean="0">
                <a:solidFill>
                  <a:prstClr val="black">
                    <a:lumMod val="50000"/>
                    <a:lumOff val="50000"/>
                  </a:prstClr>
                </a:solidFill>
                <a:cs typeface="+mn-cs"/>
              </a:rPr>
              <a:t>RDA-Musik-Spezialschulung | P. Wagenknecht | Münster 04. - 05. September 2017</a:t>
            </a:r>
            <a:endParaRPr lang="de-DE" dirty="0">
              <a:solidFill>
                <a:prstClr val="black">
                  <a:lumMod val="50000"/>
                  <a:lumOff val="50000"/>
                </a:prstClr>
              </a:solidFill>
              <a:cs typeface="+mn-cs"/>
            </a:endParaRPr>
          </a:p>
        </p:txBody>
      </p:sp>
    </p:spTree>
    <p:extLst>
      <p:ext uri="{BB962C8B-B14F-4D97-AF65-F5344CB8AC3E}">
        <p14:creationId xmlns:p14="http://schemas.microsoft.com/office/powerpoint/2010/main" val="2494668326"/>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tm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iki.dnb.de/display/RDAINFO/Schulungsunterlagen+der+AG+RD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tm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tmp"/></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tm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3.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tmp"/><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type="body" sz="quarter" idx="13"/>
          </p:nvPr>
        </p:nvSpPr>
        <p:spPr/>
        <p:txBody>
          <a:bodyPr>
            <a:normAutofit/>
          </a:bodyPr>
          <a:lstStyle/>
          <a:p>
            <a:endParaRPr lang="de-DE" dirty="0" smtClean="0"/>
          </a:p>
          <a:p>
            <a:endParaRPr lang="de-DE" dirty="0"/>
          </a:p>
          <a:p>
            <a:pPr marL="0" indent="0" algn="ctr">
              <a:buNone/>
            </a:pPr>
            <a:r>
              <a:rPr lang="de-DE" sz="3200" dirty="0" smtClean="0"/>
              <a:t>RDA-Musik-Spezialschulung</a:t>
            </a:r>
          </a:p>
          <a:p>
            <a:pPr marL="0" indent="0" algn="ctr">
              <a:buNone/>
            </a:pPr>
            <a:r>
              <a:rPr lang="de-DE" dirty="0" smtClean="0"/>
              <a:t>auf der Grundlage von </a:t>
            </a:r>
            <a:r>
              <a:rPr lang="de-DE" b="1" dirty="0"/>
              <a:t>Modul </a:t>
            </a:r>
            <a:r>
              <a:rPr lang="de-DE" b="1" dirty="0" smtClean="0"/>
              <a:t>6M.04.06 </a:t>
            </a:r>
            <a:r>
              <a:rPr lang="de-DE" dirty="0" smtClean="0"/>
              <a:t>der offiziellen Schulungsunterlagen der AG RDA</a:t>
            </a:r>
          </a:p>
          <a:p>
            <a:pPr marL="0" indent="0" algn="ctr">
              <a:buNone/>
            </a:pPr>
            <a:endParaRPr lang="de-DE" sz="3200" dirty="0" smtClean="0"/>
          </a:p>
          <a:p>
            <a:pPr marL="0" indent="0" algn="ctr">
              <a:buNone/>
            </a:pPr>
            <a:r>
              <a:rPr lang="de-DE" smtClean="0"/>
              <a:t>Münster 04.-05.09.2017</a:t>
            </a:r>
            <a:endParaRPr lang="de-DE" sz="2600" dirty="0"/>
          </a:p>
          <a:p>
            <a:pPr marL="0" indent="0" algn="ctr">
              <a:buNone/>
            </a:pPr>
            <a:endParaRPr lang="de-DE" sz="3200" dirty="0"/>
          </a:p>
          <a:p>
            <a:pPr marL="0" indent="0" algn="ctr">
              <a:buNone/>
            </a:pPr>
            <a:r>
              <a:rPr lang="de-DE" sz="2000" dirty="0" smtClean="0"/>
              <a:t>Petra Wagenknecht (Universität der Künste Berlin)</a:t>
            </a:r>
            <a:endParaRPr lang="de-DE" sz="2000" dirty="0"/>
          </a:p>
        </p:txBody>
      </p:sp>
      <p:sp>
        <p:nvSpPr>
          <p:cNvPr id="2" name="Fußzeilenplatzhalter 1"/>
          <p:cNvSpPr>
            <a:spLocks noGrp="1"/>
          </p:cNvSpPr>
          <p:nvPr>
            <p:ph type="ftr" sz="quarter" idx="14"/>
          </p:nvPr>
        </p:nvSpPr>
        <p:spPr/>
        <p:txBody>
          <a:bodyPr/>
          <a:lstStyle/>
          <a:p>
            <a:r>
              <a:rPr lang="de-DE" smtClean="0">
                <a:solidFill>
                  <a:srgbClr val="4F81BD">
                    <a:lumMod val="75000"/>
                  </a:srgbClr>
                </a:solidFill>
              </a:rPr>
              <a:t>RDA-Musik-Spezialschulung | P. Wagenknecht | Münster 04. - 05. September 2017</a:t>
            </a:r>
            <a:endParaRPr lang="de-DE" dirty="0">
              <a:solidFill>
                <a:srgbClr val="4F81BD">
                  <a:lumMod val="75000"/>
                </a:srgbClr>
              </a:solidFill>
            </a:endParaRPr>
          </a:p>
        </p:txBody>
      </p:sp>
      <p:sp>
        <p:nvSpPr>
          <p:cNvPr id="4" name="Foliennummernplatzhalter 3"/>
          <p:cNvSpPr>
            <a:spLocks noGrp="1"/>
          </p:cNvSpPr>
          <p:nvPr>
            <p:ph type="sldNum" sz="quarter" idx="4"/>
          </p:nvPr>
        </p:nvSpPr>
        <p:spPr/>
        <p:txBody>
          <a:bodyPr/>
          <a:lstStyle/>
          <a:p>
            <a:fld id="{108DCC4C-F766-461E-8D0D-7A9831C5EFCC}" type="slidenum">
              <a:rPr lang="de-DE" smtClean="0">
                <a:solidFill>
                  <a:prstClr val="black"/>
                </a:solidFill>
              </a:rPr>
              <a:pPr/>
              <a:t>1</a:t>
            </a:fld>
            <a:endParaRPr lang="de-DE">
              <a:solidFill>
                <a:prstClr val="black"/>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83790"/>
            <a:ext cx="7272808" cy="108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727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RDA-Musik-Spezialschulung | P. Wagenknecht | Münster 04. - 05. September 2017</a:t>
            </a:r>
            <a:endParaRPr lang="de-DE" dirty="0"/>
          </a:p>
        </p:txBody>
      </p:sp>
      <p:sp>
        <p:nvSpPr>
          <p:cNvPr id="7" name="Rechteck 6"/>
          <p:cNvSpPr/>
          <p:nvPr/>
        </p:nvSpPr>
        <p:spPr>
          <a:xfrm>
            <a:off x="223074" y="1370317"/>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Rückseite</a:t>
            </a:r>
            <a:endParaRPr lang="de-DE" dirty="0">
              <a:solidFill>
                <a:schemeClr val="tx1"/>
              </a:solidFill>
              <a:latin typeface="Verdana"/>
              <a:cs typeface="Verdana"/>
            </a:endParaRPr>
          </a:p>
        </p:txBody>
      </p:sp>
      <p:sp>
        <p:nvSpPr>
          <p:cNvPr id="14" name="Rechteck 13"/>
          <p:cNvSpPr/>
          <p:nvPr/>
        </p:nvSpPr>
        <p:spPr>
          <a:xfrm>
            <a:off x="5216974" y="1403915"/>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r>
              <a:rPr lang="de-DE" dirty="0" smtClean="0"/>
              <a:t> </a:t>
            </a:r>
            <a:br>
              <a:rPr lang="de-DE" dirty="0" smtClean="0"/>
            </a:br>
            <a:r>
              <a:rPr lang="de-DE" dirty="0" smtClean="0"/>
              <a:t>Herr, auf dich traue ich / Otto Nicolai </a:t>
            </a:r>
            <a:endParaRPr lang="de-DE" dirty="0"/>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138" y="3417569"/>
            <a:ext cx="45724" cy="22862"/>
          </a:xfrm>
          <a:prstGeom prst="rect">
            <a:avLst/>
          </a:prstGeom>
        </p:spPr>
      </p:pic>
      <p:pic>
        <p:nvPicPr>
          <p:cNvPr id="16" name="Grafik 15"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974" y="1759792"/>
            <a:ext cx="3600400" cy="4590063"/>
          </a:xfrm>
          <a:prstGeom prst="rect">
            <a:avLst/>
          </a:prstGeom>
        </p:spPr>
        <p:style>
          <a:lnRef idx="2">
            <a:schemeClr val="accent1"/>
          </a:lnRef>
          <a:fillRef idx="1">
            <a:schemeClr val="lt1"/>
          </a:fillRef>
          <a:effectRef idx="0">
            <a:schemeClr val="accent1"/>
          </a:effectRef>
          <a:fontRef idx="minor">
            <a:schemeClr val="dk1"/>
          </a:fontRef>
        </p:style>
      </p:pic>
      <p:pic>
        <p:nvPicPr>
          <p:cNvPr id="17" name="Grafik 16"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4" y="1759792"/>
            <a:ext cx="3696394" cy="3404737"/>
          </a:xfrm>
          <a:prstGeom prst="rect">
            <a:avLst/>
          </a:prstGeom>
        </p:spPr>
        <p:style>
          <a:lnRef idx="2">
            <a:schemeClr val="accent1"/>
          </a:lnRef>
          <a:fillRef idx="1">
            <a:schemeClr val="lt1"/>
          </a:fillRef>
          <a:effectRef idx="0">
            <a:schemeClr val="accent1"/>
          </a:effectRef>
          <a:fontRef idx="minor">
            <a:schemeClr val="dk1"/>
          </a:fontRef>
        </p:style>
      </p:pic>
      <p:pic>
        <p:nvPicPr>
          <p:cNvPr id="23" name="Grafik 22"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74" y="5342094"/>
            <a:ext cx="3696394" cy="914479"/>
          </a:xfrm>
          <a:prstGeom prst="rect">
            <a:avLst/>
          </a:prstGeom>
          <a:ln/>
        </p:spPr>
        <p:style>
          <a:lnRef idx="2">
            <a:schemeClr val="accent1"/>
          </a:lnRef>
          <a:fillRef idx="1">
            <a:schemeClr val="lt1"/>
          </a:fillRef>
          <a:effectRef idx="0">
            <a:schemeClr val="accent1"/>
          </a:effectRef>
          <a:fontRef idx="minor">
            <a:schemeClr val="dk1"/>
          </a:fontRef>
        </p:style>
      </p:pic>
      <p:sp>
        <p:nvSpPr>
          <p:cNvPr id="12" name="Rechteck 11"/>
          <p:cNvSpPr/>
          <p:nvPr/>
        </p:nvSpPr>
        <p:spPr>
          <a:xfrm>
            <a:off x="3944274" y="1368302"/>
            <a:ext cx="1224136" cy="2251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Rücken</a:t>
            </a:r>
            <a:endParaRPr lang="de-DE" dirty="0">
              <a:solidFill>
                <a:schemeClr val="tx1"/>
              </a:solidFill>
              <a:latin typeface="Verdana"/>
              <a:cs typeface="Verdana"/>
            </a:endParaRPr>
          </a:p>
        </p:txBody>
      </p:sp>
      <p:pic>
        <p:nvPicPr>
          <p:cNvPr id="13" name="Grafik 12" descr="Bildschirmausschnit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307951" y="3661443"/>
            <a:ext cx="4496781" cy="693480"/>
          </a:xfrm>
          <a:prstGeom prst="rect">
            <a:avLst/>
          </a:prstGeom>
        </p:spPr>
        <p:style>
          <a:lnRef idx="2">
            <a:schemeClr val="accent1"/>
          </a:lnRef>
          <a:fillRef idx="1">
            <a:schemeClr val="lt1"/>
          </a:fillRef>
          <a:effectRef idx="0">
            <a:schemeClr val="accent1"/>
          </a:effectRef>
          <a:fontRef idx="minor">
            <a:schemeClr val="dk1"/>
          </a:fontRef>
        </p:style>
      </p:pic>
      <p:sp>
        <p:nvSpPr>
          <p:cNvPr id="8" name="Rechteck 7"/>
          <p:cNvSpPr/>
          <p:nvPr/>
        </p:nvSpPr>
        <p:spPr>
          <a:xfrm>
            <a:off x="2915816" y="5661248"/>
            <a:ext cx="1003652" cy="595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452320" y="1759793"/>
            <a:ext cx="720080" cy="373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699792" y="1759793"/>
            <a:ext cx="833420" cy="373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10</a:t>
            </a:fld>
            <a:endParaRPr lang="de-DE"/>
          </a:p>
        </p:txBody>
      </p:sp>
    </p:spTree>
    <p:extLst>
      <p:ext uri="{BB962C8B-B14F-4D97-AF65-F5344CB8AC3E}">
        <p14:creationId xmlns:p14="http://schemas.microsoft.com/office/powerpoint/2010/main" val="441114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von Zusammenstellungen</a:t>
            </a:r>
            <a:endParaRPr lang="de-DE" dirty="0"/>
          </a:p>
        </p:txBody>
      </p:sp>
      <p:sp>
        <p:nvSpPr>
          <p:cNvPr id="3" name="Textplatzhalter 2"/>
          <p:cNvSpPr>
            <a:spLocks noGrp="1"/>
          </p:cNvSpPr>
          <p:nvPr>
            <p:ph type="body" sz="quarter" idx="13"/>
          </p:nvPr>
        </p:nvSpPr>
        <p:spPr/>
        <p:txBody>
          <a:bodyPr wrap="square"/>
          <a:lstStyle/>
          <a:p>
            <a:r>
              <a:rPr lang="de-DE" dirty="0"/>
              <a:t>Zusammenstellungen von Werken von einer Person, einer Familie oder einer Körperschaft</a:t>
            </a:r>
            <a:endParaRPr lang="de-DE" dirty="0" smtClean="0"/>
          </a:p>
          <a:p>
            <a:pPr lvl="1"/>
            <a:endParaRPr lang="de-DE" dirty="0" smtClean="0"/>
          </a:p>
          <a:p>
            <a:pPr lvl="1"/>
            <a:r>
              <a:rPr lang="de-DE" dirty="0" smtClean="0"/>
              <a:t>Mit übergeordnetem Titel</a:t>
            </a:r>
          </a:p>
          <a:p>
            <a:pPr lvl="1"/>
            <a:r>
              <a:rPr lang="de-DE" dirty="0" smtClean="0"/>
              <a:t>Ohne übergeordneten Titel</a:t>
            </a:r>
            <a:endParaRPr lang="de-DE" dirty="0"/>
          </a:p>
          <a:p>
            <a:pPr lvl="1"/>
            <a:endParaRPr lang="de-DE" dirty="0" smtClean="0"/>
          </a:p>
          <a:p>
            <a:r>
              <a:rPr lang="de-DE" dirty="0"/>
              <a:t>Zusammenstellungen von Werken verschiedener Personen, Familien oder </a:t>
            </a:r>
            <a:r>
              <a:rPr lang="de-DE" dirty="0" smtClean="0"/>
              <a:t>Körperschaften</a:t>
            </a:r>
          </a:p>
          <a:p>
            <a:pPr marL="457200" indent="-457200">
              <a:buFont typeface="+mj-lt"/>
              <a:buAutoNum type="arabicPeriod"/>
            </a:pPr>
            <a:endParaRPr lang="de-DE" dirty="0"/>
          </a:p>
          <a:p>
            <a:pPr lvl="1"/>
            <a:r>
              <a:rPr lang="de-DE" dirty="0"/>
              <a:t>Mit übergeordnetem Titel</a:t>
            </a:r>
          </a:p>
          <a:p>
            <a:pPr lvl="1"/>
            <a:r>
              <a:rPr lang="de-DE" dirty="0"/>
              <a:t>Ohne übergeordneten Titel</a:t>
            </a:r>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6" name="Fußzeilenplatzhalter 3"/>
          <p:cNvSpPr txBox="1">
            <a:spLocks/>
          </p:cNvSpPr>
          <p:nvPr/>
        </p:nvSpPr>
        <p:spPr>
          <a:xfrm>
            <a:off x="467544" y="5942603"/>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11</a:t>
            </a:fld>
            <a:endParaRPr lang="de-DE"/>
          </a:p>
        </p:txBody>
      </p:sp>
    </p:spTree>
    <p:extLst>
      <p:ext uri="{BB962C8B-B14F-4D97-AF65-F5344CB8AC3E}">
        <p14:creationId xmlns:p14="http://schemas.microsoft.com/office/powerpoint/2010/main" val="784163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der Beschreibung -1-</a:t>
            </a:r>
            <a:endParaRPr lang="de-DE" dirty="0"/>
          </a:p>
        </p:txBody>
      </p:sp>
      <p:sp>
        <p:nvSpPr>
          <p:cNvPr id="3" name="Textplatzhalter 2"/>
          <p:cNvSpPr>
            <a:spLocks noGrp="1"/>
          </p:cNvSpPr>
          <p:nvPr>
            <p:ph type="body" sz="quarter" idx="13"/>
          </p:nvPr>
        </p:nvSpPr>
        <p:spPr/>
        <p:txBody>
          <a:bodyPr wrap="square"/>
          <a:lstStyle/>
          <a:p>
            <a:r>
              <a:rPr lang="de-DE" dirty="0" smtClean="0"/>
              <a:t>Umfassende Beschreibung (RDA 1.5.2)</a:t>
            </a:r>
          </a:p>
          <a:p>
            <a:endParaRPr lang="de-DE" dirty="0"/>
          </a:p>
          <a:p>
            <a:endParaRPr lang="de-DE" dirty="0" smtClean="0"/>
          </a:p>
          <a:p>
            <a:endParaRPr lang="de-DE" dirty="0" smtClean="0"/>
          </a:p>
          <a:p>
            <a:endParaRPr lang="de-DE" dirty="0" smtClean="0"/>
          </a:p>
          <a:p>
            <a:endParaRPr lang="de-DE" dirty="0"/>
          </a:p>
          <a:p>
            <a:r>
              <a:rPr lang="de-DE" dirty="0" smtClean="0"/>
              <a:t>Analytische Beschreibung (RDA 1.5.3)</a:t>
            </a:r>
          </a:p>
          <a:p>
            <a:endParaRPr lang="de-DE" dirty="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1115616" y="1412776"/>
            <a:ext cx="2592288" cy="1800200"/>
          </a:xfrm>
          <a:prstGeom prst="rect">
            <a:avLst/>
          </a:prstGeom>
        </p:spPr>
      </p:pic>
      <p:pic>
        <p:nvPicPr>
          <p:cNvPr id="7" name="Grafik 6"/>
          <p:cNvPicPr/>
          <p:nvPr/>
        </p:nvPicPr>
        <p:blipFill>
          <a:blip r:embed="rId4">
            <a:extLst>
              <a:ext uri="{28A0092B-C50C-407E-A947-70E740481C1C}">
                <a14:useLocalDpi xmlns:a14="http://schemas.microsoft.com/office/drawing/2010/main" val="0"/>
              </a:ext>
            </a:extLst>
          </a:blip>
          <a:stretch>
            <a:fillRect/>
          </a:stretch>
        </p:blipFill>
        <p:spPr>
          <a:xfrm>
            <a:off x="1115616" y="3933057"/>
            <a:ext cx="4824536" cy="2019168"/>
          </a:xfrm>
          <a:prstGeom prst="rect">
            <a:avLst/>
          </a:prstGeom>
        </p:spPr>
      </p:pic>
      <p:sp>
        <p:nvSpPr>
          <p:cNvPr id="8" name="Fußzeilenplatzhalter 3"/>
          <p:cNvSpPr txBox="1">
            <a:spLocks/>
          </p:cNvSpPr>
          <p:nvPr/>
        </p:nvSpPr>
        <p:spPr>
          <a:xfrm>
            <a:off x="467544" y="5993571"/>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12</a:t>
            </a:fld>
            <a:endParaRPr lang="de-DE"/>
          </a:p>
        </p:txBody>
      </p:sp>
    </p:spTree>
    <p:extLst>
      <p:ext uri="{BB962C8B-B14F-4D97-AF65-F5344CB8AC3E}">
        <p14:creationId xmlns:p14="http://schemas.microsoft.com/office/powerpoint/2010/main" val="3199574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der Beschreibung -2-</a:t>
            </a:r>
            <a:endParaRPr lang="de-DE" dirty="0"/>
          </a:p>
        </p:txBody>
      </p:sp>
      <p:sp>
        <p:nvSpPr>
          <p:cNvPr id="3" name="Textplatzhalter 2"/>
          <p:cNvSpPr>
            <a:spLocks noGrp="1"/>
          </p:cNvSpPr>
          <p:nvPr>
            <p:ph type="body" sz="quarter" idx="13"/>
          </p:nvPr>
        </p:nvSpPr>
        <p:spPr/>
        <p:txBody>
          <a:bodyPr wrap="square"/>
          <a:lstStyle/>
          <a:p>
            <a:r>
              <a:rPr lang="de-DE" dirty="0" smtClean="0"/>
              <a:t>Hierarchische Beschreibung (RDA 1.5.4)</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pic>
        <p:nvPicPr>
          <p:cNvPr id="8" name="Grafik 7"/>
          <p:cNvPicPr/>
          <p:nvPr/>
        </p:nvPicPr>
        <p:blipFill>
          <a:blip r:embed="rId3">
            <a:extLst>
              <a:ext uri="{28A0092B-C50C-407E-A947-70E740481C1C}">
                <a14:useLocalDpi xmlns:a14="http://schemas.microsoft.com/office/drawing/2010/main" val="0"/>
              </a:ext>
            </a:extLst>
          </a:blip>
          <a:stretch>
            <a:fillRect/>
          </a:stretch>
        </p:blipFill>
        <p:spPr>
          <a:xfrm>
            <a:off x="755576" y="1340768"/>
            <a:ext cx="3012926" cy="4802475"/>
          </a:xfrm>
          <a:prstGeom prst="rect">
            <a:avLst/>
          </a:prstGeom>
        </p:spPr>
      </p:pic>
      <p:sp>
        <p:nvSpPr>
          <p:cNvPr id="7" name="Fußzeilenplatzhalter 3"/>
          <p:cNvSpPr txBox="1">
            <a:spLocks/>
          </p:cNvSpPr>
          <p:nvPr/>
        </p:nvSpPr>
        <p:spPr>
          <a:xfrm>
            <a:off x="467544" y="6002472"/>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13</a:t>
            </a:fld>
            <a:endParaRPr lang="de-DE"/>
          </a:p>
        </p:txBody>
      </p:sp>
    </p:spTree>
    <p:extLst>
      <p:ext uri="{BB962C8B-B14F-4D97-AF65-F5344CB8AC3E}">
        <p14:creationId xmlns:p14="http://schemas.microsoft.com/office/powerpoint/2010/main" val="4108004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der Manifestation verkörpertes Werk (RDA 17.8)</a:t>
            </a:r>
            <a:endParaRPr lang="de-DE" dirty="0"/>
          </a:p>
        </p:txBody>
      </p:sp>
      <p:sp>
        <p:nvSpPr>
          <p:cNvPr id="3" name="Textplatzhalter 2"/>
          <p:cNvSpPr>
            <a:spLocks noGrp="1"/>
          </p:cNvSpPr>
          <p:nvPr>
            <p:ph type="body" sz="quarter" idx="13"/>
          </p:nvPr>
        </p:nvSpPr>
        <p:spPr/>
        <p:txBody>
          <a:bodyPr wrap="square"/>
          <a:lstStyle/>
          <a:p>
            <a:pPr marL="0" indent="0">
              <a:buNone/>
            </a:pPr>
            <a:r>
              <a:rPr lang="de-DE" dirty="0" smtClean="0"/>
              <a:t>Besonderheit bei Zusammenstellungen: In </a:t>
            </a:r>
            <a:r>
              <a:rPr lang="de-DE" b="1" dirty="0" smtClean="0"/>
              <a:t>einer</a:t>
            </a:r>
            <a:r>
              <a:rPr lang="de-DE" dirty="0" smtClean="0"/>
              <a:t> Manifestation sind mehrere Werke verkörpert</a:t>
            </a:r>
          </a:p>
          <a:p>
            <a:pPr lvl="1">
              <a:buFont typeface="Arial" panose="020B0604020202020204" pitchFamily="34" charset="0"/>
              <a:buChar char="•"/>
            </a:pPr>
            <a:r>
              <a:rPr lang="de-DE" dirty="0" smtClean="0"/>
              <a:t>Werk der Zusammenstellung selbst</a:t>
            </a:r>
          </a:p>
          <a:p>
            <a:pPr lvl="1">
              <a:buFont typeface="Arial" panose="020B0604020202020204" pitchFamily="34" charset="0"/>
              <a:buChar char="•"/>
            </a:pPr>
            <a:r>
              <a:rPr lang="de-DE" dirty="0" smtClean="0"/>
              <a:t>Teilwerke, die in der Zusammenstellung enthalten sind</a:t>
            </a: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pic>
        <p:nvPicPr>
          <p:cNvPr id="6" name="Grafik 5"/>
          <p:cNvPicPr/>
          <p:nvPr/>
        </p:nvPicPr>
        <p:blipFill>
          <a:blip r:embed="rId3">
            <a:extLst>
              <a:ext uri="{28A0092B-C50C-407E-A947-70E740481C1C}">
                <a14:useLocalDpi xmlns:a14="http://schemas.microsoft.com/office/drawing/2010/main" val="0"/>
              </a:ext>
            </a:extLst>
          </a:blip>
          <a:stretch>
            <a:fillRect/>
          </a:stretch>
        </p:blipFill>
        <p:spPr>
          <a:xfrm>
            <a:off x="1475656" y="2492896"/>
            <a:ext cx="4380979" cy="3816424"/>
          </a:xfrm>
          <a:prstGeom prst="rect">
            <a:avLst/>
          </a:prstGeom>
        </p:spPr>
      </p:pic>
      <p:sp>
        <p:nvSpPr>
          <p:cNvPr id="7" name="Fußzeilenplatzhalter 3"/>
          <p:cNvSpPr txBox="1">
            <a:spLocks/>
          </p:cNvSpPr>
          <p:nvPr/>
        </p:nvSpPr>
        <p:spPr>
          <a:xfrm>
            <a:off x="619944" y="6126757"/>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14</a:t>
            </a:fld>
            <a:endParaRPr lang="de-DE"/>
          </a:p>
        </p:txBody>
      </p:sp>
    </p:spTree>
    <p:extLst>
      <p:ext uri="{BB962C8B-B14F-4D97-AF65-F5344CB8AC3E}">
        <p14:creationId xmlns:p14="http://schemas.microsoft.com/office/powerpoint/2010/main" val="3324490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Umfassende Beschreibung einer Zusammenstellung </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Bei der </a:t>
            </a:r>
            <a:r>
              <a:rPr lang="de-DE" altLang="de-DE" b="1" dirty="0" smtClean="0"/>
              <a:t>umfassenden Beschreibung </a:t>
            </a:r>
            <a:r>
              <a:rPr lang="de-DE" altLang="de-DE" dirty="0" smtClean="0"/>
              <a:t>werden diejenigen Elemente und Beziehungen strukturiert erfasst, die sich auf die </a:t>
            </a:r>
            <a:r>
              <a:rPr lang="de-DE" altLang="de-DE" b="1" dirty="0" smtClean="0"/>
              <a:t>Zusammenstellung als Ganzes</a:t>
            </a:r>
            <a:r>
              <a:rPr lang="de-DE" altLang="de-DE" dirty="0" smtClean="0"/>
              <a:t> beziehen. </a:t>
            </a:r>
          </a:p>
          <a:p>
            <a:endParaRPr lang="de-DE" altLang="de-DE" dirty="0"/>
          </a:p>
          <a:p>
            <a:r>
              <a:rPr lang="de-DE" altLang="de-DE" dirty="0" smtClean="0"/>
              <a:t>Beschreibung der enthaltenen Teil-Werke</a:t>
            </a:r>
          </a:p>
          <a:p>
            <a:pPr lvl="1"/>
            <a:r>
              <a:rPr lang="de-DE" altLang="de-DE" dirty="0" smtClean="0"/>
              <a:t>Als Anmerkung (RDA 2.17)</a:t>
            </a:r>
          </a:p>
          <a:p>
            <a:pPr lvl="1"/>
            <a:r>
              <a:rPr lang="de-DE" altLang="de-DE" dirty="0" smtClean="0"/>
              <a:t>Als in Beziehung stehende Manifestation (RDA 27.1)</a:t>
            </a:r>
          </a:p>
          <a:p>
            <a:pPr lvl="1"/>
            <a:r>
              <a:rPr lang="de-DE" altLang="de-DE" dirty="0" smtClean="0"/>
              <a:t>Als in Beziehung stehendes, enthaltenes Werk (RDA 25.1)</a:t>
            </a:r>
          </a:p>
          <a:p>
            <a:pPr lvl="1"/>
            <a:endParaRPr lang="de-DE" altLang="de-DE" dirty="0"/>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15</a:t>
            </a:fld>
            <a:endParaRPr lang="de-DE"/>
          </a:p>
        </p:txBody>
      </p:sp>
    </p:spTree>
    <p:extLst>
      <p:ext uri="{BB962C8B-B14F-4D97-AF65-F5344CB8AC3E}">
        <p14:creationId xmlns:p14="http://schemas.microsoft.com/office/powerpoint/2010/main" val="256143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(K)ein geistiger Schöpfer der Zusammenstellung</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16</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4221733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(K)Ein geistiger Schöpfer </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Feststellung des geistigen Schöpfers für die Zusammenstellung</a:t>
            </a:r>
          </a:p>
          <a:p>
            <a:r>
              <a:rPr lang="de-DE" altLang="de-DE" dirty="0" smtClean="0">
                <a:solidFill>
                  <a:schemeClr val="bg1">
                    <a:lumMod val="75000"/>
                  </a:schemeClr>
                </a:solidFill>
              </a:rPr>
              <a:t>Feststellung des bevorzugten Titels des Werks für die Zusammenstellung</a:t>
            </a:r>
          </a:p>
          <a:p>
            <a:endParaRPr lang="de-DE" altLang="de-DE" dirty="0"/>
          </a:p>
          <a:p>
            <a:r>
              <a:rPr lang="de-DE" altLang="de-DE" dirty="0" smtClean="0"/>
              <a:t>Zusammenstellung von </a:t>
            </a:r>
            <a:r>
              <a:rPr lang="de-DE" altLang="de-DE" b="1" dirty="0" smtClean="0"/>
              <a:t>mehreren</a:t>
            </a:r>
            <a:r>
              <a:rPr lang="de-DE" altLang="de-DE" dirty="0" smtClean="0"/>
              <a:t> Werken </a:t>
            </a:r>
            <a:br>
              <a:rPr lang="de-DE" altLang="de-DE" dirty="0" smtClean="0"/>
            </a:br>
            <a:r>
              <a:rPr lang="de-DE" altLang="de-DE" b="1" dirty="0" smtClean="0"/>
              <a:t>eines</a:t>
            </a:r>
            <a:r>
              <a:rPr lang="de-DE" altLang="de-DE" dirty="0" smtClean="0"/>
              <a:t> geistigen Schöpfers</a:t>
            </a:r>
          </a:p>
          <a:p>
            <a:pPr lvl="1"/>
            <a:r>
              <a:rPr lang="de-DE" altLang="de-DE" dirty="0" smtClean="0">
                <a:sym typeface="Wingdings" panose="05000000000000000000" pitchFamily="2" charset="2"/>
              </a:rPr>
              <a:t> geistiger Schöpfer gilt für die Zusammenstellung</a:t>
            </a:r>
          </a:p>
          <a:p>
            <a:pPr lvl="1"/>
            <a:r>
              <a:rPr lang="de-DE" altLang="de-DE" dirty="0" smtClean="0">
                <a:sym typeface="Wingdings" panose="05000000000000000000" pitchFamily="2" charset="2"/>
              </a:rPr>
              <a:t>Beziehungskennzeichnung Anhang I </a:t>
            </a:r>
            <a:r>
              <a:rPr lang="de-DE" altLang="de-DE" i="1" dirty="0" smtClean="0">
                <a:sym typeface="Wingdings" panose="05000000000000000000" pitchFamily="2" charset="2"/>
              </a:rPr>
              <a:t>Komponist</a:t>
            </a:r>
            <a:endParaRPr lang="de-DE" altLang="de-DE" i="1" dirty="0" smtClean="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17</a:t>
            </a:fld>
            <a:endParaRPr lang="de-DE"/>
          </a:p>
        </p:txBody>
      </p:sp>
    </p:spTree>
    <p:extLst>
      <p:ext uri="{BB962C8B-B14F-4D97-AF65-F5344CB8AC3E}">
        <p14:creationId xmlns:p14="http://schemas.microsoft.com/office/powerpoint/2010/main" val="3795742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r>
              <a:rPr lang="de-DE" smtClean="0"/>
              <a:t>RDA-Musik-Spezialschulung | P. Wagenknecht | Münster 04. - 05. September 2017</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763688" y="1916832"/>
            <a:ext cx="2448272"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Titel und Personen</a:t>
            </a:r>
            <a:endParaRPr lang="de-DE" dirty="0">
              <a:solidFill>
                <a:schemeClr val="tx1"/>
              </a:solidFill>
              <a:latin typeface="Verdana"/>
              <a:cs typeface="Verdana"/>
            </a:endParaRPr>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6M.04.06  </a:t>
            </a:r>
            <a:br>
              <a:rPr lang="de-DE" dirty="0" smtClean="0">
                <a:ea typeface="Verdana" panose="020B0604030504040204" pitchFamily="34" charset="0"/>
                <a:cs typeface="Verdana" panose="020B0604030504040204" pitchFamily="34" charset="0"/>
              </a:rPr>
            </a:br>
            <a:r>
              <a:rPr lang="de-DE" dirty="0" smtClean="0"/>
              <a:t>Highway 61 </a:t>
            </a:r>
            <a:r>
              <a:rPr lang="de-DE" dirty="0" err="1" smtClean="0"/>
              <a:t>revisited</a:t>
            </a:r>
            <a:r>
              <a:rPr lang="de-DE" dirty="0" smtClean="0"/>
              <a:t> / Bob Dylan - Silberling</a:t>
            </a:r>
            <a:endParaRPr lang="de-DE" dirty="0"/>
          </a:p>
        </p:txBody>
      </p:sp>
      <p:pic>
        <p:nvPicPr>
          <p:cNvPr id="2" name="Grafik 1"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3" name="Grafik 2"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12776"/>
            <a:ext cx="5112568" cy="4392488"/>
          </a:xfrm>
          <a:prstGeom prst="rect">
            <a:avLst/>
          </a:prstGeom>
        </p:spPr>
      </p:pic>
      <p:sp>
        <p:nvSpPr>
          <p:cNvPr id="4" name="Foliennummernplatzhalter 3"/>
          <p:cNvSpPr>
            <a:spLocks noGrp="1"/>
          </p:cNvSpPr>
          <p:nvPr>
            <p:ph type="sldNum" sz="quarter" idx="15"/>
          </p:nvPr>
        </p:nvSpPr>
        <p:spPr/>
        <p:txBody>
          <a:bodyPr/>
          <a:lstStyle/>
          <a:p>
            <a:pPr>
              <a:defRPr/>
            </a:pPr>
            <a:fld id="{0B3328B6-ECD8-4692-B4C5-401D37CA9B77}" type="slidenum">
              <a:rPr lang="de-DE" smtClean="0"/>
              <a:pPr>
                <a:defRPr/>
              </a:pPr>
              <a:t>18</a:t>
            </a:fld>
            <a:endParaRPr lang="de-DE"/>
          </a:p>
        </p:txBody>
      </p:sp>
    </p:spTree>
    <p:extLst>
      <p:ext uri="{BB962C8B-B14F-4D97-AF65-F5344CB8AC3E}">
        <p14:creationId xmlns:p14="http://schemas.microsoft.com/office/powerpoint/2010/main" val="2853464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248263630"/>
              </p:ext>
            </p:extLst>
          </p:nvPr>
        </p:nvGraphicFramePr>
        <p:xfrm>
          <a:off x="405553" y="924536"/>
          <a:ext cx="8424934" cy="5451707"/>
        </p:xfrm>
        <a:graphic>
          <a:graphicData uri="http://schemas.openxmlformats.org/drawingml/2006/table">
            <a:tbl>
              <a:tblPr firstRow="1" bandRow="1">
                <a:tableStyleId>{5C22544A-7EE6-4342-B048-85BDC9FD1C3A}</a:tableStyleId>
              </a:tblPr>
              <a:tblGrid>
                <a:gridCol w="1008112"/>
                <a:gridCol w="1080120"/>
                <a:gridCol w="3240360"/>
                <a:gridCol w="3096342"/>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Highway 61 </a:t>
                      </a:r>
                      <a:r>
                        <a:rPr lang="de-DE" dirty="0" err="1" smtClean="0">
                          <a:latin typeface="Verdana" panose="020B0604030504040204" pitchFamily="34" charset="0"/>
                          <a:ea typeface="Verdana" panose="020B0604030504040204" pitchFamily="34" charset="0"/>
                          <a:cs typeface="Verdana" panose="020B0604030504040204" pitchFamily="34" charset="0"/>
                        </a:rPr>
                        <a:t>revisited</a:t>
                      </a:r>
                      <a:r>
                        <a:rPr lang="de-DE" dirty="0" smtClean="0">
                          <a:latin typeface="Verdana" panose="020B0604030504040204" pitchFamily="34" charset="0"/>
                          <a:ea typeface="Verdana" panose="020B0604030504040204" pitchFamily="34" charset="0"/>
                          <a:cs typeface="Verdana" panose="020B0604030504040204" pitchFamily="34" charset="0"/>
                        </a:rPr>
                        <a:t> </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Bob Dylan</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Dylan, Bob</a:t>
                      </a:r>
                    </a:p>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1941-</a:t>
                      </a:r>
                    </a:p>
                    <a:p>
                      <a:pPr marL="0" indent="0">
                        <a:lnSpc>
                          <a:spcPct val="100000"/>
                        </a:lnSpc>
                        <a:spcBef>
                          <a:spcPts val="600"/>
                        </a:spcBef>
                        <a:spcAft>
                          <a:spcPts val="60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Highway</a:t>
                      </a:r>
                      <a:r>
                        <a:rPr lang="de-DE" baseline="0" dirty="0" smtClean="0">
                          <a:latin typeface="Verdana" panose="020B0604030504040204" pitchFamily="34" charset="0"/>
                          <a:ea typeface="Verdana" panose="020B0604030504040204" pitchFamily="34" charset="0"/>
                          <a:cs typeface="Verdana" panose="020B0604030504040204" pitchFamily="34" charset="0"/>
                        </a:rPr>
                        <a:t> 61 </a:t>
                      </a:r>
                      <a:r>
                        <a:rPr lang="de-DE" baseline="0" dirty="0" err="1" smtClean="0">
                          <a:latin typeface="Verdana" panose="020B0604030504040204" pitchFamily="34" charset="0"/>
                          <a:ea typeface="Verdana" panose="020B0604030504040204" pitchFamily="34" charset="0"/>
                          <a:cs typeface="Verdana" panose="020B0604030504040204" pitchFamily="34" charset="0"/>
                        </a:rPr>
                        <a:t>revisited</a:t>
                      </a:r>
                      <a:endParaRPr lang="de-DE" baseline="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a:t>
                      </a:r>
                      <a:r>
                        <a:rPr lang="de-DE" baseline="0" dirty="0" smtClean="0">
                          <a:latin typeface="Verdana" panose="020B0604030504040204" pitchFamily="34" charset="0"/>
                          <a:ea typeface="Verdana" panose="020B0604030504040204" pitchFamily="34" charset="0"/>
                          <a:cs typeface="Verdana" panose="020B0604030504040204" pitchFamily="34" charset="0"/>
                        </a:rPr>
                        <a:t> Musikalbum</a:t>
                      </a:r>
                    </a:p>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Dylan, Bob</a:t>
                      </a:r>
                    </a:p>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1941-</a:t>
                      </a:r>
                    </a:p>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6M.04.06  </a:t>
            </a:r>
            <a:r>
              <a:rPr lang="de-DE" dirty="0" smtClean="0">
                <a:ea typeface="Verdana" panose="020B0604030504040204" pitchFamily="34" charset="0"/>
                <a:cs typeface="Verdana" panose="020B0604030504040204" pitchFamily="34" charset="0"/>
              </a:rPr>
              <a:t/>
            </a:r>
            <a:br>
              <a:rPr lang="de-DE" dirty="0" smtClean="0">
                <a:ea typeface="Verdana" panose="020B0604030504040204" pitchFamily="34" charset="0"/>
                <a:cs typeface="Verdana" panose="020B0604030504040204" pitchFamily="34" charset="0"/>
              </a:rPr>
            </a:br>
            <a:r>
              <a:rPr lang="de-DE" dirty="0" smtClean="0"/>
              <a:t>Highway </a:t>
            </a:r>
            <a:r>
              <a:rPr lang="de-DE" dirty="0"/>
              <a:t>61 </a:t>
            </a:r>
            <a:r>
              <a:rPr lang="de-DE" dirty="0" err="1"/>
              <a:t>revisited</a:t>
            </a:r>
            <a:r>
              <a:rPr lang="de-DE" dirty="0"/>
              <a:t> / Bob Dylan - Silberling</a:t>
            </a:r>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19</a:t>
            </a:fld>
            <a:endParaRPr lang="de-DE"/>
          </a:p>
        </p:txBody>
      </p:sp>
    </p:spTree>
    <p:extLst>
      <p:ext uri="{BB962C8B-B14F-4D97-AF65-F5344CB8AC3E}">
        <p14:creationId xmlns:p14="http://schemas.microsoft.com/office/powerpoint/2010/main" val="4199153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3"/>
          </p:nvPr>
        </p:nvSpPr>
        <p:spPr>
          <a:xfrm>
            <a:off x="251520" y="1268760"/>
            <a:ext cx="8640960" cy="5040560"/>
          </a:xfrm>
        </p:spPr>
        <p:txBody>
          <a:bodyPr>
            <a:normAutofit/>
          </a:bodyPr>
          <a:lstStyle/>
          <a:p>
            <a:pPr marL="0" indent="0">
              <a:buNone/>
            </a:pPr>
            <a:r>
              <a:rPr lang="de-DE" dirty="0" smtClean="0"/>
              <a:t>Die MAB-basierten PPP wurde auf der Grundlage der offiziellen Schulungsunterlagen der AG RDA (Stand: 12.02.2016) erstellt. </a:t>
            </a:r>
            <a:r>
              <a:rPr lang="de-DE" sz="1600" dirty="0">
                <a:hlinkClick r:id="rId2"/>
              </a:rPr>
              <a:t>https://</a:t>
            </a:r>
            <a:r>
              <a:rPr lang="de-DE" sz="1600" dirty="0" smtClean="0">
                <a:hlinkClick r:id="rId2"/>
              </a:rPr>
              <a:t>wiki.dnb.de/display/RDAINFO/Schulungsunterlagen+der+AG+RDA</a:t>
            </a:r>
            <a:endParaRPr lang="de-DE" sz="1600" dirty="0" smtClean="0"/>
          </a:p>
          <a:p>
            <a:pPr marL="0" indent="0">
              <a:buNone/>
            </a:pPr>
            <a:r>
              <a:rPr lang="de-DE" dirty="0" smtClean="0"/>
              <a:t/>
            </a:r>
            <a:br>
              <a:rPr lang="de-DE" dirty="0" smtClean="0"/>
            </a:br>
            <a:r>
              <a:rPr lang="de-DE" dirty="0" smtClean="0"/>
              <a:t>An folgenden Folien wurden Veränderungen oder Ergänzungen zu den Notizen vorgenommen: [durch Ergänzen dieser Folie ist die Zählung um eine Ziffer verschoben]</a:t>
            </a:r>
            <a:br>
              <a:rPr lang="de-DE" dirty="0" smtClean="0"/>
            </a:br>
            <a:r>
              <a:rPr lang="de-DE" dirty="0" smtClean="0"/>
              <a:t>17, 22, 28, 33, 36, 41, 44, 49-50, 57, 60, 62, 74, 83 ausgeblendet,  86, 88–89, </a:t>
            </a:r>
            <a:endParaRPr lang="de-DE" dirty="0"/>
          </a:p>
        </p:txBody>
      </p:sp>
      <p:sp>
        <p:nvSpPr>
          <p:cNvPr id="4" name="Fußzeilenplatzhalter 3"/>
          <p:cNvSpPr>
            <a:spLocks noGrp="1"/>
          </p:cNvSpPr>
          <p:nvPr>
            <p:ph type="ftr" sz="quarter" idx="14"/>
          </p:nvPr>
        </p:nvSpPr>
        <p:spPr/>
        <p:txBody>
          <a:bodyPr/>
          <a:lstStyle/>
          <a:p>
            <a:r>
              <a:rPr lang="de-DE" smtClean="0"/>
              <a:t>RDA-Musik-Spezialschulung | P. Wagenknecht | Münster 04. - 05. September 2017</a:t>
            </a:r>
            <a:endParaRPr lang="de-DE" dirty="0"/>
          </a:p>
        </p:txBody>
      </p:sp>
      <p:sp>
        <p:nvSpPr>
          <p:cNvPr id="5" name="Foliennummernplatzhalter 4"/>
          <p:cNvSpPr>
            <a:spLocks noGrp="1"/>
          </p:cNvSpPr>
          <p:nvPr>
            <p:ph type="sldNum" sz="quarter" idx="4"/>
          </p:nvPr>
        </p:nvSpPr>
        <p:spPr/>
        <p:txBody>
          <a:bodyPr/>
          <a:lstStyle/>
          <a:p>
            <a:fld id="{108DCC4C-F766-461E-8D0D-7A9831C5EFCC}" type="slidenum">
              <a:rPr lang="de-DE" smtClean="0"/>
              <a:t>2</a:t>
            </a:fld>
            <a:endParaRPr lang="de-DE"/>
          </a:p>
        </p:txBody>
      </p:sp>
      <p:sp>
        <p:nvSpPr>
          <p:cNvPr id="7" name="Rechteck 6"/>
          <p:cNvSpPr/>
          <p:nvPr/>
        </p:nvSpPr>
        <p:spPr>
          <a:xfrm>
            <a:off x="412755" y="548678"/>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353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912768" cy="365125"/>
          </a:xfrm>
        </p:spPr>
        <p:txBody>
          <a:bodyPr/>
          <a:lstStyle/>
          <a:p>
            <a:r>
              <a:rPr lang="de-DE" smtClean="0"/>
              <a:t>RDA-Musik-Spezialschulung | P. Wagenknecht | Münster 04. - 05. September 2017</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br>
              <a:rPr lang="de-DE" dirty="0" smtClean="0">
                <a:ea typeface="Verdana" panose="020B0604030504040204" pitchFamily="34" charset="0"/>
                <a:cs typeface="Verdana" panose="020B0604030504040204" pitchFamily="34" charset="0"/>
              </a:rPr>
            </a:br>
            <a:r>
              <a:rPr lang="de-DE" dirty="0" smtClean="0"/>
              <a:t>Herr</a:t>
            </a:r>
            <a:r>
              <a:rPr lang="de-DE" dirty="0"/>
              <a:t>, auf dich traue ich / Otto Nicolai </a:t>
            </a:r>
          </a:p>
        </p:txBody>
      </p:sp>
      <p:sp>
        <p:nvSpPr>
          <p:cNvPr id="16" name="Rechteck 15"/>
          <p:cNvSpPr/>
          <p:nvPr/>
        </p:nvSpPr>
        <p:spPr>
          <a:xfrm>
            <a:off x="4860032" y="1124744"/>
            <a:ext cx="2880320"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Silberling</a:t>
            </a:r>
            <a:endParaRPr lang="de-DE" dirty="0">
              <a:solidFill>
                <a:schemeClr val="tx1"/>
              </a:solidFill>
              <a:latin typeface="Verdana"/>
              <a:cs typeface="Verdana"/>
            </a:endParaRPr>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sp>
        <p:nvSpPr>
          <p:cNvPr id="18" name="Textfeld 17"/>
          <p:cNvSpPr txBox="1"/>
          <p:nvPr/>
        </p:nvSpPr>
        <p:spPr>
          <a:xfrm>
            <a:off x="1708949" y="2392851"/>
            <a:ext cx="2551724" cy="584775"/>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        Otto Nicolai</a:t>
            </a:r>
          </a:p>
          <a:p>
            <a:r>
              <a:rPr lang="de-DE" sz="1600" dirty="0" smtClean="0">
                <a:latin typeface="Verdana" pitchFamily="34" charset="0"/>
                <a:ea typeface="Verdana" pitchFamily="34" charset="0"/>
                <a:cs typeface="Verdana" pitchFamily="34" charset="0"/>
              </a:rPr>
              <a:t>Herr, auf dich traue ich</a:t>
            </a:r>
            <a:endParaRPr lang="de-DE" sz="1600" dirty="0">
              <a:latin typeface="Verdana" pitchFamily="34" charset="0"/>
              <a:ea typeface="Verdana" pitchFamily="34" charset="0"/>
              <a:cs typeface="Verdana" pitchFamily="34" charset="0"/>
            </a:endParaRPr>
          </a:p>
        </p:txBody>
      </p:sp>
      <p:sp>
        <p:nvSpPr>
          <p:cNvPr id="19" name="Textfeld 18"/>
          <p:cNvSpPr txBox="1"/>
          <p:nvPr/>
        </p:nvSpPr>
        <p:spPr>
          <a:xfrm>
            <a:off x="3851920" y="3425189"/>
            <a:ext cx="1296144" cy="1477328"/>
          </a:xfrm>
          <a:prstGeom prst="rect">
            <a:avLst/>
          </a:prstGeom>
          <a:noFill/>
        </p:spPr>
        <p:txBody>
          <a:bodyPr wrap="square" rtlCol="0">
            <a:spAutoFit/>
          </a:bodyPr>
          <a:lstStyle/>
          <a:p>
            <a:r>
              <a:rPr lang="de-DE" sz="1000" dirty="0" smtClean="0">
                <a:latin typeface="Verdana" pitchFamily="34" charset="0"/>
                <a:ea typeface="Verdana" pitchFamily="34" charset="0"/>
                <a:cs typeface="Verdana" pitchFamily="34" charset="0"/>
              </a:rPr>
              <a:t>Carus 83.299</a:t>
            </a:r>
          </a:p>
          <a:p>
            <a:r>
              <a:rPr lang="de-DE" sz="1000" dirty="0" smtClean="0">
                <a:latin typeface="Verdana" pitchFamily="34" charset="0"/>
                <a:ea typeface="Verdana" pitchFamily="34" charset="0"/>
                <a:cs typeface="Verdana" pitchFamily="34" charset="0"/>
              </a:rPr>
              <a:t>Digital Recording</a:t>
            </a:r>
          </a:p>
          <a:p>
            <a:r>
              <a:rPr lang="de-DE" sz="1000" dirty="0" smtClean="0"/>
              <a:t>℗WDR, 2009,2010</a:t>
            </a:r>
          </a:p>
          <a:p>
            <a:r>
              <a:rPr lang="de-DE" sz="1000" dirty="0" smtClean="0">
                <a:latin typeface="Verdana" pitchFamily="34" charset="0"/>
                <a:ea typeface="Verdana" pitchFamily="34" charset="0"/>
                <a:cs typeface="Verdana" pitchFamily="34" charset="0"/>
              </a:rPr>
              <a:t>SWR, 2011</a:t>
            </a:r>
          </a:p>
          <a:p>
            <a:r>
              <a:rPr lang="de-DE" sz="1000" dirty="0" smtClean="0"/>
              <a:t>©Carus-Verlag,</a:t>
            </a:r>
          </a:p>
          <a:p>
            <a:r>
              <a:rPr lang="de-DE" sz="1000" dirty="0" smtClean="0">
                <a:latin typeface="Verdana" pitchFamily="34" charset="0"/>
                <a:ea typeface="Verdana" pitchFamily="34" charset="0"/>
                <a:cs typeface="Verdana" pitchFamily="34" charset="0"/>
              </a:rPr>
              <a:t>Stuttgart</a:t>
            </a:r>
          </a:p>
          <a:p>
            <a:endParaRPr lang="de-DE" sz="1000" dirty="0">
              <a:latin typeface="Verdana" pitchFamily="34" charset="0"/>
              <a:ea typeface="Verdana" pitchFamily="34" charset="0"/>
              <a:cs typeface="Verdana" pitchFamily="34" charset="0"/>
            </a:endParaRPr>
          </a:p>
          <a:p>
            <a:r>
              <a:rPr lang="de-DE" sz="1000" dirty="0" smtClean="0">
                <a:latin typeface="Verdana" pitchFamily="34" charset="0"/>
                <a:ea typeface="Verdana" pitchFamily="34" charset="0"/>
                <a:cs typeface="Verdana" pitchFamily="34" charset="0"/>
              </a:rPr>
              <a:t>GEMA </a:t>
            </a:r>
            <a:r>
              <a:rPr lang="de-DE" sz="1000" dirty="0" smtClean="0"/>
              <a:t>℗ 2012</a:t>
            </a:r>
            <a:endParaRPr lang="de-DE" sz="1000" dirty="0" smtClean="0">
              <a:latin typeface="Verdana" pitchFamily="34" charset="0"/>
              <a:ea typeface="Verdana" pitchFamily="34" charset="0"/>
              <a:cs typeface="Verdana" pitchFamily="34" charset="0"/>
            </a:endParaRPr>
          </a:p>
          <a:p>
            <a:endParaRPr lang="de-DE" sz="1000" dirty="0">
              <a:latin typeface="Verdana" pitchFamily="34" charset="0"/>
              <a:ea typeface="Verdana" pitchFamily="34" charset="0"/>
              <a:cs typeface="Verdana" pitchFamily="34" charset="0"/>
            </a:endParaRPr>
          </a:p>
        </p:txBody>
      </p:sp>
      <p:sp>
        <p:nvSpPr>
          <p:cNvPr id="21" name="Rechteck 20"/>
          <p:cNvSpPr/>
          <p:nvPr/>
        </p:nvSpPr>
        <p:spPr>
          <a:xfrm>
            <a:off x="1708949" y="4878658"/>
            <a:ext cx="2511190" cy="584775"/>
          </a:xfrm>
          <a:prstGeom prst="rect">
            <a:avLst/>
          </a:prstGeom>
        </p:spPr>
        <p:txBody>
          <a:bodyPr wrap="square">
            <a:spAutoFit/>
          </a:bodyPr>
          <a:lstStyle/>
          <a:p>
            <a:pPr lvl="0"/>
            <a:r>
              <a:rPr lang="de-DE" sz="1600" dirty="0">
                <a:solidFill>
                  <a:prstClr val="black"/>
                </a:solidFill>
                <a:latin typeface="Verdana" pitchFamily="34" charset="0"/>
                <a:ea typeface="Verdana" pitchFamily="34" charset="0"/>
                <a:cs typeface="Verdana" pitchFamily="34" charset="0"/>
              </a:rPr>
              <a:t>Kammerchor Stuttgart</a:t>
            </a:r>
          </a:p>
          <a:p>
            <a:pPr lvl="0"/>
            <a:r>
              <a:rPr lang="de-DE" sz="1600" dirty="0" smtClean="0">
                <a:solidFill>
                  <a:prstClr val="black"/>
                </a:solidFill>
                <a:latin typeface="Verdana" pitchFamily="34" charset="0"/>
                <a:ea typeface="Verdana" pitchFamily="34" charset="0"/>
                <a:cs typeface="Verdana" pitchFamily="34" charset="0"/>
              </a:rPr>
              <a:t>     Frieder </a:t>
            </a:r>
            <a:r>
              <a:rPr lang="de-DE" sz="1600" dirty="0" err="1" smtClean="0">
                <a:solidFill>
                  <a:prstClr val="black"/>
                </a:solidFill>
                <a:latin typeface="Verdana" pitchFamily="34" charset="0"/>
                <a:ea typeface="Verdana" pitchFamily="34" charset="0"/>
                <a:cs typeface="Verdana" pitchFamily="34" charset="0"/>
              </a:rPr>
              <a:t>Bernius</a:t>
            </a:r>
            <a:r>
              <a:rPr lang="de-DE" sz="1600" dirty="0" smtClean="0">
                <a:solidFill>
                  <a:prstClr val="black"/>
                </a:solidFill>
                <a:latin typeface="Verdana" pitchFamily="34" charset="0"/>
                <a:ea typeface="Verdana" pitchFamily="34" charset="0"/>
                <a:cs typeface="Verdana" pitchFamily="34" charset="0"/>
              </a:rPr>
              <a:t> </a:t>
            </a:r>
            <a:endParaRPr lang="de-DE" sz="1600" dirty="0">
              <a:solidFill>
                <a:prstClr val="black"/>
              </a:solidFill>
              <a:latin typeface="Verdana" pitchFamily="34" charset="0"/>
              <a:ea typeface="Verdana" pitchFamily="34" charset="0"/>
              <a:cs typeface="Verdana" pitchFamily="34" charset="0"/>
            </a:endParaRPr>
          </a:p>
        </p:txBody>
      </p:sp>
      <p:sp>
        <p:nvSpPr>
          <p:cNvPr id="22" name="Ellipse 21"/>
          <p:cNvSpPr/>
          <p:nvPr/>
        </p:nvSpPr>
        <p:spPr>
          <a:xfrm>
            <a:off x="2627784" y="3425189"/>
            <a:ext cx="792088" cy="738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20</a:t>
            </a:fld>
            <a:endParaRPr lang="de-DE"/>
          </a:p>
        </p:txBody>
      </p:sp>
    </p:spTree>
    <p:extLst>
      <p:ext uri="{BB962C8B-B14F-4D97-AF65-F5344CB8AC3E}">
        <p14:creationId xmlns:p14="http://schemas.microsoft.com/office/powerpoint/2010/main" val="3846467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RDA-Musik-Spezialschulung | P. Wagenknecht | Münster 04. - 05. September 2017</a:t>
            </a:r>
            <a:endParaRPr lang="de-DE" dirty="0"/>
          </a:p>
        </p:txBody>
      </p:sp>
      <p:sp>
        <p:nvSpPr>
          <p:cNvPr id="7" name="Rechteck 6"/>
          <p:cNvSpPr/>
          <p:nvPr/>
        </p:nvSpPr>
        <p:spPr>
          <a:xfrm>
            <a:off x="223074" y="1370317"/>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Rückseite</a:t>
            </a:r>
            <a:endParaRPr lang="de-DE" dirty="0">
              <a:solidFill>
                <a:schemeClr val="tx1"/>
              </a:solidFill>
              <a:latin typeface="Verdana"/>
              <a:cs typeface="Verdana"/>
            </a:endParaRPr>
          </a:p>
        </p:txBody>
      </p:sp>
      <p:sp>
        <p:nvSpPr>
          <p:cNvPr id="14" name="Rechteck 13"/>
          <p:cNvSpPr/>
          <p:nvPr/>
        </p:nvSpPr>
        <p:spPr>
          <a:xfrm>
            <a:off x="5216974" y="1403915"/>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r>
              <a:rPr lang="de-DE" dirty="0" smtClean="0"/>
              <a:t> </a:t>
            </a:r>
            <a:br>
              <a:rPr lang="de-DE" dirty="0" smtClean="0"/>
            </a:br>
            <a:r>
              <a:rPr lang="de-DE" dirty="0" smtClean="0"/>
              <a:t>Herr, auf dich traue ich / Otto Nicolai </a:t>
            </a:r>
            <a:endParaRPr lang="de-DE" dirty="0"/>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138" y="3417569"/>
            <a:ext cx="45724" cy="22862"/>
          </a:xfrm>
          <a:prstGeom prst="rect">
            <a:avLst/>
          </a:prstGeom>
        </p:spPr>
      </p:pic>
      <p:pic>
        <p:nvPicPr>
          <p:cNvPr id="16" name="Grafik 15"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974" y="1759792"/>
            <a:ext cx="3600400" cy="4590063"/>
          </a:xfrm>
          <a:prstGeom prst="rect">
            <a:avLst/>
          </a:prstGeom>
        </p:spPr>
        <p:style>
          <a:lnRef idx="2">
            <a:schemeClr val="accent1"/>
          </a:lnRef>
          <a:fillRef idx="1">
            <a:schemeClr val="lt1"/>
          </a:fillRef>
          <a:effectRef idx="0">
            <a:schemeClr val="accent1"/>
          </a:effectRef>
          <a:fontRef idx="minor">
            <a:schemeClr val="dk1"/>
          </a:fontRef>
        </p:style>
      </p:pic>
      <p:pic>
        <p:nvPicPr>
          <p:cNvPr id="17" name="Grafik 16"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4" y="1759792"/>
            <a:ext cx="3696394" cy="3404737"/>
          </a:xfrm>
          <a:prstGeom prst="rect">
            <a:avLst/>
          </a:prstGeom>
        </p:spPr>
        <p:style>
          <a:lnRef idx="2">
            <a:schemeClr val="accent1"/>
          </a:lnRef>
          <a:fillRef idx="1">
            <a:schemeClr val="lt1"/>
          </a:fillRef>
          <a:effectRef idx="0">
            <a:schemeClr val="accent1"/>
          </a:effectRef>
          <a:fontRef idx="minor">
            <a:schemeClr val="dk1"/>
          </a:fontRef>
        </p:style>
      </p:pic>
      <p:pic>
        <p:nvPicPr>
          <p:cNvPr id="23" name="Grafik 22"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74" y="5342094"/>
            <a:ext cx="3696394" cy="914479"/>
          </a:xfrm>
          <a:prstGeom prst="rect">
            <a:avLst/>
          </a:prstGeom>
          <a:ln/>
        </p:spPr>
        <p:style>
          <a:lnRef idx="2">
            <a:schemeClr val="accent1"/>
          </a:lnRef>
          <a:fillRef idx="1">
            <a:schemeClr val="lt1"/>
          </a:fillRef>
          <a:effectRef idx="0">
            <a:schemeClr val="accent1"/>
          </a:effectRef>
          <a:fontRef idx="minor">
            <a:schemeClr val="dk1"/>
          </a:fontRef>
        </p:style>
      </p:pic>
      <p:sp>
        <p:nvSpPr>
          <p:cNvPr id="12" name="Rechteck 11"/>
          <p:cNvSpPr/>
          <p:nvPr/>
        </p:nvSpPr>
        <p:spPr>
          <a:xfrm>
            <a:off x="3944274" y="1368302"/>
            <a:ext cx="1224136" cy="2251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Rücken</a:t>
            </a:r>
            <a:endParaRPr lang="de-DE" dirty="0">
              <a:solidFill>
                <a:schemeClr val="tx1"/>
              </a:solidFill>
              <a:latin typeface="Verdana"/>
              <a:cs typeface="Verdana"/>
            </a:endParaRPr>
          </a:p>
        </p:txBody>
      </p:sp>
      <p:pic>
        <p:nvPicPr>
          <p:cNvPr id="13" name="Grafik 12" descr="Bildschirmausschnit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307951" y="3661443"/>
            <a:ext cx="4496781" cy="693480"/>
          </a:xfrm>
          <a:prstGeom prst="rect">
            <a:avLst/>
          </a:prstGeom>
        </p:spPr>
        <p:style>
          <a:lnRef idx="2">
            <a:schemeClr val="accent1"/>
          </a:lnRef>
          <a:fillRef idx="1">
            <a:schemeClr val="lt1"/>
          </a:fillRef>
          <a:effectRef idx="0">
            <a:schemeClr val="accent1"/>
          </a:effectRef>
          <a:fontRef idx="minor">
            <a:schemeClr val="dk1"/>
          </a:fontRef>
        </p:style>
      </p:pic>
      <p:sp>
        <p:nvSpPr>
          <p:cNvPr id="8" name="Rechteck 7"/>
          <p:cNvSpPr/>
          <p:nvPr/>
        </p:nvSpPr>
        <p:spPr>
          <a:xfrm>
            <a:off x="2915816" y="5661248"/>
            <a:ext cx="1003652" cy="595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452320" y="1759793"/>
            <a:ext cx="720080" cy="373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699792" y="1759793"/>
            <a:ext cx="833420" cy="373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21</a:t>
            </a:fld>
            <a:endParaRPr lang="de-DE"/>
          </a:p>
        </p:txBody>
      </p:sp>
    </p:spTree>
    <p:extLst>
      <p:ext uri="{BB962C8B-B14F-4D97-AF65-F5344CB8AC3E}">
        <p14:creationId xmlns:p14="http://schemas.microsoft.com/office/powerpoint/2010/main" val="1569585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513015366"/>
              </p:ext>
            </p:extLst>
          </p:nvPr>
        </p:nvGraphicFramePr>
        <p:xfrm>
          <a:off x="395536" y="1124744"/>
          <a:ext cx="8424934" cy="5116427"/>
        </p:xfrm>
        <a:graphic>
          <a:graphicData uri="http://schemas.openxmlformats.org/drawingml/2006/table">
            <a:tbl>
              <a:tblPr firstRow="1" bandRow="1">
                <a:tableStyleId>{5C22544A-7EE6-4342-B048-85BDC9FD1C3A}</a:tableStyleId>
              </a:tblPr>
              <a:tblGrid>
                <a:gridCol w="1008112"/>
                <a:gridCol w="1152128"/>
                <a:gridCol w="3352370"/>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Herr, auf dich</a:t>
                      </a:r>
                      <a:r>
                        <a:rPr lang="de-DE" baseline="0" dirty="0" smtClean="0">
                          <a:latin typeface="Verdana" panose="020B0604030504040204" pitchFamily="34" charset="0"/>
                          <a:ea typeface="Verdana" panose="020B0604030504040204" pitchFamily="34" charset="0"/>
                          <a:cs typeface="Verdana" panose="020B0604030504040204" pitchFamily="34" charset="0"/>
                        </a:rPr>
                        <a:t> traue ich</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Otto Nicolai</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Nicolai, Otto</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1810-1849</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latin typeface="Verdana" panose="020B0604030504040204" pitchFamily="34" charset="0"/>
                          <a:ea typeface="Verdana" panose="020B0604030504040204" pitchFamily="34" charset="0"/>
                          <a:cs typeface="Verdana" panose="020B0604030504040204" pitchFamily="34" charset="0"/>
                        </a:rPr>
                        <a:t>Musik für </a:t>
                      </a:r>
                      <a:br>
                        <a:rPr lang="de-DE" baseline="0" dirty="0" smtClean="0">
                          <a:latin typeface="Verdana" panose="020B0604030504040204" pitchFamily="34" charset="0"/>
                          <a:ea typeface="Verdana" panose="020B0604030504040204" pitchFamily="34" charset="0"/>
                          <a:cs typeface="Verdana" panose="020B0604030504040204" pitchFamily="34" charset="0"/>
                        </a:rPr>
                      </a:br>
                      <a:r>
                        <a:rPr lang="de-DE" baseline="0" dirty="0" smtClean="0">
                          <a:latin typeface="Verdana" panose="020B0604030504040204" pitchFamily="34" charset="0"/>
                          <a:ea typeface="Verdana" panose="020B0604030504040204" pitchFamily="34" charset="0"/>
                          <a:cs typeface="Verdana" panose="020B0604030504040204" pitchFamily="34" charset="0"/>
                        </a:rPr>
                        <a:t>    gemischten Chor</a:t>
                      </a:r>
                    </a:p>
                    <a:p>
                      <a:pPr marL="0" indent="0">
                        <a:lnSpc>
                          <a:spcPct val="100000"/>
                        </a:lnSpc>
                        <a:spcBef>
                          <a:spcPts val="0"/>
                        </a:spcBef>
                        <a:spcAft>
                          <a:spcPts val="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$z</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latin typeface="Verdana" panose="020B0604030504040204" pitchFamily="34" charset="0"/>
                          <a:ea typeface="Verdana" panose="020B0604030504040204" pitchFamily="34" charset="0"/>
                          <a:cs typeface="Verdana" panose="020B0604030504040204" pitchFamily="34" charset="0"/>
                        </a:rPr>
                        <a:t> Auswahl</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Nicolai, Otto</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1810-1849</a:t>
                      </a:r>
                    </a:p>
                    <a:p>
                      <a:pPr marL="0" indent="0">
                        <a:lnSpc>
                          <a:spcPct val="100000"/>
                        </a:lnSpc>
                        <a:spcBef>
                          <a:spcPts val="0"/>
                        </a:spcBef>
                        <a:spcAft>
                          <a:spcPts val="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6M.04.04  </a:t>
            </a:r>
            <a:r>
              <a:rPr lang="de-DE" dirty="0"/>
              <a:t> </a:t>
            </a:r>
            <a:r>
              <a:rPr lang="de-DE" dirty="0" smtClean="0"/>
              <a:t/>
            </a:r>
            <a:br>
              <a:rPr lang="de-DE" dirty="0" smtClean="0"/>
            </a:br>
            <a:r>
              <a:rPr lang="de-DE" dirty="0" smtClean="0"/>
              <a:t>Herr</a:t>
            </a:r>
            <a:r>
              <a:rPr lang="de-DE" dirty="0"/>
              <a:t>, auf dich traue ich / Otto Nicolai </a:t>
            </a:r>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22</a:t>
            </a:fld>
            <a:endParaRPr lang="de-DE"/>
          </a:p>
        </p:txBody>
      </p:sp>
    </p:spTree>
    <p:extLst>
      <p:ext uri="{BB962C8B-B14F-4D97-AF65-F5344CB8AC3E}">
        <p14:creationId xmlns:p14="http://schemas.microsoft.com/office/powerpoint/2010/main" val="3273692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304726651"/>
              </p:ext>
            </p:extLst>
          </p:nvPr>
        </p:nvGraphicFramePr>
        <p:xfrm>
          <a:off x="395536" y="1268760"/>
          <a:ext cx="8424934" cy="4842107"/>
        </p:xfrm>
        <a:graphic>
          <a:graphicData uri="http://schemas.openxmlformats.org/drawingml/2006/table">
            <a:tbl>
              <a:tblPr firstRow="1" bandRow="1">
                <a:tableStyleId>{5C22544A-7EE6-4342-B048-85BDC9FD1C3A}</a:tableStyleId>
              </a:tblPr>
              <a:tblGrid>
                <a:gridCol w="1008112"/>
                <a:gridCol w="864096"/>
                <a:gridCol w="3240360"/>
                <a:gridCol w="3312366"/>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Concertos</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Julia Fischer ; Bach</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Bach, Johann Sebastian</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Konzerte</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$z</a:t>
                      </a:r>
                      <a:r>
                        <a:rPr lang="de-DE" dirty="0" smtClean="0">
                          <a:latin typeface="Verdana" panose="020B0604030504040204" pitchFamily="34" charset="0"/>
                          <a:ea typeface="Verdana" panose="020B0604030504040204" pitchFamily="34" charset="0"/>
                          <a:cs typeface="Verdana" panose="020B0604030504040204" pitchFamily="34" charset="0"/>
                        </a:rPr>
                        <a:t> Auswahl</a:t>
                      </a:r>
                      <a:endParaRPr lang="de-DE" baseline="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Bach, Johann Sebastian</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23</a:t>
            </a:fld>
            <a:endParaRPr lang="de-DE"/>
          </a:p>
        </p:txBody>
      </p:sp>
    </p:spTree>
    <p:extLst>
      <p:ext uri="{BB962C8B-B14F-4D97-AF65-F5344CB8AC3E}">
        <p14:creationId xmlns:p14="http://schemas.microsoft.com/office/powerpoint/2010/main" val="3198619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Zusammenstellungen mit übergeordnetem Titel</a:t>
            </a:r>
            <a:br>
              <a:rPr lang="de-DE" altLang="de-DE" dirty="0" smtClean="0"/>
            </a:br>
            <a:r>
              <a:rPr lang="de-DE" altLang="de-DE" dirty="0" smtClean="0"/>
              <a:t>Zusammenstellungen ohne übergeordneten Titel von Werken eines geistigen Schöpfers </a:t>
            </a:r>
            <a:br>
              <a:rPr lang="de-DE" altLang="de-DE" dirty="0" smtClean="0"/>
            </a:br>
            <a:r>
              <a:rPr lang="de-DE" altLang="de-DE" dirty="0" smtClean="0"/>
              <a:t/>
            </a:r>
            <a:br>
              <a:rPr lang="de-DE" altLang="de-DE" dirty="0" smtClean="0"/>
            </a:br>
            <a:r>
              <a:rPr lang="de-DE" altLang="de-DE" dirty="0" smtClean="0">
                <a:sym typeface="Wingdings" panose="05000000000000000000" pitchFamily="2" charset="2"/>
              </a:rPr>
              <a:t> </a:t>
            </a:r>
            <a:r>
              <a:rPr lang="de-DE" altLang="de-DE" dirty="0" smtClean="0"/>
              <a:t>geistiger Schöpfer aller enthaltenen Teile ist der geistige Schöpfer der Zusammenstellung</a:t>
            </a:r>
          </a:p>
          <a:p>
            <a:endParaRPr lang="de-DE" altLang="de-DE" dirty="0"/>
          </a:p>
          <a:p>
            <a:endParaRPr lang="de-DE" altLang="de-DE" dirty="0" smtClean="0"/>
          </a:p>
          <a:p>
            <a:r>
              <a:rPr lang="de-DE" altLang="de-DE" dirty="0" smtClean="0"/>
              <a:t>Zweifelsfälle</a:t>
            </a:r>
          </a:p>
          <a:p>
            <a:pPr lvl="1"/>
            <a:r>
              <a:rPr lang="de-DE" altLang="de-DE" dirty="0" smtClean="0"/>
              <a:t>Bonustrack, Zusatzmaterial, Gastkompositionen, Coverversionen</a:t>
            </a:r>
          </a:p>
          <a:p>
            <a:pPr lvl="1"/>
            <a:r>
              <a:rPr lang="de-DE" altLang="de-DE" dirty="0" smtClean="0"/>
              <a:t>Oft ein geistiger Schöpfer für die Zusammenstellung</a:t>
            </a:r>
          </a:p>
          <a:p>
            <a:pPr marL="457200" lvl="1" indent="0">
              <a:buNone/>
            </a:pPr>
            <a:endParaRPr lang="de-DE" altLang="de-DE" sz="1800" dirty="0" smtClean="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24</a:t>
            </a:fld>
            <a:endParaRPr lang="de-DE"/>
          </a:p>
        </p:txBody>
      </p:sp>
    </p:spTree>
    <p:extLst>
      <p:ext uri="{BB962C8B-B14F-4D97-AF65-F5344CB8AC3E}">
        <p14:creationId xmlns:p14="http://schemas.microsoft.com/office/powerpoint/2010/main" val="3918186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b="1" dirty="0" smtClean="0"/>
              <a:t>Zusammenstellung von Werken </a:t>
            </a:r>
            <a:br>
              <a:rPr lang="de-DE" altLang="de-DE" b="1" dirty="0" smtClean="0"/>
            </a:br>
            <a:r>
              <a:rPr lang="de-DE" altLang="de-DE" b="1" dirty="0" smtClean="0"/>
              <a:t>verschiedener geistiger Schöpfer</a:t>
            </a:r>
          </a:p>
          <a:p>
            <a:endParaRPr lang="de-DE" altLang="de-DE" dirty="0"/>
          </a:p>
          <a:p>
            <a:r>
              <a:rPr lang="de-DE" altLang="de-DE" dirty="0" smtClean="0">
                <a:sym typeface="Wingdings" panose="05000000000000000000" pitchFamily="2" charset="2"/>
              </a:rPr>
              <a:t>= </a:t>
            </a:r>
            <a:r>
              <a:rPr lang="de-DE" altLang="de-DE" b="1" u="sng" dirty="0" smtClean="0">
                <a:sym typeface="Wingdings" panose="05000000000000000000" pitchFamily="2" charset="2"/>
              </a:rPr>
              <a:t>kein</a:t>
            </a:r>
            <a:r>
              <a:rPr lang="de-DE" altLang="de-DE" dirty="0" smtClean="0">
                <a:sym typeface="Wingdings" panose="05000000000000000000" pitchFamily="2" charset="2"/>
              </a:rPr>
              <a:t> geistiger Schöpfer für die Zusammenstellung</a:t>
            </a:r>
          </a:p>
          <a:p>
            <a:endParaRPr lang="de-DE" altLang="de-DE" dirty="0">
              <a:sym typeface="Wingdings" panose="05000000000000000000" pitchFamily="2" charset="2"/>
            </a:endParaRPr>
          </a:p>
          <a:p>
            <a:r>
              <a:rPr lang="de-DE" altLang="de-DE" dirty="0" smtClean="0">
                <a:sym typeface="Wingdings" panose="05000000000000000000" pitchFamily="2" charset="2"/>
              </a:rPr>
              <a:t>Die Komponisten der enthaltenen Teil-Werke sind nicht geistige Schöpfer der Zusammenstellung als Ganzes.</a:t>
            </a:r>
          </a:p>
          <a:p>
            <a:endParaRPr lang="de-DE" altLang="de-DE" dirty="0">
              <a:sym typeface="Wingdings" panose="05000000000000000000" pitchFamily="2" charset="2"/>
            </a:endParaRPr>
          </a:p>
          <a:p>
            <a:r>
              <a:rPr lang="de-DE" altLang="de-DE" dirty="0" smtClean="0">
                <a:sym typeface="Wingdings" panose="05000000000000000000" pitchFamily="2" charset="2"/>
              </a:rPr>
              <a:t>Das Werk ist unter dem Titel bekannt. </a:t>
            </a:r>
          </a:p>
          <a:p>
            <a:pPr lvl="1"/>
            <a:r>
              <a:rPr lang="de-DE" altLang="de-DE" dirty="0" smtClean="0">
                <a:sym typeface="Wingdings" panose="05000000000000000000" pitchFamily="2" charset="2"/>
              </a:rPr>
              <a:t>Bildung des normierten Sucheinstiegs für das Werk nur mit dem bevorzugten Titel des Werks</a:t>
            </a:r>
          </a:p>
          <a:p>
            <a:endParaRPr lang="de-DE" altLang="de-DE" dirty="0">
              <a:sym typeface="Wingdings" panose="05000000000000000000" pitchFamily="2" charset="2"/>
            </a:endParaRPr>
          </a:p>
          <a:p>
            <a:endParaRPr lang="de-DE" altLang="de-DE" dirty="0" smtClean="0">
              <a:sym typeface="Wingdings" panose="05000000000000000000" pitchFamily="2" charset="2"/>
            </a:endParaRPr>
          </a:p>
          <a:p>
            <a:endParaRPr lang="de-DE" altLang="de-DE" dirty="0">
              <a:sym typeface="Wingdings" panose="05000000000000000000" pitchFamily="2" charset="2"/>
            </a:endParaRP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25</a:t>
            </a:fld>
            <a:endParaRPr lang="de-DE"/>
          </a:p>
        </p:txBody>
      </p:sp>
    </p:spTree>
    <p:extLst>
      <p:ext uri="{BB962C8B-B14F-4D97-AF65-F5344CB8AC3E}">
        <p14:creationId xmlns:p14="http://schemas.microsoft.com/office/powerpoint/2010/main" val="958628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768752" cy="365125"/>
          </a:xfrm>
        </p:spPr>
        <p:txBody>
          <a:bodyPr/>
          <a:lstStyle/>
          <a:p>
            <a:r>
              <a:rPr lang="de-DE" smtClean="0"/>
              <a:t>RDA-Musik-Spezialschulung | P. Wagenknecht | Münster 04. - 05. September 2017</a:t>
            </a:r>
            <a:endParaRPr lang="de-DE" dirty="0"/>
          </a:p>
        </p:txBody>
      </p:sp>
      <p:sp>
        <p:nvSpPr>
          <p:cNvPr id="5" name="Ellipse 4"/>
          <p:cNvSpPr/>
          <p:nvPr/>
        </p:nvSpPr>
        <p:spPr>
          <a:xfrm>
            <a:off x="467544" y="1124744"/>
            <a:ext cx="5328592" cy="4788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47709" y="188640"/>
            <a:ext cx="8640960" cy="724942"/>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und Oper - Schallplatte</a:t>
            </a:r>
            <a:endParaRPr lang="de-DE" dirty="0"/>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10" name="Grafik 9"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6046">
            <a:off x="1474749" y="1801962"/>
            <a:ext cx="3391451" cy="3525642"/>
          </a:xfrm>
          <a:prstGeom prst="rect">
            <a:avLst/>
          </a:prstGeom>
          <a:solidFill>
            <a:schemeClr val="bg1"/>
          </a:solidFill>
        </p:spPr>
      </p:pic>
      <p:sp>
        <p:nvSpPr>
          <p:cNvPr id="8" name="Textfeld 7"/>
          <p:cNvSpPr txBox="1"/>
          <p:nvPr/>
        </p:nvSpPr>
        <p:spPr>
          <a:xfrm>
            <a:off x="5796136" y="1400534"/>
            <a:ext cx="28803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Schallplattenseite 1</a:t>
            </a:r>
            <a:r>
              <a:rPr lang="de-DE" sz="1600" dirty="0" smtClean="0"/>
              <a:t> </a:t>
            </a:r>
            <a:endParaRPr lang="de-DE" sz="1600" dirty="0">
              <a:latin typeface="Verdana" pitchFamily="34" charset="0"/>
              <a:ea typeface="Verdana" pitchFamily="34" charset="0"/>
              <a:cs typeface="Verdana" pitchFamily="34" charset="0"/>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26</a:t>
            </a:fld>
            <a:endParaRPr lang="de-DE"/>
          </a:p>
        </p:txBody>
      </p:sp>
    </p:spTree>
    <p:extLst>
      <p:ext uri="{BB962C8B-B14F-4D97-AF65-F5344CB8AC3E}">
        <p14:creationId xmlns:p14="http://schemas.microsoft.com/office/powerpoint/2010/main" val="3458358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RDA-Musik-Spezialschulung | P. Wagenknecht | Münster 04. - 05. September 2017</a:t>
            </a:r>
            <a:endParaRPr lang="de-DE"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640" y="1700806"/>
            <a:ext cx="3801754"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2663317" y="1220421"/>
            <a:ext cx="3600400"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12" name="Titel 11"/>
          <p:cNvSpPr>
            <a:spLocks noGrp="1"/>
          </p:cNvSpPr>
          <p:nvPr>
            <p:ph type="title"/>
          </p:nvPr>
        </p:nvSpPr>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und Oper - Schallplattenhülle</a:t>
            </a:r>
            <a:endParaRPr lang="de-DE" dirty="0"/>
          </a:p>
        </p:txBody>
      </p:sp>
      <p:pic>
        <p:nvPicPr>
          <p:cNvPr id="5" name="Grafik 4"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46" y="1894778"/>
            <a:ext cx="2964437" cy="1562235"/>
          </a:xfrm>
          <a:prstGeom prst="rect">
            <a:avLst/>
          </a:prstGeom>
        </p:spPr>
      </p:pic>
      <p:sp>
        <p:nvSpPr>
          <p:cNvPr id="11" name="Textfeld 10"/>
          <p:cNvSpPr txBox="1"/>
          <p:nvPr/>
        </p:nvSpPr>
        <p:spPr>
          <a:xfrm>
            <a:off x="2663317" y="4077072"/>
            <a:ext cx="3600400" cy="984885"/>
          </a:xfrm>
          <a:prstGeom prst="rect">
            <a:avLst/>
          </a:prstGeom>
          <a:noFill/>
        </p:spPr>
        <p:txBody>
          <a:bodyPr wrap="square" rtlCol="0">
            <a:spAutoFit/>
          </a:bodyPr>
          <a:lstStyle/>
          <a:p>
            <a:pPr marL="228600" indent="-228600">
              <a:buAutoNum type="alphaUcPeriod"/>
            </a:pPr>
            <a:r>
              <a:rPr lang="de-DE" sz="1000" b="1" dirty="0" err="1" smtClean="0">
                <a:latin typeface="Verdana" pitchFamily="34" charset="0"/>
                <a:ea typeface="Verdana" pitchFamily="34" charset="0"/>
                <a:cs typeface="Verdana" pitchFamily="34" charset="0"/>
              </a:rPr>
              <a:t>Lortzing</a:t>
            </a:r>
            <a:r>
              <a:rPr lang="de-DE" sz="1000" b="1" dirty="0" smtClean="0">
                <a:latin typeface="Verdana" pitchFamily="34" charset="0"/>
                <a:ea typeface="Verdana" pitchFamily="34" charset="0"/>
                <a:cs typeface="Verdana" pitchFamily="34" charset="0"/>
              </a:rPr>
              <a:t>	      J. Haydn	           W. A. Mozart</a:t>
            </a:r>
          </a:p>
          <a:p>
            <a:endParaRPr lang="de-DE" sz="800" dirty="0" smtClean="0">
              <a:latin typeface="Verdana" pitchFamily="34" charset="0"/>
              <a:ea typeface="Verdana" pitchFamily="34" charset="0"/>
              <a:cs typeface="Verdana" pitchFamily="34" charset="0"/>
            </a:endParaRPr>
          </a:p>
          <a:p>
            <a:r>
              <a:rPr lang="de-DE" sz="800" dirty="0" smtClean="0">
                <a:latin typeface="Verdana" pitchFamily="34" charset="0"/>
                <a:ea typeface="Verdana" pitchFamily="34" charset="0"/>
                <a:cs typeface="Verdana" pitchFamily="34" charset="0"/>
              </a:rPr>
              <a:t>Ouvertüre                  Konzert für               „Der Schauspieldirektor</a:t>
            </a:r>
          </a:p>
          <a:p>
            <a:r>
              <a:rPr lang="de-DE" sz="800" dirty="0" smtClean="0">
                <a:latin typeface="Verdana" pitchFamily="34" charset="0"/>
                <a:ea typeface="Verdana" pitchFamily="34" charset="0"/>
                <a:cs typeface="Verdana" pitchFamily="34" charset="0"/>
              </a:rPr>
              <a:t>zur Oper                    Trompete                  Oper in einem Akt</a:t>
            </a:r>
          </a:p>
          <a:p>
            <a:r>
              <a:rPr lang="de-DE" sz="800" dirty="0" smtClean="0">
                <a:latin typeface="Verdana" pitchFamily="34" charset="0"/>
                <a:ea typeface="Verdana" pitchFamily="34" charset="0"/>
                <a:cs typeface="Verdana" pitchFamily="34" charset="0"/>
              </a:rPr>
              <a:t>„Die Opernprobe“        und </a:t>
            </a:r>
          </a:p>
          <a:p>
            <a:r>
              <a:rPr lang="de-DE" sz="800" dirty="0">
                <a:latin typeface="Verdana" pitchFamily="34" charset="0"/>
                <a:ea typeface="Verdana" pitchFamily="34" charset="0"/>
                <a:cs typeface="Verdana" pitchFamily="34" charset="0"/>
              </a:rPr>
              <a:t> </a:t>
            </a:r>
            <a:r>
              <a:rPr lang="de-DE" sz="800" dirty="0" smtClean="0">
                <a:latin typeface="Verdana" pitchFamily="34" charset="0"/>
                <a:ea typeface="Verdana" pitchFamily="34" charset="0"/>
                <a:cs typeface="Verdana" pitchFamily="34" charset="0"/>
              </a:rPr>
              <a:t>                                Orchester Es-Dur </a:t>
            </a:r>
            <a:endParaRPr lang="de-DE" sz="800" dirty="0">
              <a:latin typeface="Verdana" pitchFamily="34" charset="0"/>
              <a:ea typeface="Verdana" pitchFamily="34" charset="0"/>
              <a:cs typeface="Verdana" pitchFamily="34" charset="0"/>
            </a:endParaRPr>
          </a:p>
        </p:txBody>
      </p:sp>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17" y="5445223"/>
            <a:ext cx="3527599" cy="358171"/>
          </a:xfrm>
          <a:prstGeom prst="rect">
            <a:avLst/>
          </a:prstGeom>
        </p:spPr>
      </p:pic>
      <p:pic>
        <p:nvPicPr>
          <p:cNvPr id="4" name="Grafik 3"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002" y="1808446"/>
            <a:ext cx="668632" cy="742122"/>
          </a:xfrm>
          <a:prstGeom prst="rect">
            <a:avLst/>
          </a:prstGeom>
        </p:spPr>
      </p:pic>
      <p:pic>
        <p:nvPicPr>
          <p:cNvPr id="15" name="Grafik 14" descr="Bildschirmausschnitt"/>
          <p:cNvPicPr>
            <a:picLocks noChangeAspect="1"/>
          </p:cNvPicPr>
          <p:nvPr/>
        </p:nvPicPr>
        <p:blipFill>
          <a:blip r:embed="rId7"/>
          <a:stretch>
            <a:fillRect/>
          </a:stretch>
        </p:blipFill>
        <p:spPr>
          <a:xfrm>
            <a:off x="4568189" y="3425189"/>
            <a:ext cx="7621" cy="7621"/>
          </a:xfrm>
          <a:prstGeom prst="rect">
            <a:avLst/>
          </a:prstGeom>
        </p:spPr>
      </p:pic>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27</a:t>
            </a:fld>
            <a:endParaRPr lang="de-DE"/>
          </a:p>
        </p:txBody>
      </p:sp>
    </p:spTree>
    <p:extLst>
      <p:ext uri="{BB962C8B-B14F-4D97-AF65-F5344CB8AC3E}">
        <p14:creationId xmlns:p14="http://schemas.microsoft.com/office/powerpoint/2010/main" val="902488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791970192"/>
              </p:ext>
            </p:extLst>
          </p:nvPr>
        </p:nvGraphicFramePr>
        <p:xfrm>
          <a:off x="395536" y="1268760"/>
          <a:ext cx="8424934" cy="3839551"/>
        </p:xfrm>
        <a:graphic>
          <a:graphicData uri="http://schemas.openxmlformats.org/drawingml/2006/table">
            <a:tbl>
              <a:tblPr firstRow="1" bandRow="1">
                <a:tableStyleId>{5C22544A-7EE6-4342-B048-85BDC9FD1C3A}</a:tableStyleId>
              </a:tblPr>
              <a:tblGrid>
                <a:gridCol w="1248138"/>
                <a:gridCol w="1248138"/>
                <a:gridCol w="3016334"/>
                <a:gridCol w="2912324"/>
              </a:tblGrid>
              <a:tr h="494553">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803819">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dirty="0" smtClean="0">
                          <a:latin typeface="Verdana" panose="020B0604030504040204" pitchFamily="34" charset="0"/>
                          <a:ea typeface="Verdana" panose="020B0604030504040204" pitchFamily="34" charset="0"/>
                          <a:cs typeface="Verdana" panose="020B0604030504040204" pitchFamily="34" charset="0"/>
                        </a:rPr>
                        <a:t> &amp; Oper</a:t>
                      </a:r>
                    </a:p>
                  </a:txBody>
                  <a:tcPr anchor="ctr"/>
                </a:tc>
              </a:tr>
              <a:tr h="106616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803819">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6M.04.09  </a:t>
            </a:r>
            <a:r>
              <a:rPr lang="de-DE" dirty="0" err="1"/>
              <a:t>Symphonik</a:t>
            </a:r>
            <a:r>
              <a:rPr lang="de-DE" dirty="0"/>
              <a:t> und </a:t>
            </a:r>
            <a:r>
              <a:rPr lang="de-DE" dirty="0" smtClean="0"/>
              <a:t>Oper</a:t>
            </a:r>
            <a:endParaRPr lang="de-DE" dirty="0"/>
          </a:p>
        </p:txBody>
      </p:sp>
      <p:sp>
        <p:nvSpPr>
          <p:cNvPr id="8" name="Titel 1"/>
          <p:cNvSpPr txBox="1">
            <a:spLocks/>
          </p:cNvSpPr>
          <p:nvPr/>
        </p:nvSpPr>
        <p:spPr>
          <a:xfrm>
            <a:off x="395536" y="5301208"/>
            <a:ext cx="8640960" cy="10129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Kein geistiger Schöpfer für die Zusammenstellung als Ganzes</a:t>
            </a:r>
          </a:p>
          <a:p>
            <a:r>
              <a:rPr lang="de-DE" sz="1800" dirty="0" smtClean="0">
                <a:solidFill>
                  <a:schemeClr val="tx1"/>
                </a:solidFill>
              </a:rPr>
              <a:t>Komponisten Albert </a:t>
            </a:r>
            <a:r>
              <a:rPr lang="de-DE" sz="1800" dirty="0" err="1" smtClean="0">
                <a:solidFill>
                  <a:schemeClr val="tx1"/>
                </a:solidFill>
              </a:rPr>
              <a:t>Lortzing</a:t>
            </a:r>
            <a:r>
              <a:rPr lang="de-DE" sz="1800" dirty="0" smtClean="0">
                <a:solidFill>
                  <a:schemeClr val="tx1"/>
                </a:solidFill>
              </a:rPr>
              <a:t>, Joseph Haydn, Wolfgang Amadeus Mozart sind geistige Schöpfer der Teil-Werke</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28</a:t>
            </a:fld>
            <a:endParaRPr lang="de-DE"/>
          </a:p>
        </p:txBody>
      </p:sp>
    </p:spTree>
    <p:extLst>
      <p:ext uri="{BB962C8B-B14F-4D97-AF65-F5344CB8AC3E}">
        <p14:creationId xmlns:p14="http://schemas.microsoft.com/office/powerpoint/2010/main" val="2036347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132273846"/>
              </p:ext>
            </p:extLst>
          </p:nvPr>
        </p:nvGraphicFramePr>
        <p:xfrm>
          <a:off x="395536" y="1268760"/>
          <a:ext cx="8424934" cy="2248244"/>
        </p:xfrm>
        <a:graphic>
          <a:graphicData uri="http://schemas.openxmlformats.org/drawingml/2006/table">
            <a:tbl>
              <a:tblPr firstRow="1" bandRow="1">
                <a:tableStyleId>{5C22544A-7EE6-4342-B048-85BDC9FD1C3A}</a:tableStyleId>
              </a:tblPr>
              <a:tblGrid>
                <a:gridCol w="1080120"/>
                <a:gridCol w="1080120"/>
                <a:gridCol w="3352370"/>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smtClean="0">
                          <a:latin typeface="Verdana" panose="020B0604030504040204" pitchFamily="34" charset="0"/>
                          <a:ea typeface="Verdana" panose="020B0604030504040204" pitchFamily="34" charset="0"/>
                          <a:cs typeface="Verdana" panose="020B0604030504040204" pitchFamily="34" charset="0"/>
                        </a:rPr>
                        <a:t>Die</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smtClean="0">
                          <a:latin typeface="Verdana" panose="020B0604030504040204" pitchFamily="34" charset="0"/>
                          <a:ea typeface="Verdana" panose="020B0604030504040204" pitchFamily="34" charset="0"/>
                          <a:cs typeface="Verdana" panose="020B0604030504040204" pitchFamily="34" charset="0"/>
                        </a:rPr>
                        <a:t> Chart-Erfolge 1997</a:t>
                      </a:r>
                    </a:p>
                  </a:txBody>
                  <a:tcPr anchor="ctr"/>
                </a:tc>
              </a:tr>
              <a:tr h="681741">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Die</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Chart-Erfolge 1997</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Kein geistiger Schöpfer für die Zusammenstellung als Ganzes</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29</a:t>
            </a:fld>
            <a:endParaRPr lang="de-DE"/>
          </a:p>
        </p:txBody>
      </p:sp>
    </p:spTree>
    <p:extLst>
      <p:ext uri="{BB962C8B-B14F-4D97-AF65-F5344CB8AC3E}">
        <p14:creationId xmlns:p14="http://schemas.microsoft.com/office/powerpoint/2010/main" val="4108675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3</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RDA-Musik-Spezialschulung | P. Wagenknecht | Münster 04. - 05. September 2017</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Die Arbeit eines Musikproduzenten oder eines Organisators für einen Liederabend ist in der Regel nicht als geistige Schöpfung im Sinne eines Zusammenstellenden anzusehen.</a:t>
            </a:r>
          </a:p>
          <a:p>
            <a:endParaRPr lang="de-DE" altLang="de-DE" dirty="0"/>
          </a:p>
          <a:p>
            <a:r>
              <a:rPr lang="de-DE" altLang="de-DE" dirty="0" smtClean="0"/>
              <a:t>Beispiel:</a:t>
            </a:r>
          </a:p>
          <a:p>
            <a:pPr lvl="1"/>
            <a:r>
              <a:rPr lang="de-DE" altLang="de-DE" dirty="0" smtClean="0"/>
              <a:t>Musik ausgewählt von Hans Mustermann</a:t>
            </a:r>
          </a:p>
          <a:p>
            <a:pPr lvl="1"/>
            <a:r>
              <a:rPr lang="de-DE" altLang="de-DE" dirty="0" smtClean="0"/>
              <a:t>Album </a:t>
            </a:r>
            <a:r>
              <a:rPr lang="de-DE" altLang="de-DE" dirty="0" err="1" smtClean="0"/>
              <a:t>produced</a:t>
            </a:r>
            <a:r>
              <a:rPr lang="de-DE" altLang="de-DE" dirty="0" smtClean="0"/>
              <a:t> </a:t>
            </a:r>
            <a:r>
              <a:rPr lang="de-DE" altLang="de-DE" dirty="0" err="1" smtClean="0"/>
              <a:t>by</a:t>
            </a:r>
            <a:r>
              <a:rPr lang="de-DE" altLang="de-DE" dirty="0" smtClean="0"/>
              <a:t> Guy Chambers</a:t>
            </a:r>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30</a:t>
            </a:fld>
            <a:endParaRPr lang="de-DE"/>
          </a:p>
        </p:txBody>
      </p:sp>
    </p:spTree>
    <p:extLst>
      <p:ext uri="{BB962C8B-B14F-4D97-AF65-F5344CB8AC3E}">
        <p14:creationId xmlns:p14="http://schemas.microsoft.com/office/powerpoint/2010/main" val="3303698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r>
              <a:rPr lang="de-DE" dirty="0" smtClean="0"/>
              <a:t>– Rock-Pop-Jazz</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Grundsätzlich muss entschieden werden, ob die Funktion der Person oder Musikgruppe die eines geistigen Schöpfers oder die eines Interpreten / Mitwirkenden ist.</a:t>
            </a:r>
          </a:p>
          <a:p>
            <a:endParaRPr lang="de-DE" altLang="de-DE" dirty="0" smtClean="0"/>
          </a:p>
          <a:p>
            <a:endParaRPr lang="de-DE" altLang="de-DE" dirty="0"/>
          </a:p>
          <a:p>
            <a:r>
              <a:rPr lang="de-DE" altLang="de-DE" dirty="0" smtClean="0"/>
              <a:t>Bei jeder Zusammenstellung neu</a:t>
            </a:r>
          </a:p>
          <a:p>
            <a:r>
              <a:rPr lang="de-DE" altLang="de-DE" dirty="0" smtClean="0"/>
              <a:t>Entwicklung des Künstlers beachten </a:t>
            </a:r>
          </a:p>
          <a:p>
            <a:r>
              <a:rPr lang="de-DE" altLang="de-DE" dirty="0" smtClean="0"/>
              <a:t>Art des Albums beachten </a:t>
            </a:r>
          </a:p>
          <a:p>
            <a:pPr lvl="1"/>
            <a:r>
              <a:rPr lang="de-DE" altLang="de-DE" dirty="0" smtClean="0"/>
              <a:t>Coverversionen, eigene Werke</a:t>
            </a:r>
          </a:p>
          <a:p>
            <a:r>
              <a:rPr lang="de-DE" altLang="de-DE" dirty="0" smtClean="0"/>
              <a:t>Besondere Sorgfalt bei Jazz-Alben</a:t>
            </a:r>
          </a:p>
          <a:p>
            <a:endParaRPr lang="de-DE" altLang="de-DE" dirty="0" smtClean="0"/>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31</a:t>
            </a:fld>
            <a:endParaRPr lang="de-DE"/>
          </a:p>
        </p:txBody>
      </p:sp>
    </p:spTree>
    <p:extLst>
      <p:ext uri="{BB962C8B-B14F-4D97-AF65-F5344CB8AC3E}">
        <p14:creationId xmlns:p14="http://schemas.microsoft.com/office/powerpoint/2010/main" val="2152987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32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987310391"/>
              </p:ext>
            </p:extLst>
          </p:nvPr>
        </p:nvGraphicFramePr>
        <p:xfrm>
          <a:off x="395536" y="1005915"/>
          <a:ext cx="8424934" cy="4526126"/>
        </p:xfrm>
        <a:graphic>
          <a:graphicData uri="http://schemas.openxmlformats.org/drawingml/2006/table">
            <a:tbl>
              <a:tblPr firstRow="1" bandRow="1">
                <a:tableStyleId>{5C22544A-7EE6-4342-B048-85BDC9FD1C3A}</a:tableStyleId>
              </a:tblPr>
              <a:tblGrid>
                <a:gridCol w="1080120"/>
                <a:gridCol w="1080120"/>
                <a:gridCol w="3352370"/>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Take </a:t>
                      </a:r>
                      <a:r>
                        <a:rPr lang="de-DE" dirty="0" err="1" smtClean="0">
                          <a:latin typeface="Verdana" panose="020B0604030504040204" pitchFamily="34" charset="0"/>
                          <a:ea typeface="Verdana" panose="020B0604030504040204" pitchFamily="34" charset="0"/>
                          <a:cs typeface="Verdana" panose="020B0604030504040204" pitchFamily="34" charset="0"/>
                        </a:rPr>
                        <a:t>the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crown</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Robbie Williams</a:t>
                      </a:r>
                    </a:p>
                  </a:txBody>
                  <a:tcPr anchor="ctr"/>
                </a:tc>
              </a:tr>
              <a:tr h="681741">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Take </a:t>
                      </a: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crown</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Robbie Williams</a:t>
                      </a:r>
                    </a:p>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1974-</a:t>
                      </a:r>
                    </a:p>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sng</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(Sänger)</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699683"/>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Kein geistiger Schöpfer für die Zusammenstellung</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565872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33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773324336"/>
              </p:ext>
            </p:extLst>
          </p:nvPr>
        </p:nvGraphicFramePr>
        <p:xfrm>
          <a:off x="359533" y="743759"/>
          <a:ext cx="8424934" cy="5931269"/>
        </p:xfrm>
        <a:graphic>
          <a:graphicData uri="http://schemas.openxmlformats.org/drawingml/2006/table">
            <a:tbl>
              <a:tblPr firstRow="1" bandRow="1">
                <a:tableStyleId>{5C22544A-7EE6-4342-B048-85BDC9FD1C3A}</a:tableStyleId>
              </a:tblPr>
              <a:tblGrid>
                <a:gridCol w="1152128"/>
                <a:gridCol w="1080120"/>
                <a:gridCol w="3280362"/>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Parachutes</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Coldplay</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=200</a:t>
                      </a:r>
                    </a:p>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Coldplay</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Musikgruppe).</a:t>
                      </a:r>
                    </a:p>
                    <a:p>
                      <a:pPr>
                        <a:lnSpc>
                          <a:spcPct val="100000"/>
                        </a:lnSpc>
                        <a:spcBef>
                          <a:spcPts val="0"/>
                        </a:spcBef>
                        <a:spcAft>
                          <a:spcPts val="0"/>
                        </a:spcAft>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Parachutes</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(Musikalbum)</a:t>
                      </a:r>
                      <a:endParaRPr lang="de-DE"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4">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Coldplay</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Musikgruppe</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Coldplay</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(Musikgruppe)</a:t>
                      </a:r>
                      <a:endPar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prf</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Ausführender)</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2" name="Fußzeilenplatzhalter 1"/>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4206679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 Rock-Pop-Jazz</a:t>
            </a:r>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Interpret steht im Vordergrund</a:t>
            </a:r>
          </a:p>
          <a:p>
            <a:r>
              <a:rPr lang="de-DE" altLang="de-DE" dirty="0" smtClean="0"/>
              <a:t>Tatsächlicher Komponist oder tatsächliche Komponisten der Teil-Werke nur schwer ermittelbar oder unklar</a:t>
            </a:r>
          </a:p>
          <a:p>
            <a:endParaRPr lang="de-DE" altLang="de-DE" dirty="0"/>
          </a:p>
          <a:p>
            <a:r>
              <a:rPr lang="de-DE" altLang="de-DE" dirty="0" smtClean="0">
                <a:sym typeface="Wingdings" panose="05000000000000000000" pitchFamily="2" charset="2"/>
              </a:rPr>
              <a:t> kein geistiger Schöpfer für die Zusammenstellung </a:t>
            </a:r>
          </a:p>
          <a:p>
            <a:endParaRPr lang="de-DE" altLang="de-DE" dirty="0">
              <a:sym typeface="Wingdings" panose="05000000000000000000" pitchFamily="2" charset="2"/>
            </a:endParaRPr>
          </a:p>
          <a:p>
            <a:r>
              <a:rPr lang="de-DE" altLang="de-DE" dirty="0" smtClean="0">
                <a:sym typeface="Wingdings" panose="05000000000000000000" pitchFamily="2" charset="2"/>
              </a:rPr>
              <a:t>Im Zweifelsfall wird empfohlen, die Personen oder Band als Interpret / Mitwirkenden zu erfassen und die Zusammenstellung als unter dem Titel bekannt zu erfassen.</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34</a:t>
            </a:fld>
            <a:endParaRPr lang="de-DE"/>
          </a:p>
        </p:txBody>
      </p:sp>
    </p:spTree>
    <p:extLst>
      <p:ext uri="{BB962C8B-B14F-4D97-AF65-F5344CB8AC3E}">
        <p14:creationId xmlns:p14="http://schemas.microsoft.com/office/powerpoint/2010/main" val="359414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35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16375878"/>
              </p:ext>
            </p:extLst>
          </p:nvPr>
        </p:nvGraphicFramePr>
        <p:xfrm>
          <a:off x="395536" y="1268760"/>
          <a:ext cx="8424934" cy="4060808"/>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Farbenspiel</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Helene Fischer</a:t>
                      </a: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Farbenspiel</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Fischer,</a:t>
                      </a:r>
                      <a:r>
                        <a:rPr lang="de-DE" baseline="0" dirty="0" smtClean="0">
                          <a:latin typeface="Verdana" panose="020B0604030504040204" pitchFamily="34" charset="0"/>
                          <a:ea typeface="Verdana" panose="020B0604030504040204" pitchFamily="34" charset="0"/>
                          <a:cs typeface="Verdana" panose="020B0604030504040204" pitchFamily="34" charset="0"/>
                        </a:rPr>
                        <a:t> Helene</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baseline="0" dirty="0" smtClean="0">
                          <a:latin typeface="Verdana" panose="020B0604030504040204" pitchFamily="34" charset="0"/>
                          <a:ea typeface="Verdana" panose="020B0604030504040204" pitchFamily="34" charset="0"/>
                          <a:cs typeface="Verdana" panose="020B0604030504040204" pitchFamily="34" charset="0"/>
                        </a:rPr>
                        <a:t> 1984-</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sng</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(Sänger)</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2361183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36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844873918"/>
              </p:ext>
            </p:extLst>
          </p:nvPr>
        </p:nvGraphicFramePr>
        <p:xfrm>
          <a:off x="323528" y="620688"/>
          <a:ext cx="8424934" cy="5623824"/>
        </p:xfrm>
        <a:graphic>
          <a:graphicData uri="http://schemas.openxmlformats.org/drawingml/2006/table">
            <a:tbl>
              <a:tblPr firstRow="1" bandRow="1">
                <a:tableStyleId>{5C22544A-7EE6-4342-B048-85BDC9FD1C3A}</a:tableStyleId>
              </a:tblPr>
              <a:tblGrid>
                <a:gridCol w="1080120"/>
                <a:gridCol w="1152128"/>
                <a:gridCol w="3280362"/>
                <a:gridCol w="2912324"/>
              </a:tblGrid>
              <a:tr h="432048">
                <a:tc>
                  <a:txBody>
                    <a:bodyPr/>
                    <a:lstStyle/>
                    <a:p>
                      <a:pPr>
                        <a:lnSpc>
                          <a:spcPct val="100000"/>
                        </a:lnSpc>
                      </a:pPr>
                      <a:r>
                        <a:rPr lang="de-DE" sz="14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sz="1400" dirty="0" smtClean="0">
                          <a:latin typeface="Verdana" panose="020B0604030504040204" pitchFamily="34" charset="0"/>
                          <a:ea typeface="Verdana" panose="020B0604030504040204" pitchFamily="34" charset="0"/>
                          <a:cs typeface="Verdana" panose="020B0604030504040204" pitchFamily="34" charset="0"/>
                        </a:rPr>
                        <a:t>RDA</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sz="1400" dirty="0" smtClean="0">
                          <a:latin typeface="Verdana" panose="020B0604030504040204" pitchFamily="34" charset="0"/>
                          <a:ea typeface="Verdana" panose="020B0604030504040204" pitchFamily="34" charset="0"/>
                          <a:cs typeface="Verdana" panose="020B0604030504040204" pitchFamily="34" charset="0"/>
                        </a:rPr>
                        <a:t>Element</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r>
              <a:tr h="456690">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sz="1400" dirty="0" smtClean="0">
                          <a:latin typeface="Verdana" panose="020B0604030504040204" pitchFamily="34" charset="0"/>
                          <a:ea typeface="Verdana" panose="020B0604030504040204" pitchFamily="34" charset="0"/>
                          <a:cs typeface="Verdana" panose="020B0604030504040204" pitchFamily="34" charset="0"/>
                        </a:rPr>
                        <a:t>The</a:t>
                      </a: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err="1" smtClean="0">
                          <a:latin typeface="Verdana" panose="020B0604030504040204" pitchFamily="34" charset="0"/>
                          <a:ea typeface="Verdana" panose="020B0604030504040204" pitchFamily="34" charset="0"/>
                          <a:cs typeface="Verdana" panose="020B0604030504040204" pitchFamily="34" charset="0"/>
                        </a:rPr>
                        <a:t>night</a:t>
                      </a:r>
                      <a:endParaRPr lang="de-DE" sz="14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479414">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dirty="0" err="1" smtClean="0">
                          <a:latin typeface="Verdana" panose="020B0604030504040204" pitchFamily="34" charset="0"/>
                          <a:ea typeface="Verdana" panose="020B0604030504040204" pitchFamily="34" charset="0"/>
                          <a:cs typeface="Verdana" panose="020B0604030504040204" pitchFamily="34" charset="0"/>
                        </a:rPr>
                        <a:t>Paintbox</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p>
                  </a:txBody>
                  <a:tcPr anchor="ctr"/>
                </a:tc>
              </a:tr>
              <a:tr h="648072">
                <a:tc>
                  <a:txBody>
                    <a:bodyPr/>
                    <a:lstStyle/>
                    <a:p>
                      <a:pPr>
                        <a:lnSpc>
                          <a:spcPct val="100000"/>
                        </a:lnSpc>
                        <a:spcBef>
                          <a:spcPts val="600"/>
                        </a:spcBef>
                        <a:spcAft>
                          <a:spcPts val="600"/>
                        </a:spcAft>
                      </a:pP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400" dirty="0" smtClean="0">
                          <a:latin typeface="Verdana" panose="020B0604030504040204" pitchFamily="34" charset="0"/>
                          <a:ea typeface="Verdana" panose="020B0604030504040204" pitchFamily="34" charset="0"/>
                          <a:cs typeface="Verdana" panose="020B0604030504040204" pitchFamily="34" charset="0"/>
                        </a:rPr>
                        <a:t>all </a:t>
                      </a:r>
                      <a:r>
                        <a:rPr lang="de-DE" sz="1400" dirty="0" err="1" smtClean="0">
                          <a:latin typeface="Verdana" panose="020B0604030504040204" pitchFamily="34" charset="0"/>
                          <a:ea typeface="Verdana" panose="020B0604030504040204" pitchFamily="34" charset="0"/>
                          <a:cs typeface="Verdana" panose="020B0604030504040204" pitchFamily="34" charset="0"/>
                        </a:rPr>
                        <a:t>compositions</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err="1" smtClean="0">
                          <a:latin typeface="Verdana" panose="020B0604030504040204" pitchFamily="34" charset="0"/>
                          <a:ea typeface="Verdana" panose="020B0604030504040204" pitchFamily="34" charset="0"/>
                          <a:cs typeface="Verdana" panose="020B0604030504040204" pitchFamily="34" charset="0"/>
                        </a:rPr>
                        <a:t>by</a:t>
                      </a:r>
                      <a:r>
                        <a:rPr lang="de-DE" sz="1400" dirty="0" smtClean="0">
                          <a:latin typeface="Verdana" panose="020B0604030504040204" pitchFamily="34" charset="0"/>
                          <a:ea typeface="Verdana" panose="020B0604030504040204" pitchFamily="34" charset="0"/>
                          <a:cs typeface="Verdana" panose="020B0604030504040204" pitchFamily="34" charset="0"/>
                        </a:rPr>
                        <a:t> Jonas </a:t>
                      </a:r>
                      <a:r>
                        <a:rPr lang="de-DE" sz="1400" dirty="0" err="1" smtClean="0">
                          <a:latin typeface="Verdana" panose="020B0604030504040204" pitchFamily="34" charset="0"/>
                          <a:ea typeface="Verdana" panose="020B0604030504040204" pitchFamily="34" charset="0"/>
                          <a:cs typeface="Verdana" panose="020B0604030504040204" pitchFamily="34" charset="0"/>
                        </a:rPr>
                        <a:t>Windscheid</a:t>
                      </a:r>
                      <a:endParaRPr lang="de-DE" sz="14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48072">
                <a:tc>
                  <a:txBody>
                    <a:bodyPr/>
                    <a:lstStyle/>
                    <a:p>
                      <a:pPr marL="0" indent="0">
                        <a:lnSpc>
                          <a:spcPct val="100000"/>
                        </a:lnSpc>
                        <a:spcBef>
                          <a:spcPts val="600"/>
                        </a:spcBef>
                        <a:spcAft>
                          <a:spcPts val="600"/>
                        </a:spcAft>
                        <a:buNone/>
                      </a:pPr>
                      <a:r>
                        <a:rPr lang="de-DE" sz="14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501</a:t>
                      </a:r>
                      <a:endParaRPr lang="de-DE" sz="14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4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2.17.3</a:t>
                      </a:r>
                      <a:endParaRPr lang="de-DE" sz="14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4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Anmerkung zur Verantwortlichkeitsangabe</a:t>
                      </a:r>
                      <a:endParaRPr lang="de-DE" sz="14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4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Angabe des geistigen Schöpfers von der Rückseite des Covers</a:t>
                      </a:r>
                    </a:p>
                  </a:txBody>
                  <a:tcPr anchor="ctr"/>
                </a:tc>
              </a:tr>
              <a:tr h="653126">
                <a:tc>
                  <a:txBody>
                    <a:bodyPr/>
                    <a:lstStyle/>
                    <a:p>
                      <a:pPr marL="0" indent="0">
                        <a:lnSpc>
                          <a:spcPct val="100000"/>
                        </a:lnSpc>
                        <a:spcBef>
                          <a:spcPts val="600"/>
                        </a:spcBef>
                        <a:spcAft>
                          <a:spcPts val="600"/>
                        </a:spcAft>
                        <a:buNone/>
                      </a:pPr>
                      <a:r>
                        <a:rPr lang="de-DE" sz="1400" b="1" smtClean="0">
                          <a:solidFill>
                            <a:schemeClr val="tx1"/>
                          </a:solidFill>
                          <a:latin typeface="Verdana" panose="020B0604030504040204" pitchFamily="34" charset="0"/>
                          <a:ea typeface="Verdana" panose="020B0604030504040204" pitchFamily="34" charset="0"/>
                          <a:cs typeface="Verdana" panose="020B0604030504040204" pitchFamily="34" charset="0"/>
                        </a:rPr>
                        <a:t>303</a:t>
                      </a:r>
                      <a:endPar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17.8</a:t>
                      </a:r>
                      <a:endPar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4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Windscheid</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Jonas</a:t>
                      </a:r>
                      <a:b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1982-</a:t>
                      </a:r>
                      <a:b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de-DE" sz="14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night</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GND-ID</a:t>
                      </a:r>
                      <a:endParaRPr lang="de-DE" sz="1400" i="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r>
              <a:tr h="339824">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100</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19.2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i="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400" i="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400" i="0" dirty="0" err="1" smtClean="0">
                          <a:latin typeface="Verdana" panose="020B0604030504040204" pitchFamily="34" charset="0"/>
                          <a:ea typeface="Verdana" panose="020B0604030504040204" pitchFamily="34" charset="0"/>
                          <a:cs typeface="Verdana" panose="020B0604030504040204" pitchFamily="34" charset="0"/>
                        </a:rPr>
                        <a:t>Windscheid</a:t>
                      </a:r>
                      <a:r>
                        <a:rPr lang="de-DE" sz="1400" i="0" dirty="0" smtClean="0">
                          <a:latin typeface="Verdana" panose="020B0604030504040204" pitchFamily="34" charset="0"/>
                          <a:ea typeface="Verdana" panose="020B0604030504040204" pitchFamily="34" charset="0"/>
                          <a:cs typeface="Verdana" panose="020B0604030504040204" pitchFamily="34" charset="0"/>
                        </a:rPr>
                        <a:t>, Jonas, 1982-</a:t>
                      </a:r>
                      <a:endParaRPr lang="de-DE" sz="1400" i="0" dirty="0">
                        <a:latin typeface="Verdana" panose="020B0604030504040204" pitchFamily="34" charset="0"/>
                        <a:ea typeface="Verdana" panose="020B0604030504040204" pitchFamily="34" charset="0"/>
                        <a:cs typeface="Verdana" panose="020B0604030504040204" pitchFamily="34" charset="0"/>
                      </a:endParaRPr>
                    </a:p>
                  </a:txBody>
                  <a:tcPr anchor="ctr"/>
                </a:tc>
              </a:tr>
              <a:tr h="435648">
                <a:tc>
                  <a:txBody>
                    <a:bodyPr/>
                    <a:lstStyle/>
                    <a:p>
                      <a:pPr>
                        <a:lnSpc>
                          <a:spcPct val="100000"/>
                        </a:lnSpc>
                        <a:spcBef>
                          <a:spcPts val="600"/>
                        </a:spcBef>
                        <a:spcAft>
                          <a:spcPts val="600"/>
                        </a:spcAft>
                      </a:pP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18.5</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i="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sz="1400" i="0" dirty="0" smtClean="0">
                          <a:latin typeface="Verdana" panose="020B0604030504040204" pitchFamily="34" charset="0"/>
                          <a:ea typeface="Verdana" panose="020B0604030504040204" pitchFamily="34" charset="0"/>
                          <a:cs typeface="Verdana" panose="020B0604030504040204" pitchFamily="34" charset="0"/>
                        </a:rPr>
                        <a:t> </a:t>
                      </a:r>
                      <a:r>
                        <a:rPr lang="de-DE" sz="1400" i="0" dirty="0" err="1" smtClean="0">
                          <a:latin typeface="Verdana" panose="020B0604030504040204" pitchFamily="34" charset="0"/>
                          <a:ea typeface="Verdana" panose="020B0604030504040204" pitchFamily="34" charset="0"/>
                          <a:cs typeface="Verdana" panose="020B0604030504040204" pitchFamily="34" charset="0"/>
                        </a:rPr>
                        <a:t>cmp</a:t>
                      </a:r>
                      <a:endParaRPr lang="de-DE" sz="1400" i="0" dirty="0">
                        <a:latin typeface="Verdana" panose="020B0604030504040204" pitchFamily="34" charset="0"/>
                        <a:ea typeface="Verdana" panose="020B0604030504040204" pitchFamily="34" charset="0"/>
                        <a:cs typeface="Verdana" panose="020B0604030504040204" pitchFamily="34" charset="0"/>
                      </a:endParaRPr>
                    </a:p>
                  </a:txBody>
                  <a:tcPr anchor="ctr"/>
                </a:tc>
              </a:tr>
              <a:tr h="500456">
                <a:tc rowSpan="2">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200b</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20.2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err="1" smtClean="0">
                          <a:latin typeface="Verdana" panose="020B0604030504040204" pitchFamily="34" charset="0"/>
                          <a:ea typeface="Verdana" panose="020B0604030504040204" pitchFamily="34" charset="0"/>
                          <a:cs typeface="Verdana" panose="020B0604030504040204" pitchFamily="34" charset="0"/>
                        </a:rPr>
                        <a:t>Paintbox</a:t>
                      </a:r>
                      <a:endParaRPr lang="de-DE" sz="14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i="1" dirty="0" smtClean="0">
                          <a:latin typeface="Verdana" panose="020B0604030504040204" pitchFamily="34" charset="0"/>
                          <a:ea typeface="Verdana" panose="020B0604030504040204" pitchFamily="34" charset="0"/>
                          <a:cs typeface="Verdana" panose="020B0604030504040204" pitchFamily="34" charset="0"/>
                        </a:rPr>
                        <a:t>GND-ID</a:t>
                      </a:r>
                      <a:endParaRPr lang="de-DE" sz="1400" i="1" dirty="0">
                        <a:latin typeface="Verdana" panose="020B0604030504040204" pitchFamily="34" charset="0"/>
                        <a:ea typeface="Verdana" panose="020B0604030504040204" pitchFamily="34" charset="0"/>
                        <a:cs typeface="Verdana" panose="020B0604030504040204" pitchFamily="34" charset="0"/>
                      </a:endParaRPr>
                    </a:p>
                  </a:txBody>
                  <a:tcPr anchor="ctr"/>
                </a:tc>
              </a:tr>
              <a:tr h="485168">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18.5</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dirty="0" err="1" smtClean="0">
                          <a:latin typeface="Verdana" panose="020B0604030504040204" pitchFamily="34" charset="0"/>
                          <a:ea typeface="Verdana" panose="020B0604030504040204" pitchFamily="34" charset="0"/>
                          <a:cs typeface="Verdana" panose="020B0604030504040204" pitchFamily="34" charset="0"/>
                        </a:rPr>
                        <a:t>itr</a:t>
                      </a:r>
                      <a:r>
                        <a:rPr lang="de-DE" sz="1400" dirty="0" smtClean="0">
                          <a:latin typeface="Verdana" panose="020B0604030504040204" pitchFamily="34" charset="0"/>
                          <a:ea typeface="Verdana" panose="020B0604030504040204" pitchFamily="34" charset="0"/>
                          <a:cs typeface="Verdana" panose="020B0604030504040204" pitchFamily="34" charset="0"/>
                        </a:rPr>
                        <a:t> </a:t>
                      </a:r>
                      <a:r>
                        <a:rPr lang="de-DE" sz="1400" i="1" dirty="0" smtClean="0">
                          <a:latin typeface="Verdana" panose="020B0604030504040204" pitchFamily="34" charset="0"/>
                          <a:ea typeface="Verdana" panose="020B0604030504040204" pitchFamily="34" charset="0"/>
                          <a:cs typeface="Verdana" panose="020B0604030504040204" pitchFamily="34" charset="0"/>
                        </a:rPr>
                        <a:t>(Instrumentalmusiker)</a:t>
                      </a:r>
                      <a:endParaRPr lang="de-DE" sz="1400"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10" name="Fußzeilenplatzhalter 8"/>
          <p:cNvSpPr>
            <a:spLocks noGrp="1"/>
          </p:cNvSpPr>
          <p:nvPr>
            <p:ph type="ftr" sz="quarter" idx="14"/>
          </p:nvPr>
        </p:nvSpPr>
        <p:spPr>
          <a:xfrm>
            <a:off x="395536" y="6309320"/>
            <a:ext cx="7992888"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2361183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Titel der Zusammenstellung</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37</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1870383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von Zusammenstellungen</a:t>
            </a:r>
            <a:endParaRPr lang="de-DE" dirty="0"/>
          </a:p>
        </p:txBody>
      </p:sp>
      <p:sp>
        <p:nvSpPr>
          <p:cNvPr id="3" name="Textplatzhalter 2"/>
          <p:cNvSpPr>
            <a:spLocks noGrp="1"/>
          </p:cNvSpPr>
          <p:nvPr>
            <p:ph type="body" sz="quarter" idx="13"/>
          </p:nvPr>
        </p:nvSpPr>
        <p:spPr/>
        <p:txBody>
          <a:bodyPr wrap="square"/>
          <a:lstStyle/>
          <a:p>
            <a:r>
              <a:rPr lang="de-DE" dirty="0"/>
              <a:t>Zusammenstellungen von Werken von einer Person, einer Familie oder einer Körperschaft</a:t>
            </a:r>
            <a:endParaRPr lang="de-DE" dirty="0" smtClean="0"/>
          </a:p>
          <a:p>
            <a:pPr lvl="1"/>
            <a:endParaRPr lang="de-DE" dirty="0" smtClean="0"/>
          </a:p>
          <a:p>
            <a:pPr lvl="1"/>
            <a:r>
              <a:rPr lang="de-DE" dirty="0" smtClean="0"/>
              <a:t>Mit übergeordnetem Titel</a:t>
            </a:r>
          </a:p>
          <a:p>
            <a:pPr lvl="1"/>
            <a:r>
              <a:rPr lang="de-DE" dirty="0" smtClean="0"/>
              <a:t>Ohne übergeordneten Titel</a:t>
            </a:r>
            <a:endParaRPr lang="de-DE" dirty="0"/>
          </a:p>
          <a:p>
            <a:pPr lvl="1"/>
            <a:endParaRPr lang="de-DE" dirty="0" smtClean="0"/>
          </a:p>
          <a:p>
            <a:r>
              <a:rPr lang="de-DE" dirty="0"/>
              <a:t>Zusammenstellungen von Werken verschiedener Personen, Familien oder </a:t>
            </a:r>
            <a:r>
              <a:rPr lang="de-DE" dirty="0" smtClean="0"/>
              <a:t>Körperschaften</a:t>
            </a:r>
          </a:p>
          <a:p>
            <a:pPr marL="457200" indent="-457200">
              <a:buFont typeface="+mj-lt"/>
              <a:buAutoNum type="arabicPeriod"/>
            </a:pPr>
            <a:endParaRPr lang="de-DE" dirty="0"/>
          </a:p>
          <a:p>
            <a:pPr lvl="1"/>
            <a:r>
              <a:rPr lang="de-DE" dirty="0"/>
              <a:t>Mit übergeordnetem Titel</a:t>
            </a:r>
          </a:p>
          <a:p>
            <a:pPr lvl="1"/>
            <a:r>
              <a:rPr lang="de-DE" dirty="0"/>
              <a:t>Ohne übergeordneten Titel</a:t>
            </a:r>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6" name="Fußzeilenplatzhalter 3"/>
          <p:cNvSpPr txBox="1">
            <a:spLocks/>
          </p:cNvSpPr>
          <p:nvPr/>
        </p:nvSpPr>
        <p:spPr>
          <a:xfrm>
            <a:off x="467544" y="5942603"/>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38</a:t>
            </a:fld>
            <a:endParaRPr lang="de-DE"/>
          </a:p>
        </p:txBody>
      </p:sp>
    </p:spTree>
    <p:extLst>
      <p:ext uri="{BB962C8B-B14F-4D97-AF65-F5344CB8AC3E}">
        <p14:creationId xmlns:p14="http://schemas.microsoft.com/office/powerpoint/2010/main" val="745413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Übergeordneter Titel </a:t>
            </a:r>
          </a:p>
          <a:p>
            <a:endParaRPr lang="de-DE" altLang="de-DE" dirty="0" smtClean="0"/>
          </a:p>
          <a:p>
            <a:r>
              <a:rPr lang="de-DE" altLang="de-DE" dirty="0" smtClean="0"/>
              <a:t>Für die Zusammenstellung als Ganzes</a:t>
            </a:r>
          </a:p>
          <a:p>
            <a:r>
              <a:rPr lang="de-DE" altLang="de-DE" dirty="0" smtClean="0"/>
              <a:t>Informationsquelle: </a:t>
            </a:r>
            <a:endParaRPr lang="de-DE" altLang="de-DE" dirty="0"/>
          </a:p>
          <a:p>
            <a:pPr lvl="1"/>
            <a:r>
              <a:rPr lang="de-DE" altLang="de-DE" dirty="0" smtClean="0"/>
              <a:t>Silberling</a:t>
            </a:r>
          </a:p>
          <a:p>
            <a:pPr lvl="1"/>
            <a:r>
              <a:rPr lang="de-DE" altLang="de-DE" dirty="0" smtClean="0"/>
              <a:t>Gesamte Ressource</a:t>
            </a:r>
          </a:p>
          <a:p>
            <a:pPr lvl="1"/>
            <a:r>
              <a:rPr lang="de-DE" altLang="de-DE" dirty="0" smtClean="0"/>
              <a:t>vgl. Modul 6M.04.02 Informationsquellen </a:t>
            </a:r>
          </a:p>
          <a:p>
            <a:endParaRPr lang="de-DE" altLang="de-DE" dirty="0" smtClean="0"/>
          </a:p>
          <a:p>
            <a:endParaRPr lang="de-DE" altLang="de-DE" dirty="0"/>
          </a:p>
          <a:p>
            <a:r>
              <a:rPr lang="de-DE" altLang="de-DE" dirty="0" smtClean="0"/>
              <a:t>Der übergeordnete Titel ist der Manifestationstitel der Zusammenstellung.</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39</a:t>
            </a:fld>
            <a:endParaRPr lang="de-DE"/>
          </a:p>
        </p:txBody>
      </p:sp>
    </p:spTree>
    <p:extLst>
      <p:ext uri="{BB962C8B-B14F-4D97-AF65-F5344CB8AC3E}">
        <p14:creationId xmlns:p14="http://schemas.microsoft.com/office/powerpoint/2010/main" val="315885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Modul 5A Teil 2.01 Zusammenstellungen – umfassende Beschreibung</a:t>
            </a:r>
          </a:p>
          <a:p>
            <a:r>
              <a:rPr lang="de-DE" altLang="de-DE" dirty="0" smtClean="0"/>
              <a:t>Modul 5A Teil 2.02 Zusammenstellungen – analytische und hierarchische Beschreibung</a:t>
            </a:r>
          </a:p>
          <a:p>
            <a:endParaRPr lang="de-DE" altLang="de-DE" dirty="0"/>
          </a:p>
          <a:p>
            <a:r>
              <a:rPr lang="de-DE" altLang="de-DE" dirty="0" smtClean="0"/>
              <a:t>Besonderheiten AV-Medien Musik</a:t>
            </a:r>
          </a:p>
          <a:p>
            <a:pPr lvl="1"/>
            <a:r>
              <a:rPr lang="de-DE" altLang="de-DE" dirty="0" smtClean="0"/>
              <a:t>Präsentation und Veröffentlichungsdesign</a:t>
            </a:r>
          </a:p>
          <a:p>
            <a:pPr lvl="1"/>
            <a:r>
              <a:rPr lang="de-DE" altLang="de-DE" dirty="0" smtClean="0"/>
              <a:t>(</a:t>
            </a:r>
            <a:r>
              <a:rPr lang="de-DE" altLang="de-DE" dirty="0" err="1" smtClean="0"/>
              <a:t>Be</a:t>
            </a:r>
            <a:r>
              <a:rPr lang="de-DE" altLang="de-DE" dirty="0" smtClean="0"/>
              <a:t>)Nutzung und Rechercheanforderungen</a:t>
            </a:r>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a:t>
            </a:fld>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Übergeordneter Titel – </a:t>
            </a:r>
            <a:br>
              <a:rPr lang="de-DE" altLang="de-DE" b="1" dirty="0" smtClean="0"/>
            </a:br>
            <a:r>
              <a:rPr lang="de-DE" altLang="de-DE" b="1" dirty="0" smtClean="0"/>
              <a:t>bevorzugter Titel des Werks</a:t>
            </a:r>
          </a:p>
          <a:p>
            <a:endParaRPr lang="de-DE" altLang="de-DE" dirty="0" smtClean="0"/>
          </a:p>
          <a:p>
            <a:r>
              <a:rPr lang="de-DE" altLang="de-DE" dirty="0" smtClean="0"/>
              <a:t>Zusammenstellung gilt als unter dem Titel bekannt Manifestationstitel = bevorzugter Titel des Werks</a:t>
            </a:r>
            <a:br>
              <a:rPr lang="de-DE" altLang="de-DE" dirty="0" smtClean="0"/>
            </a:br>
            <a:r>
              <a:rPr lang="de-DE" altLang="de-DE" dirty="0" smtClean="0"/>
              <a:t>(RDA 6.2.2.10 D-A-CH)</a:t>
            </a:r>
          </a:p>
          <a:p>
            <a:endParaRPr lang="de-DE" altLang="de-DE" dirty="0"/>
          </a:p>
          <a:p>
            <a:r>
              <a:rPr lang="de-DE" altLang="de-DE" dirty="0" smtClean="0"/>
              <a:t>Klassische Musik, </a:t>
            </a:r>
            <a:br>
              <a:rPr lang="de-DE" altLang="de-DE" dirty="0" smtClean="0"/>
            </a:br>
            <a:r>
              <a:rPr lang="de-DE" altLang="de-DE" dirty="0" smtClean="0"/>
              <a:t>Zusammenstellung eines geistigen Schöpfers</a:t>
            </a:r>
            <a:br>
              <a:rPr lang="de-DE" altLang="de-DE" dirty="0" smtClean="0"/>
            </a:br>
            <a:r>
              <a:rPr lang="de-DE" altLang="de-DE" dirty="0" smtClean="0">
                <a:sym typeface="Wingdings" panose="05000000000000000000" pitchFamily="2" charset="2"/>
              </a:rPr>
              <a:t> </a:t>
            </a:r>
            <a:r>
              <a:rPr lang="de-DE" altLang="de-DE" dirty="0" smtClean="0"/>
              <a:t>Formaltitel = bevorzugter Titel des Werks</a:t>
            </a:r>
            <a:br>
              <a:rPr lang="de-DE" altLang="de-DE" dirty="0" smtClean="0"/>
            </a:br>
            <a:r>
              <a:rPr lang="de-DE" altLang="de-DE" dirty="0" smtClean="0"/>
              <a:t>(RDA 6.14. und RDA 6.14.2.8.4 für unvollständige Zusammenstellungen)</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40</a:t>
            </a:fld>
            <a:endParaRPr lang="de-DE"/>
          </a:p>
        </p:txBody>
      </p:sp>
    </p:spTree>
    <p:extLst>
      <p:ext uri="{BB962C8B-B14F-4D97-AF65-F5344CB8AC3E}">
        <p14:creationId xmlns:p14="http://schemas.microsoft.com/office/powerpoint/2010/main" val="2041932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186851877"/>
              </p:ext>
            </p:extLst>
          </p:nvPr>
        </p:nvGraphicFramePr>
        <p:xfrm>
          <a:off x="395536" y="1268760"/>
          <a:ext cx="8424934" cy="5116427"/>
        </p:xfrm>
        <a:graphic>
          <a:graphicData uri="http://schemas.openxmlformats.org/drawingml/2006/table">
            <a:tbl>
              <a:tblPr firstRow="1" bandRow="1">
                <a:tableStyleId>{5C22544A-7EE6-4342-B048-85BDC9FD1C3A}</a:tableStyleId>
              </a:tblPr>
              <a:tblGrid>
                <a:gridCol w="1080120"/>
                <a:gridCol w="1080120"/>
                <a:gridCol w="3352370"/>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Herr, auf dich</a:t>
                      </a:r>
                      <a:r>
                        <a:rPr lang="de-DE" baseline="0" dirty="0" smtClean="0">
                          <a:latin typeface="Verdana" panose="020B0604030504040204" pitchFamily="34" charset="0"/>
                          <a:ea typeface="Verdana" panose="020B0604030504040204" pitchFamily="34" charset="0"/>
                          <a:cs typeface="Verdana" panose="020B0604030504040204" pitchFamily="34" charset="0"/>
                        </a:rPr>
                        <a:t> traue ich</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Otto Nicolai</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Nicolai, Otto</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1810-1849</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latin typeface="Verdana" panose="020B0604030504040204" pitchFamily="34" charset="0"/>
                          <a:ea typeface="Verdana" panose="020B0604030504040204" pitchFamily="34" charset="0"/>
                          <a:cs typeface="Verdana" panose="020B0604030504040204" pitchFamily="34" charset="0"/>
                        </a:rPr>
                        <a:t>Musik für </a:t>
                      </a:r>
                      <a:br>
                        <a:rPr lang="de-DE" baseline="0" dirty="0" smtClean="0">
                          <a:latin typeface="Verdana" panose="020B0604030504040204" pitchFamily="34" charset="0"/>
                          <a:ea typeface="Verdana" panose="020B0604030504040204" pitchFamily="34" charset="0"/>
                          <a:cs typeface="Verdana" panose="020B0604030504040204" pitchFamily="34" charset="0"/>
                        </a:rPr>
                      </a:br>
                      <a:r>
                        <a:rPr lang="de-DE" baseline="0" dirty="0" smtClean="0">
                          <a:latin typeface="Verdana" panose="020B0604030504040204" pitchFamily="34" charset="0"/>
                          <a:ea typeface="Verdana" panose="020B0604030504040204" pitchFamily="34" charset="0"/>
                          <a:cs typeface="Verdana" panose="020B0604030504040204" pitchFamily="34" charset="0"/>
                        </a:rPr>
                        <a:t>    gemischten Chor</a:t>
                      </a:r>
                    </a:p>
                    <a:p>
                      <a:pPr marL="0" indent="0">
                        <a:lnSpc>
                          <a:spcPct val="100000"/>
                        </a:lnSpc>
                        <a:spcBef>
                          <a:spcPts val="0"/>
                        </a:spcBef>
                        <a:spcAft>
                          <a:spcPts val="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$z</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latin typeface="Verdana" panose="020B0604030504040204" pitchFamily="34" charset="0"/>
                          <a:ea typeface="Verdana" panose="020B0604030504040204" pitchFamily="34" charset="0"/>
                          <a:cs typeface="Verdana" panose="020B0604030504040204" pitchFamily="34" charset="0"/>
                        </a:rPr>
                        <a:t> Auswahl</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Nicolai, Otto</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1810-1849</a:t>
                      </a:r>
                    </a:p>
                    <a:p>
                      <a:pPr marL="0" indent="0">
                        <a:lnSpc>
                          <a:spcPct val="100000"/>
                        </a:lnSpc>
                        <a:spcBef>
                          <a:spcPts val="0"/>
                        </a:spcBef>
                        <a:spcAft>
                          <a:spcPts val="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6M.04.04  </a:t>
            </a:r>
            <a:r>
              <a:rPr lang="de-DE" dirty="0"/>
              <a:t> </a:t>
            </a:r>
            <a:r>
              <a:rPr lang="de-DE" dirty="0" smtClean="0"/>
              <a:t/>
            </a:r>
            <a:br>
              <a:rPr lang="de-DE" dirty="0" smtClean="0"/>
            </a:br>
            <a:r>
              <a:rPr lang="de-DE" dirty="0" smtClean="0"/>
              <a:t>Herr</a:t>
            </a:r>
            <a:r>
              <a:rPr lang="de-DE" dirty="0"/>
              <a:t>, auf dich traue ich / Otto Nicolai </a:t>
            </a:r>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41</a:t>
            </a:fld>
            <a:endParaRPr lang="de-DE"/>
          </a:p>
        </p:txBody>
      </p:sp>
    </p:spTree>
    <p:extLst>
      <p:ext uri="{BB962C8B-B14F-4D97-AF65-F5344CB8AC3E}">
        <p14:creationId xmlns:p14="http://schemas.microsoft.com/office/powerpoint/2010/main" val="154370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580300372"/>
              </p:ext>
            </p:extLst>
          </p:nvPr>
        </p:nvGraphicFramePr>
        <p:xfrm>
          <a:off x="395536" y="836712"/>
          <a:ext cx="8424934" cy="5390747"/>
        </p:xfrm>
        <a:graphic>
          <a:graphicData uri="http://schemas.openxmlformats.org/drawingml/2006/table">
            <a:tbl>
              <a:tblPr firstRow="1" bandRow="1">
                <a:tableStyleId>{5C22544A-7EE6-4342-B048-85BDC9FD1C3A}</a:tableStyleId>
              </a:tblPr>
              <a:tblGrid>
                <a:gridCol w="936104"/>
                <a:gridCol w="1224136"/>
                <a:gridCol w="3240360"/>
                <a:gridCol w="302433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Concertos</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Julia Fischer ; Bach</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Bach, Johann Sebastian</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Konzerte</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$z</a:t>
                      </a:r>
                      <a:r>
                        <a:rPr lang="de-DE" dirty="0" smtClean="0">
                          <a:latin typeface="Verdana" panose="020B0604030504040204" pitchFamily="34" charset="0"/>
                          <a:ea typeface="Verdana" panose="020B0604030504040204" pitchFamily="34" charset="0"/>
                          <a:cs typeface="Verdana" panose="020B0604030504040204" pitchFamily="34" charset="0"/>
                        </a:rPr>
                        <a:t> Auswahl</a:t>
                      </a:r>
                      <a:endParaRPr lang="de-DE" baseline="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Bach, Johann Sebastian</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42</a:t>
            </a:fld>
            <a:endParaRPr lang="de-DE"/>
          </a:p>
        </p:txBody>
      </p:sp>
    </p:spTree>
    <p:extLst>
      <p:ext uri="{BB962C8B-B14F-4D97-AF65-F5344CB8AC3E}">
        <p14:creationId xmlns:p14="http://schemas.microsoft.com/office/powerpoint/2010/main" val="844926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43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172578010"/>
              </p:ext>
            </p:extLst>
          </p:nvPr>
        </p:nvGraphicFramePr>
        <p:xfrm>
          <a:off x="395536" y="1268760"/>
          <a:ext cx="8424934" cy="4060808"/>
        </p:xfrm>
        <a:graphic>
          <a:graphicData uri="http://schemas.openxmlformats.org/drawingml/2006/table">
            <a:tbl>
              <a:tblPr firstRow="1" bandRow="1">
                <a:tableStyleId>{5C22544A-7EE6-4342-B048-85BDC9FD1C3A}</a:tableStyleId>
              </a:tblPr>
              <a:tblGrid>
                <a:gridCol w="1248138"/>
                <a:gridCol w="984110"/>
                <a:gridCol w="3280362"/>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Farbenspiel</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Helene Fischer</a:t>
                      </a: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Farbenspiel</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Fischer,</a:t>
                      </a:r>
                      <a:r>
                        <a:rPr lang="de-DE" baseline="0" dirty="0" smtClean="0">
                          <a:latin typeface="Verdana" panose="020B0604030504040204" pitchFamily="34" charset="0"/>
                          <a:ea typeface="Verdana" panose="020B0604030504040204" pitchFamily="34" charset="0"/>
                          <a:cs typeface="Verdana" panose="020B0604030504040204" pitchFamily="34" charset="0"/>
                        </a:rPr>
                        <a:t> Helene</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baseline="0" dirty="0" smtClean="0">
                          <a:latin typeface="Verdana" panose="020B0604030504040204" pitchFamily="34" charset="0"/>
                          <a:ea typeface="Verdana" panose="020B0604030504040204" pitchFamily="34" charset="0"/>
                          <a:cs typeface="Verdana" panose="020B0604030504040204" pitchFamily="34" charset="0"/>
                        </a:rPr>
                        <a:t> 1984-</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sng</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(Sänger)</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2441320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Übergeordneter Titel – </a:t>
            </a:r>
            <a:br>
              <a:rPr lang="de-DE" altLang="de-DE" b="1" dirty="0" smtClean="0"/>
            </a:br>
            <a:r>
              <a:rPr lang="de-DE" altLang="de-DE" b="1" dirty="0" smtClean="0"/>
              <a:t>bevorzugter Titel des Werks</a:t>
            </a:r>
          </a:p>
          <a:p>
            <a:endParaRPr lang="de-DE" altLang="de-DE" dirty="0" smtClean="0"/>
          </a:p>
          <a:p>
            <a:r>
              <a:rPr lang="de-DE" altLang="de-DE" dirty="0" smtClean="0"/>
              <a:t>Eine Zusammenstellung mit übergeordnetem Titel und mehreren geistigen Schöpfern gilt immer als unter dem Titel bekannt. </a:t>
            </a:r>
            <a:br>
              <a:rPr lang="de-DE" altLang="de-DE" dirty="0" smtClean="0"/>
            </a:br>
            <a:r>
              <a:rPr lang="de-DE" altLang="de-DE" dirty="0" smtClean="0"/>
              <a:t>(RDA 6.2.2.11)</a:t>
            </a:r>
          </a:p>
          <a:p>
            <a:endParaRPr lang="de-DE" altLang="de-DE" dirty="0"/>
          </a:p>
          <a:p>
            <a:r>
              <a:rPr lang="de-DE" altLang="de-DE" dirty="0" smtClean="0"/>
              <a:t>Beispiel für klassische Musik, </a:t>
            </a:r>
            <a:br>
              <a:rPr lang="de-DE" altLang="de-DE" dirty="0" smtClean="0"/>
            </a:br>
            <a:r>
              <a:rPr lang="de-DE" altLang="de-DE" dirty="0" smtClean="0"/>
              <a:t>Zusammenstellung mehrerer geistiger Schöpfer</a:t>
            </a:r>
          </a:p>
          <a:p>
            <a:pPr lvl="1"/>
            <a:r>
              <a:rPr lang="de-DE" altLang="de-DE" dirty="0" smtClean="0"/>
              <a:t>Russische Arien</a:t>
            </a:r>
          </a:p>
          <a:p>
            <a:pPr lvl="1"/>
            <a:r>
              <a:rPr lang="de-DE" altLang="de-DE" dirty="0" smtClean="0"/>
              <a:t>Barocke Klangpracht</a:t>
            </a:r>
          </a:p>
          <a:p>
            <a:pPr lvl="1"/>
            <a:r>
              <a:rPr lang="de-DE" altLang="de-DE" dirty="0" err="1" smtClean="0"/>
              <a:t>Symphonik</a:t>
            </a:r>
            <a:r>
              <a:rPr lang="de-DE" altLang="de-DE" dirty="0" smtClean="0"/>
              <a:t> &amp; Oper</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44</a:t>
            </a:fld>
            <a:endParaRPr lang="de-DE"/>
          </a:p>
        </p:txBody>
      </p:sp>
    </p:spTree>
    <p:extLst>
      <p:ext uri="{BB962C8B-B14F-4D97-AF65-F5344CB8AC3E}">
        <p14:creationId xmlns:p14="http://schemas.microsoft.com/office/powerpoint/2010/main" val="4245730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28582896"/>
              </p:ext>
            </p:extLst>
          </p:nvPr>
        </p:nvGraphicFramePr>
        <p:xfrm>
          <a:off x="395536" y="1268760"/>
          <a:ext cx="8424934" cy="3839551"/>
        </p:xfrm>
        <a:graphic>
          <a:graphicData uri="http://schemas.openxmlformats.org/drawingml/2006/table">
            <a:tbl>
              <a:tblPr firstRow="1" bandRow="1">
                <a:tableStyleId>{5C22544A-7EE6-4342-B048-85BDC9FD1C3A}</a:tableStyleId>
              </a:tblPr>
              <a:tblGrid>
                <a:gridCol w="1248138"/>
                <a:gridCol w="1248138"/>
                <a:gridCol w="3016334"/>
                <a:gridCol w="2912324"/>
              </a:tblGrid>
              <a:tr h="494553">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803819">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dirty="0" smtClean="0">
                          <a:latin typeface="Verdana" panose="020B0604030504040204" pitchFamily="34" charset="0"/>
                          <a:ea typeface="Verdana" panose="020B0604030504040204" pitchFamily="34" charset="0"/>
                          <a:cs typeface="Verdana" panose="020B0604030504040204" pitchFamily="34" charset="0"/>
                        </a:rPr>
                        <a:t> &amp; Oper</a:t>
                      </a:r>
                    </a:p>
                  </a:txBody>
                  <a:tcPr anchor="ctr"/>
                </a:tc>
              </a:tr>
              <a:tr h="106616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803819">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6M.04.09  </a:t>
            </a:r>
            <a:r>
              <a:rPr lang="de-DE" dirty="0" err="1"/>
              <a:t>Symphonik</a:t>
            </a:r>
            <a:r>
              <a:rPr lang="de-DE" dirty="0"/>
              <a:t> und </a:t>
            </a:r>
            <a:r>
              <a:rPr lang="de-DE" dirty="0" smtClean="0"/>
              <a:t>Oper</a:t>
            </a:r>
            <a:endParaRPr lang="de-DE" dirty="0"/>
          </a:p>
        </p:txBody>
      </p:sp>
      <p:sp>
        <p:nvSpPr>
          <p:cNvPr id="8" name="Titel 1"/>
          <p:cNvSpPr txBox="1">
            <a:spLocks/>
          </p:cNvSpPr>
          <p:nvPr/>
        </p:nvSpPr>
        <p:spPr>
          <a:xfrm>
            <a:off x="395536" y="5301208"/>
            <a:ext cx="8640960" cy="10129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Kein geistiger Schöpfer für die Zusammenstellung als Ganzes</a:t>
            </a:r>
          </a:p>
          <a:p>
            <a:r>
              <a:rPr lang="de-DE" sz="1800" dirty="0" smtClean="0">
                <a:solidFill>
                  <a:schemeClr val="tx1"/>
                </a:solidFill>
              </a:rPr>
              <a:t>Komponisten Albert </a:t>
            </a:r>
            <a:r>
              <a:rPr lang="de-DE" sz="1800" dirty="0" err="1" smtClean="0">
                <a:solidFill>
                  <a:schemeClr val="tx1"/>
                </a:solidFill>
              </a:rPr>
              <a:t>Lortzing</a:t>
            </a:r>
            <a:r>
              <a:rPr lang="de-DE" sz="1800" dirty="0" smtClean="0">
                <a:solidFill>
                  <a:schemeClr val="tx1"/>
                </a:solidFill>
              </a:rPr>
              <a:t>, Joseph Haydn, Wolfgang Amadeus Mozart sind geistige Schöpfer der Teil-Werke</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45</a:t>
            </a:fld>
            <a:endParaRPr lang="de-DE"/>
          </a:p>
        </p:txBody>
      </p:sp>
    </p:spTree>
    <p:extLst>
      <p:ext uri="{BB962C8B-B14F-4D97-AF65-F5344CB8AC3E}">
        <p14:creationId xmlns:p14="http://schemas.microsoft.com/office/powerpoint/2010/main" val="1090188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Exkurs: Abgrenzung von Werken</a:t>
            </a:r>
          </a:p>
          <a:p>
            <a:endParaRPr lang="de-DE" altLang="de-DE" dirty="0"/>
          </a:p>
          <a:p>
            <a:r>
              <a:rPr lang="de-DE" altLang="de-DE" dirty="0" smtClean="0"/>
              <a:t>Das Werk der Zusammenstellung </a:t>
            </a:r>
            <a:br>
              <a:rPr lang="de-DE" altLang="de-DE" dirty="0" smtClean="0"/>
            </a:br>
            <a:r>
              <a:rPr lang="de-DE" altLang="de-DE" dirty="0" smtClean="0"/>
              <a:t>hat den gleichen normierten Sucheinstieg wie </a:t>
            </a:r>
            <a:br>
              <a:rPr lang="de-DE" altLang="de-DE" dirty="0" smtClean="0"/>
            </a:br>
            <a:r>
              <a:rPr lang="de-DE" altLang="de-DE" dirty="0" smtClean="0"/>
              <a:t>Teil-Werk der Zusammenstellung.</a:t>
            </a:r>
          </a:p>
          <a:p>
            <a:endParaRPr lang="de-DE" altLang="de-DE" dirty="0"/>
          </a:p>
          <a:p>
            <a:endParaRPr lang="de-DE" altLang="de-DE" dirty="0" smtClean="0"/>
          </a:p>
          <a:p>
            <a:r>
              <a:rPr lang="de-DE" altLang="de-DE" dirty="0" smtClean="0"/>
              <a:t>Unterscheidendes Merkmal – Formbegriff</a:t>
            </a:r>
            <a:br>
              <a:rPr lang="de-DE" altLang="de-DE" dirty="0" smtClean="0"/>
            </a:br>
            <a:r>
              <a:rPr lang="de-DE" altLang="de-DE" dirty="0" smtClean="0"/>
              <a:t>RDA 5.3</a:t>
            </a:r>
            <a:br>
              <a:rPr lang="de-DE" altLang="de-DE" dirty="0" smtClean="0"/>
            </a:br>
            <a:r>
              <a:rPr lang="de-DE" altLang="de-DE" dirty="0" err="1" smtClean="0"/>
              <a:t>idR</a:t>
            </a:r>
            <a:r>
              <a:rPr lang="de-DE" altLang="de-DE" dirty="0" smtClean="0"/>
              <a:t> </a:t>
            </a:r>
            <a:r>
              <a:rPr lang="de-DE" altLang="de-DE" i="1" dirty="0" smtClean="0"/>
              <a:t>Musikalbum </a:t>
            </a:r>
            <a:r>
              <a:rPr lang="de-DE" altLang="de-DE" dirty="0" smtClean="0"/>
              <a:t>oder</a:t>
            </a:r>
            <a:r>
              <a:rPr lang="de-DE" altLang="de-DE" i="1" dirty="0" smtClean="0"/>
              <a:t> Song</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46</a:t>
            </a:fld>
            <a:endParaRPr lang="de-DE"/>
          </a:p>
        </p:txBody>
      </p:sp>
    </p:spTree>
    <p:extLst>
      <p:ext uri="{BB962C8B-B14F-4D97-AF65-F5344CB8AC3E}">
        <p14:creationId xmlns:p14="http://schemas.microsoft.com/office/powerpoint/2010/main" val="2928235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47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123296555"/>
              </p:ext>
            </p:extLst>
          </p:nvPr>
        </p:nvGraphicFramePr>
        <p:xfrm>
          <a:off x="359533" y="1028625"/>
          <a:ext cx="8424934" cy="4335128"/>
        </p:xfrm>
        <a:graphic>
          <a:graphicData uri="http://schemas.openxmlformats.org/drawingml/2006/table">
            <a:tbl>
              <a:tblPr firstRow="1" bandRow="1">
                <a:tableStyleId>{5C22544A-7EE6-4342-B048-85BDC9FD1C3A}</a:tableStyleId>
              </a:tblPr>
              <a:tblGrid>
                <a:gridCol w="1008112"/>
                <a:gridCol w="936104"/>
                <a:gridCol w="356839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Highway 61 </a:t>
                      </a:r>
                      <a:r>
                        <a:rPr lang="de-DE" dirty="0" err="1" smtClean="0">
                          <a:latin typeface="Verdana" panose="020B0604030504040204" pitchFamily="34" charset="0"/>
                          <a:ea typeface="Verdana" panose="020B0604030504040204" pitchFamily="34" charset="0"/>
                          <a:cs typeface="Verdana" panose="020B0604030504040204" pitchFamily="34" charset="0"/>
                        </a:rPr>
                        <a:t>revisited</a:t>
                      </a:r>
                      <a:r>
                        <a:rPr lang="de-DE" dirty="0" smtClean="0">
                          <a:latin typeface="Verdana" panose="020B0604030504040204" pitchFamily="34" charset="0"/>
                          <a:ea typeface="Verdana" panose="020B0604030504040204" pitchFamily="34" charset="0"/>
                          <a:cs typeface="Verdana" panose="020B0604030504040204" pitchFamily="34" charset="0"/>
                        </a:rPr>
                        <a:t> </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Bob Dylan</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Dylan, Bob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1941-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Highway</a:t>
                      </a:r>
                      <a:r>
                        <a:rPr lang="de-DE" baseline="0" dirty="0" smtClean="0">
                          <a:latin typeface="Verdana" panose="020B0604030504040204" pitchFamily="34" charset="0"/>
                          <a:ea typeface="Verdana" panose="020B0604030504040204" pitchFamily="34" charset="0"/>
                          <a:cs typeface="Verdana" panose="020B0604030504040204" pitchFamily="34" charset="0"/>
                        </a:rPr>
                        <a:t> 61 </a:t>
                      </a:r>
                      <a:r>
                        <a:rPr lang="de-DE" baseline="0" dirty="0" err="1" smtClean="0">
                          <a:latin typeface="Verdana" panose="020B0604030504040204" pitchFamily="34" charset="0"/>
                          <a:ea typeface="Verdana" panose="020B0604030504040204" pitchFamily="34" charset="0"/>
                          <a:cs typeface="Verdana" panose="020B0604030504040204" pitchFamily="34" charset="0"/>
                        </a:rPr>
                        <a:t>revisited</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a:t>
                      </a:r>
                      <a:r>
                        <a:rPr lang="de-DE" baseline="0" dirty="0" smtClean="0">
                          <a:latin typeface="Verdana" panose="020B0604030504040204" pitchFamily="34" charset="0"/>
                          <a:ea typeface="Verdana" panose="020B0604030504040204" pitchFamily="34" charset="0"/>
                          <a:cs typeface="Verdana" panose="020B0604030504040204" pitchFamily="34" charset="0"/>
                        </a:rPr>
                        <a:t> Musikalbum </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Dylan, Bob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1941-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6M.04.06  </a:t>
            </a:r>
            <a:r>
              <a:rPr lang="de-DE" dirty="0" smtClean="0">
                <a:ea typeface="Verdana" panose="020B0604030504040204" pitchFamily="34" charset="0"/>
                <a:cs typeface="Verdana" panose="020B0604030504040204" pitchFamily="34" charset="0"/>
              </a:rPr>
              <a:t/>
            </a:r>
            <a:br>
              <a:rPr lang="de-DE" dirty="0" smtClean="0">
                <a:ea typeface="Verdana" panose="020B0604030504040204" pitchFamily="34" charset="0"/>
                <a:cs typeface="Verdana" panose="020B0604030504040204" pitchFamily="34" charset="0"/>
              </a:rPr>
            </a:br>
            <a:r>
              <a:rPr lang="de-DE" dirty="0" smtClean="0"/>
              <a:t>Highway </a:t>
            </a:r>
            <a:r>
              <a:rPr lang="de-DE" dirty="0"/>
              <a:t>61 </a:t>
            </a:r>
            <a:r>
              <a:rPr lang="de-DE" dirty="0" err="1"/>
              <a:t>revisited</a:t>
            </a:r>
            <a:r>
              <a:rPr lang="de-DE" dirty="0"/>
              <a:t> / Bob Dylan - Silberling</a:t>
            </a:r>
          </a:p>
        </p:txBody>
      </p:sp>
      <p:sp>
        <p:nvSpPr>
          <p:cNvPr id="8" name="Titel 1"/>
          <p:cNvSpPr txBox="1">
            <a:spLocks/>
          </p:cNvSpPr>
          <p:nvPr/>
        </p:nvSpPr>
        <p:spPr>
          <a:xfrm>
            <a:off x="395536" y="5699683"/>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a:solidFill>
                  <a:schemeClr val="tx1"/>
                </a:solidFill>
              </a:rPr>
              <a:t>Musikalbum Highway 61 </a:t>
            </a:r>
            <a:r>
              <a:rPr lang="de-DE" sz="1800" dirty="0" err="1">
                <a:solidFill>
                  <a:schemeClr val="tx1"/>
                </a:solidFill>
              </a:rPr>
              <a:t>revisited</a:t>
            </a:r>
            <a:r>
              <a:rPr lang="de-DE" sz="1800" dirty="0">
                <a:solidFill>
                  <a:schemeClr val="tx1"/>
                </a:solidFill>
              </a:rPr>
              <a:t> von Bob Dylan, mit 10 enthaltenen Tracks. Der Titel eines Tracks lautet ebenfalls „Highway 61 </a:t>
            </a:r>
            <a:r>
              <a:rPr lang="de-DE" sz="1800" dirty="0" err="1">
                <a:solidFill>
                  <a:schemeClr val="tx1"/>
                </a:solidFill>
              </a:rPr>
              <a:t>revisited</a:t>
            </a:r>
            <a:r>
              <a:rPr lang="de-DE" sz="1800" dirty="0">
                <a:solidFill>
                  <a:schemeClr val="tx1"/>
                </a:solidFill>
              </a:rPr>
              <a:t>“</a:t>
            </a: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450435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a:t>
            </a:r>
          </a:p>
          <a:p>
            <a:endParaRPr lang="de-DE" altLang="de-DE" dirty="0" smtClean="0"/>
          </a:p>
          <a:p>
            <a:r>
              <a:rPr lang="de-DE" altLang="de-DE" dirty="0"/>
              <a:t>Informationsquelle: </a:t>
            </a:r>
          </a:p>
          <a:p>
            <a:pPr lvl="1"/>
            <a:r>
              <a:rPr lang="de-DE" altLang="de-DE" dirty="0"/>
              <a:t>Silberling</a:t>
            </a:r>
          </a:p>
          <a:p>
            <a:pPr lvl="1"/>
            <a:r>
              <a:rPr lang="de-DE" altLang="de-DE" dirty="0"/>
              <a:t>Gesamte Ressource</a:t>
            </a:r>
          </a:p>
          <a:p>
            <a:pPr lvl="1"/>
            <a:r>
              <a:rPr lang="de-DE" altLang="de-DE" dirty="0"/>
              <a:t>vgl. Modul 6M.04.02 Informationsquellen </a:t>
            </a:r>
          </a:p>
          <a:p>
            <a:endParaRPr lang="de-DE" altLang="de-DE" dirty="0"/>
          </a:p>
          <a:p>
            <a:r>
              <a:rPr lang="de-DE" altLang="de-DE" dirty="0" smtClean="0"/>
              <a:t>Kein Manifestationstitel der Zusammenstellung</a:t>
            </a:r>
          </a:p>
          <a:p>
            <a:r>
              <a:rPr lang="de-DE" altLang="de-DE" dirty="0" smtClean="0"/>
              <a:t>Alle einzelnen Manifestationstitel der enthaltenen Teile erfassen</a:t>
            </a:r>
            <a:br>
              <a:rPr lang="de-DE" altLang="de-DE" dirty="0" smtClean="0"/>
            </a:br>
            <a:r>
              <a:rPr lang="de-DE" altLang="de-DE" dirty="0" smtClean="0"/>
              <a:t>(RDA 2.3.2.9 und RDA 2.3.2.9 D-A-CH)</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48</a:t>
            </a:fld>
            <a:endParaRPr lang="de-DE"/>
          </a:p>
        </p:txBody>
      </p:sp>
    </p:spTree>
    <p:extLst>
      <p:ext uri="{BB962C8B-B14F-4D97-AF65-F5344CB8AC3E}">
        <p14:creationId xmlns:p14="http://schemas.microsoft.com/office/powerpoint/2010/main" val="2303814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1520" y="1124744"/>
            <a:ext cx="8642350" cy="4896643"/>
          </a:xfrm>
        </p:spPr>
        <p:txBody>
          <a:bodyPr/>
          <a:lstStyle/>
          <a:p>
            <a:r>
              <a:rPr lang="de-DE" altLang="de-DE" b="1" dirty="0" smtClean="0"/>
              <a:t>Ohne übergeordneten Titel – </a:t>
            </a:r>
            <a:br>
              <a:rPr lang="de-DE" altLang="de-DE" b="1" dirty="0" smtClean="0"/>
            </a:br>
            <a:r>
              <a:rPr lang="de-DE" altLang="de-DE" b="1" dirty="0" smtClean="0"/>
              <a:t>mehrere geistige Schöpfer – </a:t>
            </a:r>
            <a:br>
              <a:rPr lang="de-DE" altLang="de-DE" b="1" dirty="0" smtClean="0"/>
            </a:br>
            <a:r>
              <a:rPr lang="de-DE" altLang="de-DE" b="1" dirty="0" smtClean="0"/>
              <a:t>bevorzugter Titel des Werks</a:t>
            </a:r>
          </a:p>
          <a:p>
            <a:endParaRPr lang="de-DE" altLang="de-DE" dirty="0" smtClean="0"/>
          </a:p>
          <a:p>
            <a:endParaRPr lang="de-DE" altLang="de-DE" dirty="0"/>
          </a:p>
          <a:p>
            <a:r>
              <a:rPr lang="de-DE" altLang="de-DE" dirty="0" smtClean="0"/>
              <a:t>Der bevorzugte Titel des Werkes wird für alle enthaltenen Teil-Werke gebildet.</a:t>
            </a:r>
            <a:br>
              <a:rPr lang="de-DE" altLang="de-DE" dirty="0" smtClean="0"/>
            </a:br>
            <a:r>
              <a:rPr lang="de-DE" altLang="de-DE" dirty="0" smtClean="0"/>
              <a:t>(RDA 6.2.2.11.2)</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49</a:t>
            </a:fld>
            <a:endParaRPr lang="de-DE"/>
          </a:p>
        </p:txBody>
      </p:sp>
    </p:spTree>
    <p:extLst>
      <p:ext uri="{BB962C8B-B14F-4D97-AF65-F5344CB8AC3E}">
        <p14:creationId xmlns:p14="http://schemas.microsoft.com/office/powerpoint/2010/main" val="67265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Inhaltsverzeichnis</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Was ist eine Zusammenstellung?</a:t>
            </a:r>
          </a:p>
          <a:p>
            <a:r>
              <a:rPr lang="de-DE" altLang="de-DE" dirty="0" smtClean="0"/>
              <a:t>(K)ein geistiger Schöpfer der Zusammenstellung</a:t>
            </a:r>
          </a:p>
          <a:p>
            <a:r>
              <a:rPr lang="de-DE" altLang="de-DE" dirty="0" smtClean="0"/>
              <a:t>Titel der Zusammenstellung</a:t>
            </a:r>
          </a:p>
          <a:p>
            <a:r>
              <a:rPr lang="de-DE" altLang="de-DE" dirty="0" smtClean="0"/>
              <a:t>Beziehungen</a:t>
            </a:r>
            <a:br>
              <a:rPr lang="de-DE" altLang="de-DE" dirty="0" smtClean="0"/>
            </a:br>
            <a:r>
              <a:rPr lang="de-DE" altLang="de-DE" dirty="0" smtClean="0"/>
              <a:t>	Beziehungen von Personen zur Ressource</a:t>
            </a:r>
            <a:br>
              <a:rPr lang="de-DE" altLang="de-DE" dirty="0" smtClean="0"/>
            </a:br>
            <a:r>
              <a:rPr lang="de-DE" altLang="de-DE" dirty="0" smtClean="0"/>
              <a:t>	Beziehungen zwischen Werken</a:t>
            </a:r>
          </a:p>
          <a:p>
            <a:r>
              <a:rPr lang="de-DE" altLang="de-DE" dirty="0" smtClean="0"/>
              <a:t>Erfassung der Teile</a:t>
            </a:r>
          </a:p>
          <a:p>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5</a:t>
            </a:fld>
            <a:endParaRPr lang="de-DE" dirty="0"/>
          </a:p>
        </p:txBody>
      </p:sp>
    </p:spTree>
    <p:extLst>
      <p:ext uri="{BB962C8B-B14F-4D97-AF65-F5344CB8AC3E}">
        <p14:creationId xmlns:p14="http://schemas.microsoft.com/office/powerpoint/2010/main" val="2062984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 </a:t>
            </a:r>
            <a:br>
              <a:rPr lang="de-DE" altLang="de-DE" b="1" dirty="0" smtClean="0"/>
            </a:br>
            <a:r>
              <a:rPr lang="de-DE" altLang="de-DE" b="1" dirty="0" smtClean="0"/>
              <a:t>ein geistiger Schöpfer – </a:t>
            </a:r>
            <a:br>
              <a:rPr lang="de-DE" altLang="de-DE" b="1" dirty="0" smtClean="0"/>
            </a:br>
            <a:r>
              <a:rPr lang="de-DE" altLang="de-DE" b="1" dirty="0" smtClean="0"/>
              <a:t>bevorzugter Titel des Werks</a:t>
            </a:r>
            <a:br>
              <a:rPr lang="de-DE" altLang="de-DE" b="1" dirty="0" smtClean="0"/>
            </a:br>
            <a:endParaRPr lang="de-DE" altLang="de-DE" b="1" dirty="0" smtClean="0"/>
          </a:p>
          <a:p>
            <a:r>
              <a:rPr lang="de-DE" altLang="de-DE" dirty="0"/>
              <a:t>Klassische Musik, </a:t>
            </a:r>
            <a:br>
              <a:rPr lang="de-DE" altLang="de-DE" dirty="0"/>
            </a:br>
            <a:r>
              <a:rPr lang="de-DE" altLang="de-DE" dirty="0" smtClean="0"/>
              <a:t>zusammenfassender </a:t>
            </a:r>
            <a:r>
              <a:rPr lang="de-DE" altLang="de-DE" dirty="0"/>
              <a:t>Formaltitel </a:t>
            </a:r>
            <a:r>
              <a:rPr lang="de-DE" altLang="de-DE" dirty="0" smtClean="0"/>
              <a:t>(RDA 6.14.2.8), </a:t>
            </a:r>
            <a:r>
              <a:rPr lang="de-DE" altLang="de-DE" dirty="0"/>
              <a:t/>
            </a:r>
            <a:br>
              <a:rPr lang="de-DE" altLang="de-DE" dirty="0"/>
            </a:br>
            <a:r>
              <a:rPr lang="de-DE" altLang="de-DE" dirty="0" smtClean="0"/>
              <a:t>gegebenenfalls </a:t>
            </a:r>
            <a:r>
              <a:rPr lang="de-DE" altLang="de-DE" dirty="0"/>
              <a:t>mit dem Zusatz </a:t>
            </a:r>
            <a:r>
              <a:rPr lang="de-DE" altLang="de-DE" i="1" dirty="0"/>
              <a:t>Auswahl.</a:t>
            </a:r>
            <a:r>
              <a:rPr lang="de-DE" altLang="de-DE" dirty="0"/>
              <a:t/>
            </a:r>
            <a:br>
              <a:rPr lang="de-DE" altLang="de-DE" dirty="0"/>
            </a:br>
            <a:r>
              <a:rPr lang="de-DE" altLang="de-DE" dirty="0"/>
              <a:t>(RDA 6.14.2.8.4 </a:t>
            </a:r>
            <a:r>
              <a:rPr lang="de-DE" altLang="de-DE" dirty="0" smtClean="0"/>
              <a:t>Alternative D-A-CH) </a:t>
            </a:r>
            <a:br>
              <a:rPr lang="de-DE" altLang="de-DE" dirty="0" smtClean="0"/>
            </a:br>
            <a:endParaRPr lang="de-DE" altLang="de-DE" dirty="0"/>
          </a:p>
          <a:p>
            <a:r>
              <a:rPr lang="de-DE" altLang="de-DE" dirty="0" smtClean="0"/>
              <a:t>Klassische </a:t>
            </a:r>
            <a:r>
              <a:rPr lang="de-DE" altLang="de-DE" dirty="0"/>
              <a:t>Musik, </a:t>
            </a:r>
            <a:br>
              <a:rPr lang="de-DE" altLang="de-DE" dirty="0"/>
            </a:br>
            <a:r>
              <a:rPr lang="de-DE" altLang="de-DE" dirty="0">
                <a:sym typeface="Wingdings" panose="05000000000000000000" pitchFamily="2" charset="2"/>
              </a:rPr>
              <a:t> </a:t>
            </a:r>
            <a:r>
              <a:rPr lang="de-DE" altLang="de-DE" dirty="0" smtClean="0">
                <a:sym typeface="Wingdings" panose="05000000000000000000" pitchFamily="2" charset="2"/>
              </a:rPr>
              <a:t>optional können zusätzlich die</a:t>
            </a:r>
            <a:r>
              <a:rPr lang="de-DE" altLang="de-DE" dirty="0" smtClean="0"/>
              <a:t> </a:t>
            </a:r>
            <a:r>
              <a:rPr lang="de-DE" altLang="de-DE" dirty="0"/>
              <a:t>bevorzugten Titel aller enthaltener Teil-Werke </a:t>
            </a:r>
            <a:r>
              <a:rPr lang="de-DE" altLang="de-DE" dirty="0" smtClean="0"/>
              <a:t>erfasst werden</a:t>
            </a:r>
          </a:p>
          <a:p>
            <a:endParaRPr lang="de-DE" altLang="de-DE" dirty="0" smtClean="0"/>
          </a:p>
          <a:p>
            <a:endParaRPr lang="de-DE" altLang="de-DE" dirty="0"/>
          </a:p>
          <a:p>
            <a:endParaRPr lang="de-DE" altLang="de-DE" dirty="0" smtClean="0"/>
          </a:p>
          <a:p>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50</a:t>
            </a:fld>
            <a:endParaRPr lang="de-DE"/>
          </a:p>
        </p:txBody>
      </p:sp>
    </p:spTree>
    <p:extLst>
      <p:ext uri="{BB962C8B-B14F-4D97-AF65-F5344CB8AC3E}">
        <p14:creationId xmlns:p14="http://schemas.microsoft.com/office/powerpoint/2010/main" val="4001507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 </a:t>
            </a:r>
            <a:br>
              <a:rPr lang="de-DE" altLang="de-DE" b="1" dirty="0" smtClean="0"/>
            </a:br>
            <a:r>
              <a:rPr lang="de-DE" altLang="de-DE" b="1" dirty="0" smtClean="0"/>
              <a:t>ein geistiger Schöpfer – </a:t>
            </a:r>
            <a:br>
              <a:rPr lang="de-DE" altLang="de-DE" b="1" dirty="0" smtClean="0"/>
            </a:br>
            <a:r>
              <a:rPr lang="de-DE" altLang="de-DE" b="1" dirty="0" smtClean="0"/>
              <a:t>bevorzugter Titel des Werks</a:t>
            </a:r>
          </a:p>
          <a:p>
            <a:endParaRPr lang="de-DE" altLang="de-DE" dirty="0" smtClean="0"/>
          </a:p>
          <a:p>
            <a:endParaRPr lang="de-DE" altLang="de-DE" dirty="0"/>
          </a:p>
          <a:p>
            <a:r>
              <a:rPr lang="de-DE" altLang="de-DE" dirty="0"/>
              <a:t>Keine klassische </a:t>
            </a:r>
            <a:r>
              <a:rPr lang="de-DE" altLang="de-DE" dirty="0" smtClean="0"/>
              <a:t>Musik, </a:t>
            </a:r>
            <a:br>
              <a:rPr lang="de-DE" altLang="de-DE" dirty="0" smtClean="0"/>
            </a:br>
            <a:r>
              <a:rPr lang="de-DE" altLang="de-DE" dirty="0" smtClean="0"/>
              <a:t>kein zusammenfassender Formaltitel</a:t>
            </a:r>
            <a:r>
              <a:rPr lang="de-DE" altLang="de-DE" dirty="0"/>
              <a:t/>
            </a:r>
            <a:br>
              <a:rPr lang="de-DE" altLang="de-DE" dirty="0"/>
            </a:br>
            <a:r>
              <a:rPr lang="de-DE" altLang="de-DE" dirty="0" smtClean="0">
                <a:sym typeface="Wingdings" panose="05000000000000000000" pitchFamily="2" charset="2"/>
              </a:rPr>
              <a:t> </a:t>
            </a:r>
            <a:r>
              <a:rPr lang="de-DE" altLang="de-DE" dirty="0" smtClean="0"/>
              <a:t>Der bevorzugte </a:t>
            </a:r>
            <a:r>
              <a:rPr lang="de-DE" altLang="de-DE" dirty="0"/>
              <a:t>Titel des Werks wird für alle enthaltenen Teil-Werke gebildet.</a:t>
            </a:r>
            <a:br>
              <a:rPr lang="de-DE" altLang="de-DE" dirty="0"/>
            </a:br>
            <a:r>
              <a:rPr lang="de-DE" altLang="de-DE" dirty="0"/>
              <a:t>(RDA 6.2.2.10.3. D-A-CH)</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51</a:t>
            </a:fld>
            <a:endParaRPr lang="de-DE"/>
          </a:p>
        </p:txBody>
      </p:sp>
    </p:spTree>
    <p:extLst>
      <p:ext uri="{BB962C8B-B14F-4D97-AF65-F5344CB8AC3E}">
        <p14:creationId xmlns:p14="http://schemas.microsoft.com/office/powerpoint/2010/main" val="2555379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a:t>
            </a:r>
          </a:p>
          <a:p>
            <a:endParaRPr lang="de-DE" altLang="de-DE" dirty="0" smtClean="0"/>
          </a:p>
          <a:p>
            <a:r>
              <a:rPr lang="de-DE" altLang="de-DE" dirty="0" smtClean="0"/>
              <a:t>Beispiele</a:t>
            </a:r>
            <a:br>
              <a:rPr lang="de-DE" altLang="de-DE" dirty="0" smtClean="0"/>
            </a:br>
            <a:endParaRPr lang="de-DE" altLang="de-DE" dirty="0" smtClean="0"/>
          </a:p>
          <a:p>
            <a:r>
              <a:rPr lang="de-DE" altLang="de-DE" dirty="0" smtClean="0"/>
              <a:t>Zusammenstellung ohne übergeordneten Titel mit Werken eines geistigen Schöpfers</a:t>
            </a:r>
            <a:br>
              <a:rPr lang="de-DE" altLang="de-DE" dirty="0" smtClean="0"/>
            </a:br>
            <a:r>
              <a:rPr lang="de-DE" altLang="de-DE" dirty="0" smtClean="0"/>
              <a:t>6M.04.07 </a:t>
            </a:r>
            <a:br>
              <a:rPr lang="de-DE" altLang="de-DE" dirty="0" smtClean="0"/>
            </a:br>
            <a:r>
              <a:rPr lang="de-DE" altLang="de-DE" dirty="0" smtClean="0"/>
              <a:t>6M.04.08</a:t>
            </a:r>
          </a:p>
          <a:p>
            <a:endParaRPr lang="de-DE" altLang="de-DE" dirty="0"/>
          </a:p>
          <a:p>
            <a:r>
              <a:rPr lang="de-DE" altLang="de-DE" dirty="0" smtClean="0"/>
              <a:t>Zusammenstellung ohne übergeordneten Titel mit Werken mehrerer geistiger Schöpfer</a:t>
            </a:r>
            <a:br>
              <a:rPr lang="de-DE" altLang="de-DE" dirty="0" smtClean="0"/>
            </a:br>
            <a:r>
              <a:rPr lang="de-DE" altLang="de-DE" dirty="0" smtClean="0"/>
              <a:t>6M.04.11</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52</a:t>
            </a:fld>
            <a:endParaRPr lang="de-DE"/>
          </a:p>
        </p:txBody>
      </p:sp>
    </p:spTree>
    <p:extLst>
      <p:ext uri="{BB962C8B-B14F-4D97-AF65-F5344CB8AC3E}">
        <p14:creationId xmlns:p14="http://schemas.microsoft.com/office/powerpoint/2010/main" val="1890441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Verantwortlichkeitsangabe </a:t>
            </a:r>
            <a:br>
              <a:rPr lang="de-DE" dirty="0" smtClean="0"/>
            </a:br>
            <a:r>
              <a:rPr lang="de-DE" dirty="0" smtClean="0"/>
              <a:t>die sich auf die Zusammenstellung bezieht</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53</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1076512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Für eine Zusammenstellung wird eine Verantwortlichkeitsangabe erfasst, die sich auf den Haupttitel der Zusammenstellung bezieht (RDA 2.4.2). </a:t>
            </a:r>
          </a:p>
          <a:p>
            <a:endParaRPr lang="de-DE" dirty="0" smtClean="0"/>
          </a:p>
          <a:p>
            <a:r>
              <a:rPr lang="de-DE" dirty="0" smtClean="0"/>
              <a:t>AV-Medien Musik</a:t>
            </a:r>
            <a:endParaRPr lang="de-DE" dirty="0"/>
          </a:p>
          <a:p>
            <a:pPr lvl="1"/>
            <a:r>
              <a:rPr lang="de-DE" dirty="0" smtClean="0"/>
              <a:t>Verschiedenen Personen mit verschiedenen Rollen</a:t>
            </a:r>
          </a:p>
          <a:p>
            <a:pPr lvl="1"/>
            <a:r>
              <a:rPr lang="de-DE" dirty="0" smtClean="0"/>
              <a:t>Verschiedene Beziehungen zur Zusammenstellung</a:t>
            </a:r>
          </a:p>
          <a:p>
            <a:pPr lvl="1"/>
            <a:r>
              <a:rPr lang="de-DE" dirty="0" smtClean="0"/>
              <a:t>Verschiedene Beziehungen zu Teil-Werken</a:t>
            </a:r>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54</a:t>
            </a:fld>
            <a:endParaRPr lang="de-DE"/>
          </a:p>
        </p:txBody>
      </p:sp>
    </p:spTree>
    <p:extLst>
      <p:ext uri="{BB962C8B-B14F-4D97-AF65-F5344CB8AC3E}">
        <p14:creationId xmlns:p14="http://schemas.microsoft.com/office/powerpoint/2010/main" val="741467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Das Layout und die Gesamtdarstellung der Ressource sind entscheidend bei der Erfassung der Verantwortlichkeitsangabe.</a:t>
            </a:r>
          </a:p>
          <a:p>
            <a:endParaRPr lang="de-DE" dirty="0" smtClean="0"/>
          </a:p>
          <a:p>
            <a:r>
              <a:rPr lang="de-DE" dirty="0" smtClean="0"/>
              <a:t>Vorlage abbilden</a:t>
            </a:r>
          </a:p>
          <a:p>
            <a:endParaRPr lang="de-DE" dirty="0"/>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55</a:t>
            </a:fld>
            <a:endParaRPr lang="de-DE"/>
          </a:p>
        </p:txBody>
      </p:sp>
    </p:spTree>
    <p:extLst>
      <p:ext uri="{BB962C8B-B14F-4D97-AF65-F5344CB8AC3E}">
        <p14:creationId xmlns:p14="http://schemas.microsoft.com/office/powerpoint/2010/main" val="19453171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
        <p:nvSpPr>
          <p:cNvPr id="5" name="Ellipse 4"/>
          <p:cNvSpPr/>
          <p:nvPr/>
        </p:nvSpPr>
        <p:spPr>
          <a:xfrm>
            <a:off x="468313" y="1412875"/>
            <a:ext cx="4895850" cy="4500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755576" y="2996952"/>
            <a:ext cx="432048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tx1"/>
                </a:solidFill>
                <a:latin typeface="Verdana"/>
                <a:cs typeface="Verdana"/>
              </a:rPr>
              <a:t>Martin Engel</a:t>
            </a:r>
          </a:p>
          <a:p>
            <a:pPr algn="ctr" fontAlgn="auto">
              <a:spcBef>
                <a:spcPts val="0"/>
              </a:spcBef>
              <a:spcAft>
                <a:spcPts val="0"/>
              </a:spcAft>
              <a:defRPr/>
            </a:pPr>
            <a:r>
              <a:rPr lang="de-DE" sz="2800" dirty="0" smtClean="0">
                <a:solidFill>
                  <a:schemeClr val="tx1"/>
                </a:solidFill>
                <a:latin typeface="Verdana"/>
                <a:cs typeface="Verdana"/>
              </a:rPr>
              <a:t>FANTASIE</a:t>
            </a:r>
          </a:p>
          <a:p>
            <a:pPr algn="ctr" fontAlgn="auto">
              <a:spcBef>
                <a:spcPts val="0"/>
              </a:spcBef>
              <a:spcAft>
                <a:spcPts val="0"/>
              </a:spcAft>
              <a:defRPr/>
            </a:pPr>
            <a:endParaRPr lang="de-DE" dirty="0" smtClean="0">
              <a:solidFill>
                <a:schemeClr val="tx1"/>
              </a:solidFill>
              <a:latin typeface="Verdana"/>
              <a:cs typeface="Verdana"/>
            </a:endParaRPr>
          </a:p>
          <a:p>
            <a:pPr algn="ctr" fontAlgn="auto">
              <a:spcBef>
                <a:spcPts val="0"/>
              </a:spcBef>
              <a:spcAft>
                <a:spcPts val="0"/>
              </a:spcAft>
              <a:defRPr/>
            </a:pPr>
            <a:r>
              <a:rPr lang="de-DE" sz="2000" i="1" dirty="0" smtClean="0">
                <a:solidFill>
                  <a:schemeClr val="tx1"/>
                </a:solidFill>
                <a:latin typeface="Verdana"/>
                <a:cs typeface="Verdana"/>
              </a:rPr>
              <a:t>Mozart * Chopin * Schumann</a:t>
            </a:r>
            <a:endParaRPr lang="de-DE" sz="2000" i="1" dirty="0">
              <a:solidFill>
                <a:schemeClr val="tx1"/>
              </a:solidFill>
              <a:latin typeface="Verdana"/>
              <a:cs typeface="Verdana"/>
            </a:endParaRPr>
          </a:p>
        </p:txBody>
      </p:sp>
      <p:sp>
        <p:nvSpPr>
          <p:cNvPr id="7" name="Titel 1"/>
          <p:cNvSpPr>
            <a:spLocks noGrp="1"/>
          </p:cNvSpPr>
          <p:nvPr>
            <p:ph type="title"/>
          </p:nvPr>
        </p:nvSpPr>
        <p:spPr>
          <a:xfrm>
            <a:off x="250825" y="184150"/>
            <a:ext cx="8642350" cy="508000"/>
          </a:xfrm>
        </p:spPr>
        <p:txBody>
          <a:bodyPr rtlCol="0">
            <a:noAutofit/>
          </a:bodyPr>
          <a:lstStyle/>
          <a:p>
            <a:pPr eaLnBrk="1" fontAlgn="auto" hangingPunct="1">
              <a:spcAft>
                <a:spcPts val="0"/>
              </a:spcAft>
              <a:defRPr/>
            </a:pPr>
            <a:r>
              <a:rPr lang="de-DE" dirty="0" smtClean="0"/>
              <a:t>Beispiel</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56</a:t>
            </a:fld>
            <a:endParaRPr lang="de-DE"/>
          </a:p>
        </p:txBody>
      </p:sp>
    </p:spTree>
    <p:extLst>
      <p:ext uri="{BB962C8B-B14F-4D97-AF65-F5344CB8AC3E}">
        <p14:creationId xmlns:p14="http://schemas.microsoft.com/office/powerpoint/2010/main" val="563466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625521837"/>
              </p:ext>
            </p:extLst>
          </p:nvPr>
        </p:nvGraphicFramePr>
        <p:xfrm>
          <a:off x="395536" y="1268760"/>
          <a:ext cx="8424934" cy="3886046"/>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Fantasie</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Martin Engel</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Mozart, Chopin, Schumann</a:t>
                      </a: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Fantasie</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86546" y="5373216"/>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Das Layout der Ressource präsentiert sich so, dass angenommen wird, dass alle Personen sich auf den Titel der Zusammenstellung beziehen.</a:t>
            </a:r>
            <a:endParaRPr lang="de-DE" sz="18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57</a:t>
            </a:fld>
            <a:endParaRPr lang="de-DE"/>
          </a:p>
        </p:txBody>
      </p:sp>
      <p:sp>
        <p:nvSpPr>
          <p:cNvPr id="3" name="Fußzeilenplatzhalter 2"/>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7739398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Die Erfassung in der Verantwortlichkeitsangabe gibt keinen eindeutigen Hinweis auf die tatsächliche Beziehung der Personen, Familien, Körperschaften zum Werk.</a:t>
            </a:r>
          </a:p>
          <a:p>
            <a:endParaRPr lang="de-DE" dirty="0"/>
          </a:p>
          <a:p>
            <a:pPr lvl="1"/>
            <a:r>
              <a:rPr lang="de-DE" dirty="0" smtClean="0"/>
              <a:t>!Achtung!</a:t>
            </a:r>
            <a:br>
              <a:rPr lang="de-DE" dirty="0" smtClean="0"/>
            </a:br>
            <a:r>
              <a:rPr lang="de-DE" dirty="0" smtClean="0"/>
              <a:t>Mozart ist nicht der Komponist / geistige Schöpfer der Zusammenstellung Fantasie. </a:t>
            </a:r>
          </a:p>
          <a:p>
            <a:endParaRPr lang="de-DE" dirty="0"/>
          </a:p>
          <a:p>
            <a:pPr lvl="1"/>
            <a:r>
              <a:rPr lang="de-DE" dirty="0" smtClean="0"/>
              <a:t>!Achtung!</a:t>
            </a:r>
            <a:br>
              <a:rPr lang="de-DE" dirty="0" smtClean="0"/>
            </a:br>
            <a:r>
              <a:rPr lang="de-DE" dirty="0" smtClean="0"/>
              <a:t>Ein in der Hauptinformationsquelle aufgeführter Musiker kann auch nur zu einem enthaltenen Teil-Werk beigetragen haben. </a:t>
            </a:r>
          </a:p>
          <a:p>
            <a:endParaRPr lang="de-DE" dirty="0"/>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58</a:t>
            </a:fld>
            <a:endParaRPr lang="de-DE"/>
          </a:p>
        </p:txBody>
      </p:sp>
    </p:spTree>
    <p:extLst>
      <p:ext uri="{BB962C8B-B14F-4D97-AF65-F5344CB8AC3E}">
        <p14:creationId xmlns:p14="http://schemas.microsoft.com/office/powerpoint/2010/main" val="3462929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331444562"/>
              </p:ext>
            </p:extLst>
          </p:nvPr>
        </p:nvGraphicFramePr>
        <p:xfrm>
          <a:off x="395536" y="1268760"/>
          <a:ext cx="8424934" cy="4160366"/>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Barocke Klangpracht</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Münsterorganist:</a:t>
                      </a:r>
                      <a:r>
                        <a:rPr lang="de-DE" baseline="0" dirty="0" smtClean="0">
                          <a:latin typeface="Verdana" panose="020B0604030504040204" pitchFamily="34" charset="0"/>
                          <a:ea typeface="Verdana" panose="020B0604030504040204" pitchFamily="34" charset="0"/>
                          <a:cs typeface="Verdana" panose="020B0604030504040204" pitchFamily="34" charset="0"/>
                        </a:rPr>
                        <a:t> Friedemann Johannes Wieland</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2.4.2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Werke von Johann Sebastian Bach</a:t>
                      </a:r>
                      <a:r>
                        <a:rPr lang="de-DE" baseline="0" dirty="0" smtClean="0">
                          <a:latin typeface="Verdana" panose="020B0604030504040204" pitchFamily="34" charset="0"/>
                          <a:ea typeface="Verdana" panose="020B0604030504040204" pitchFamily="34" charset="0"/>
                          <a:cs typeface="Verdana" panose="020B0604030504040204" pitchFamily="34" charset="0"/>
                        </a:rPr>
                        <a:t> und Carl Philip Emanuel Bach</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Barocke Klangpracht</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937680"/>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Einleitende Wendung für die Verantwortlichkeitsangabe</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59</a:t>
            </a:fld>
            <a:endParaRPr lang="de-DE"/>
          </a:p>
        </p:txBody>
      </p:sp>
    </p:spTree>
    <p:extLst>
      <p:ext uri="{BB962C8B-B14F-4D97-AF65-F5344CB8AC3E}">
        <p14:creationId xmlns:p14="http://schemas.microsoft.com/office/powerpoint/2010/main" val="1854003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Was ist eine Zusammenstellung?</a:t>
            </a:r>
            <a:br>
              <a:rPr lang="de-DE" dirty="0" smtClean="0"/>
            </a:b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6</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18535036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r>
              <a:rPr lang="de-DE" dirty="0" smtClean="0"/>
              <a:t>Wird durch Layout und die Gesamtdarstellung der Ressource deutlich, dass sich die Verantwortlichkeit bestimmter Personen nur auf Teil-Werke beziehen, dann kann für diese Person keine Verantwortlichkeitsangabe zum Haupttitel erfasst werden.</a:t>
            </a:r>
          </a:p>
          <a:p>
            <a:r>
              <a:rPr lang="de-DE" dirty="0" smtClean="0"/>
              <a:t>Die </a:t>
            </a:r>
            <a:r>
              <a:rPr lang="de-DE" dirty="0"/>
              <a:t>Beziehung zwischen Teilen eines Werks und dem </a:t>
            </a:r>
            <a:r>
              <a:rPr lang="de-DE" dirty="0" smtClean="0"/>
              <a:t>Gesamtwerk ist Zusatzelement </a:t>
            </a:r>
            <a:r>
              <a:rPr lang="de-DE" dirty="0"/>
              <a:t>für den deutschsprachigen </a:t>
            </a:r>
            <a:r>
              <a:rPr lang="de-DE" dirty="0" smtClean="0"/>
              <a:t>Raum (RDA 25.1)</a:t>
            </a:r>
          </a:p>
          <a:p>
            <a:r>
              <a:rPr lang="de-DE" dirty="0" smtClean="0"/>
              <a:t>Darstellung</a:t>
            </a:r>
            <a:br>
              <a:rPr lang="de-DE" dirty="0" smtClean="0"/>
            </a:br>
            <a:r>
              <a:rPr lang="de-DE" dirty="0" smtClean="0"/>
              <a:t>	mittels normiertem Sucheinstieg oder</a:t>
            </a:r>
            <a:br>
              <a:rPr lang="de-DE" dirty="0" smtClean="0"/>
            </a:br>
            <a:r>
              <a:rPr lang="de-DE" dirty="0" smtClean="0"/>
              <a:t>	mittels strukturierter Beschreibung oder</a:t>
            </a:r>
            <a:br>
              <a:rPr lang="de-DE" dirty="0" smtClean="0"/>
            </a:br>
            <a:r>
              <a:rPr lang="de-DE" dirty="0" smtClean="0"/>
              <a:t>	mittels unstrukturierter Beschreibung</a:t>
            </a:r>
          </a:p>
          <a:p>
            <a:endParaRPr lang="de-DE" dirty="0"/>
          </a:p>
          <a:p>
            <a:endParaRPr lang="de-DE" dirty="0" smtClean="0"/>
          </a:p>
          <a:p>
            <a:endParaRPr lang="de-DE" dirty="0"/>
          </a:p>
          <a:p>
            <a:pPr marL="0" indent="0">
              <a:buNone/>
            </a:pPr>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60</a:t>
            </a:fld>
            <a:endParaRPr lang="de-DE"/>
          </a:p>
        </p:txBody>
      </p:sp>
    </p:spTree>
    <p:extLst>
      <p:ext uri="{BB962C8B-B14F-4D97-AF65-F5344CB8AC3E}">
        <p14:creationId xmlns:p14="http://schemas.microsoft.com/office/powerpoint/2010/main" val="2908664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
        <p:nvSpPr>
          <p:cNvPr id="5" name="Ellipse 4"/>
          <p:cNvSpPr/>
          <p:nvPr/>
        </p:nvSpPr>
        <p:spPr>
          <a:xfrm>
            <a:off x="468313" y="1412875"/>
            <a:ext cx="4895850" cy="4500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1155812" y="4221088"/>
            <a:ext cx="3968824" cy="72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i="1" dirty="0" err="1" smtClean="0">
                <a:solidFill>
                  <a:schemeClr val="tx1"/>
                </a:solidFill>
                <a:latin typeface="Verdana"/>
                <a:cs typeface="Verdana"/>
              </a:rPr>
              <a:t>Chatschaturjan</a:t>
            </a:r>
            <a:r>
              <a:rPr lang="de-DE" sz="1600" dirty="0" smtClean="0">
                <a:solidFill>
                  <a:schemeClr val="tx1"/>
                </a:solidFill>
                <a:latin typeface="Verdana"/>
                <a:cs typeface="Verdana"/>
              </a:rPr>
              <a:t> Sonate für Klavier</a:t>
            </a:r>
          </a:p>
          <a:p>
            <a:pPr fontAlgn="auto">
              <a:spcBef>
                <a:spcPts val="0"/>
              </a:spcBef>
              <a:spcAft>
                <a:spcPts val="0"/>
              </a:spcAft>
              <a:defRPr/>
            </a:pPr>
            <a:r>
              <a:rPr lang="de-DE" sz="1600" i="1" dirty="0" smtClean="0">
                <a:solidFill>
                  <a:schemeClr val="tx1"/>
                </a:solidFill>
                <a:latin typeface="Verdana"/>
                <a:cs typeface="Verdana"/>
              </a:rPr>
              <a:t>Erhard </a:t>
            </a:r>
            <a:r>
              <a:rPr lang="de-DE" sz="1600" dirty="0" smtClean="0">
                <a:solidFill>
                  <a:schemeClr val="tx1"/>
                </a:solidFill>
                <a:latin typeface="Verdana"/>
                <a:cs typeface="Verdana"/>
              </a:rPr>
              <a:t>4 Etüden „Rhythmen und Konturen</a:t>
            </a:r>
            <a:r>
              <a:rPr lang="de-DE" dirty="0" smtClean="0">
                <a:solidFill>
                  <a:schemeClr val="tx1"/>
                </a:solidFill>
                <a:latin typeface="Verdana"/>
                <a:cs typeface="Verdana"/>
              </a:rPr>
              <a:t>“</a:t>
            </a:r>
          </a:p>
          <a:p>
            <a:pPr fontAlgn="auto">
              <a:spcBef>
                <a:spcPts val="0"/>
              </a:spcBef>
              <a:spcAft>
                <a:spcPts val="0"/>
              </a:spcAft>
              <a:defRPr/>
            </a:pPr>
            <a:r>
              <a:rPr lang="de-DE" sz="1600" i="1" dirty="0" err="1" smtClean="0">
                <a:solidFill>
                  <a:schemeClr val="tx1"/>
                </a:solidFill>
                <a:latin typeface="Verdana"/>
                <a:cs typeface="Verdana"/>
              </a:rPr>
              <a:t>Tippett</a:t>
            </a:r>
            <a:r>
              <a:rPr lang="de-DE" sz="1600" dirty="0" smtClean="0">
                <a:solidFill>
                  <a:schemeClr val="tx1"/>
                </a:solidFill>
                <a:latin typeface="Verdana"/>
                <a:cs typeface="Verdana"/>
              </a:rPr>
              <a:t> Sonate </a:t>
            </a:r>
            <a:r>
              <a:rPr lang="de-DE" sz="1600" dirty="0" err="1" smtClean="0">
                <a:solidFill>
                  <a:schemeClr val="tx1"/>
                </a:solidFill>
                <a:latin typeface="Verdana"/>
                <a:cs typeface="Verdana"/>
              </a:rPr>
              <a:t>Nr</a:t>
            </a:r>
            <a:r>
              <a:rPr lang="de-DE" sz="1600" dirty="0" smtClean="0">
                <a:solidFill>
                  <a:schemeClr val="tx1"/>
                </a:solidFill>
                <a:latin typeface="Verdana"/>
                <a:cs typeface="Verdana"/>
              </a:rPr>
              <a:t> 2 in einem Satz für Klavier</a:t>
            </a:r>
            <a:br>
              <a:rPr lang="de-DE" sz="1600" dirty="0" smtClean="0">
                <a:solidFill>
                  <a:schemeClr val="tx1"/>
                </a:solidFill>
                <a:latin typeface="Verdana"/>
                <a:cs typeface="Verdana"/>
              </a:rPr>
            </a:br>
            <a:r>
              <a:rPr lang="de-DE" sz="1600" i="1" dirty="0" smtClean="0">
                <a:solidFill>
                  <a:schemeClr val="tx1"/>
                </a:solidFill>
                <a:latin typeface="Verdana"/>
                <a:cs typeface="Verdana"/>
              </a:rPr>
              <a:t>Heller</a:t>
            </a:r>
            <a:r>
              <a:rPr lang="de-DE" sz="1600" dirty="0" smtClean="0">
                <a:solidFill>
                  <a:schemeClr val="tx1"/>
                </a:solidFill>
                <a:latin typeface="Verdana"/>
                <a:cs typeface="Verdana"/>
              </a:rPr>
              <a:t> „Essay“ für zwei Klaviere</a:t>
            </a:r>
          </a:p>
        </p:txBody>
      </p:sp>
      <p:sp>
        <p:nvSpPr>
          <p:cNvPr id="7" name="Titel 1"/>
          <p:cNvSpPr>
            <a:spLocks noGrp="1"/>
          </p:cNvSpPr>
          <p:nvPr>
            <p:ph type="title"/>
          </p:nvPr>
        </p:nvSpPr>
        <p:spPr>
          <a:xfrm>
            <a:off x="250825" y="184150"/>
            <a:ext cx="8642350" cy="508000"/>
          </a:xfrm>
        </p:spPr>
        <p:txBody>
          <a:bodyPr rtlCol="0">
            <a:noAutofit/>
          </a:bodyPr>
          <a:lstStyle/>
          <a:p>
            <a:pPr eaLnBrk="1" fontAlgn="auto" hangingPunct="1">
              <a:spcAft>
                <a:spcPts val="0"/>
              </a:spcAft>
              <a:defRPr/>
            </a:pPr>
            <a:r>
              <a:rPr lang="de-DE" dirty="0" smtClean="0"/>
              <a:t>Beispiel</a:t>
            </a:r>
            <a:endParaRPr lang="de-DE" dirty="0"/>
          </a:p>
        </p:txBody>
      </p:sp>
      <p:sp>
        <p:nvSpPr>
          <p:cNvPr id="8" name="Rechteck 7"/>
          <p:cNvSpPr/>
          <p:nvPr/>
        </p:nvSpPr>
        <p:spPr>
          <a:xfrm>
            <a:off x="1340024" y="2411175"/>
            <a:ext cx="3600400" cy="72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latin typeface="Verdana"/>
                <a:cs typeface="Verdana"/>
              </a:rPr>
              <a:t>Klaviermusik des 20. Jahrhunderts</a:t>
            </a:r>
          </a:p>
          <a:p>
            <a:pPr algn="ctr" fontAlgn="auto">
              <a:spcBef>
                <a:spcPts val="0"/>
              </a:spcBef>
              <a:spcAft>
                <a:spcPts val="0"/>
              </a:spcAft>
              <a:defRPr/>
            </a:pPr>
            <a:r>
              <a:rPr lang="de-DE" sz="2800" i="1" dirty="0" smtClean="0">
                <a:solidFill>
                  <a:schemeClr val="tx1"/>
                </a:solidFill>
                <a:latin typeface="Verdana"/>
                <a:cs typeface="Verdana"/>
              </a:rPr>
              <a:t>Stephan </a:t>
            </a:r>
            <a:r>
              <a:rPr lang="de-DE" sz="2800" i="1" dirty="0" err="1" smtClean="0">
                <a:solidFill>
                  <a:schemeClr val="tx1"/>
                </a:solidFill>
                <a:latin typeface="Verdana"/>
                <a:cs typeface="Verdana"/>
              </a:rPr>
              <a:t>Kaller</a:t>
            </a:r>
            <a:endParaRPr lang="de-DE" sz="2800" i="1" dirty="0" smtClean="0">
              <a:solidFill>
                <a:schemeClr val="tx1"/>
              </a:solidFill>
              <a:latin typeface="Verdana"/>
              <a:cs typeface="Verdana"/>
            </a:endParaRPr>
          </a:p>
          <a:p>
            <a:pPr algn="ctr" fontAlgn="auto">
              <a:spcBef>
                <a:spcPts val="0"/>
              </a:spcBef>
              <a:spcAft>
                <a:spcPts val="0"/>
              </a:spcAft>
              <a:defRPr/>
            </a:pPr>
            <a:r>
              <a:rPr lang="de-DE" dirty="0" smtClean="0">
                <a:solidFill>
                  <a:schemeClr val="tx1"/>
                </a:solidFill>
                <a:latin typeface="Verdana"/>
                <a:cs typeface="Verdana"/>
              </a:rPr>
              <a:t>Klavier / Piano</a:t>
            </a:r>
            <a:endParaRPr lang="de-DE" dirty="0">
              <a:solidFill>
                <a:schemeClr val="tx1"/>
              </a:solidFill>
              <a:latin typeface="Verdana"/>
              <a:cs typeface="Verdana"/>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61</a:t>
            </a:fld>
            <a:endParaRPr lang="de-DE"/>
          </a:p>
        </p:txBody>
      </p:sp>
    </p:spTree>
    <p:extLst>
      <p:ext uri="{BB962C8B-B14F-4D97-AF65-F5344CB8AC3E}">
        <p14:creationId xmlns:p14="http://schemas.microsoft.com/office/powerpoint/2010/main" val="31937755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213853560"/>
              </p:ext>
            </p:extLst>
          </p:nvPr>
        </p:nvGraphicFramePr>
        <p:xfrm>
          <a:off x="400678" y="764704"/>
          <a:ext cx="8424934" cy="3886046"/>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Klaviermusik des 20. Jahrhunderts</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Stephan</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Kaller</a:t>
                      </a:r>
                      <a:r>
                        <a:rPr lang="de-DE" baseline="0" dirty="0" smtClean="0">
                          <a:latin typeface="Verdana" panose="020B0604030504040204" pitchFamily="34" charset="0"/>
                          <a:ea typeface="Verdana" panose="020B0604030504040204" pitchFamily="34" charset="0"/>
                          <a:cs typeface="Verdana" panose="020B0604030504040204" pitchFamily="34" charset="0"/>
                        </a:rPr>
                        <a:t>, Klavier/Piano</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Klaviermusik des 20. Jahrhunderts</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 Werk (unstrukturiert)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Enthält Werke von </a:t>
                      </a:r>
                      <a:r>
                        <a:rPr lang="de-DE" baseline="0" dirty="0" err="1" smtClean="0">
                          <a:latin typeface="Verdana" panose="020B0604030504040204" pitchFamily="34" charset="0"/>
                          <a:ea typeface="Verdana" panose="020B0604030504040204" pitchFamily="34" charset="0"/>
                          <a:cs typeface="Verdana" panose="020B0604030504040204" pitchFamily="34" charset="0"/>
                        </a:rPr>
                        <a:t>Chatschaturjan</a:t>
                      </a:r>
                      <a:r>
                        <a:rPr lang="de-DE" baseline="0" dirty="0" smtClean="0">
                          <a:latin typeface="Verdana" panose="020B0604030504040204" pitchFamily="34" charset="0"/>
                          <a:ea typeface="Verdana" panose="020B0604030504040204" pitchFamily="34" charset="0"/>
                          <a:cs typeface="Verdana" panose="020B0604030504040204" pitchFamily="34" charset="0"/>
                        </a:rPr>
                        <a:t>, Erhardt, </a:t>
                      </a:r>
                      <a:r>
                        <a:rPr lang="de-DE" baseline="0" dirty="0" err="1" smtClean="0">
                          <a:latin typeface="Verdana" panose="020B0604030504040204" pitchFamily="34" charset="0"/>
                          <a:ea typeface="Verdana" panose="020B0604030504040204" pitchFamily="34" charset="0"/>
                          <a:cs typeface="Verdana" panose="020B0604030504040204" pitchFamily="34" charset="0"/>
                        </a:rPr>
                        <a:t>Tippett</a:t>
                      </a:r>
                      <a:r>
                        <a:rPr lang="de-DE" baseline="0" dirty="0" smtClean="0">
                          <a:latin typeface="Verdana" panose="020B0604030504040204" pitchFamily="34" charset="0"/>
                          <a:ea typeface="Verdana" panose="020B0604030504040204" pitchFamily="34" charset="0"/>
                          <a:cs typeface="Verdana" panose="020B0604030504040204" pitchFamily="34" charset="0"/>
                        </a:rPr>
                        <a:t>, Heller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400678" y="5063527"/>
            <a:ext cx="8640960" cy="11318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Es ist klar zu erkennen, welches Einzelwerk von welchem Komponisten stammt. Die Verantwortlichkeitsangabe bezieht sich nur auf den Haupttitel der Zusammenstellung.</a:t>
            </a:r>
            <a:br>
              <a:rPr lang="de-DE" sz="1800" dirty="0" smtClean="0">
                <a:solidFill>
                  <a:schemeClr val="tx1"/>
                </a:solidFill>
              </a:rPr>
            </a:br>
            <a:r>
              <a:rPr lang="de-DE" sz="1800" dirty="0" smtClean="0">
                <a:solidFill>
                  <a:schemeClr val="tx1"/>
                </a:solidFill>
              </a:rPr>
              <a:t>Darstellung der in Beziehung stehenden Werke gem. RDA 25.1 als unstrukturierte Beschreibung</a:t>
            </a:r>
            <a:br>
              <a:rPr lang="de-DE" sz="1800" dirty="0" smtClean="0">
                <a:solidFill>
                  <a:schemeClr val="tx1"/>
                </a:solidFill>
              </a:rPr>
            </a:b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62</a:t>
            </a:fld>
            <a:endParaRPr lang="de-DE"/>
          </a:p>
        </p:txBody>
      </p:sp>
    </p:spTree>
    <p:extLst>
      <p:ext uri="{BB962C8B-B14F-4D97-AF65-F5344CB8AC3E}">
        <p14:creationId xmlns:p14="http://schemas.microsoft.com/office/powerpoint/2010/main" val="5823111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b="1" dirty="0" smtClean="0"/>
              <a:t>Zusammenstellung ohne übergeordneten Titel </a:t>
            </a:r>
          </a:p>
          <a:p>
            <a:endParaRPr lang="de-DE" dirty="0"/>
          </a:p>
          <a:p>
            <a:r>
              <a:rPr lang="de-DE" dirty="0" smtClean="0"/>
              <a:t>Verantwortlichkeitsangabe, die sich auf den Haupttitel der Zusammenstellung bezieht</a:t>
            </a:r>
          </a:p>
          <a:p>
            <a:endParaRPr lang="de-DE" dirty="0"/>
          </a:p>
          <a:p>
            <a:r>
              <a:rPr lang="de-DE" dirty="0" smtClean="0"/>
              <a:t>Verantwortlichkeitsangabe, die sich auf die Manifestationstitel der enthaltenen Teil-Werke beziehen</a:t>
            </a:r>
          </a:p>
          <a:p>
            <a:endParaRPr lang="de-DE" dirty="0" smtClean="0"/>
          </a:p>
          <a:p>
            <a:r>
              <a:rPr lang="de-DE" altLang="de-DE" dirty="0"/>
              <a:t>Zusammenstellung ohne übergeordneten Titel mit Werken mehrerer geistiger Schöpfer</a:t>
            </a:r>
            <a:br>
              <a:rPr lang="de-DE" altLang="de-DE" dirty="0"/>
            </a:br>
            <a:r>
              <a:rPr lang="de-DE" altLang="de-DE" dirty="0" smtClean="0"/>
              <a:t>Beispiel 6M.04.11</a:t>
            </a:r>
            <a:endParaRPr lang="de-DE" altLang="de-DE" dirty="0"/>
          </a:p>
          <a:p>
            <a:endParaRPr lang="de-DE" dirty="0" smtClean="0"/>
          </a:p>
          <a:p>
            <a:pPr marL="0" indent="0">
              <a:buNone/>
            </a:pPr>
            <a:endParaRPr lang="de-DE" dirty="0"/>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63</a:t>
            </a:fld>
            <a:endParaRPr lang="de-DE"/>
          </a:p>
        </p:txBody>
      </p:sp>
    </p:spTree>
    <p:extLst>
      <p:ext uri="{BB962C8B-B14F-4D97-AF65-F5344CB8AC3E}">
        <p14:creationId xmlns:p14="http://schemas.microsoft.com/office/powerpoint/2010/main" val="18172627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Beziehungen </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64</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0462437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a:t>
            </a:r>
            <a:endParaRPr lang="de-DE" dirty="0"/>
          </a:p>
        </p:txBody>
      </p:sp>
      <p:sp>
        <p:nvSpPr>
          <p:cNvPr id="3" name="Textplatzhalter 2"/>
          <p:cNvSpPr>
            <a:spLocks noGrp="1"/>
          </p:cNvSpPr>
          <p:nvPr>
            <p:ph type="body" sz="quarter" idx="13"/>
          </p:nvPr>
        </p:nvSpPr>
        <p:spPr/>
        <p:txBody>
          <a:bodyPr wrap="square"/>
          <a:lstStyle/>
          <a:p>
            <a:r>
              <a:rPr lang="de-DE" dirty="0" smtClean="0"/>
              <a:t>Personen, Familien, Körperschaften können in Beziehung stehen zur gesamten Zusammenstellung oder „nur“ zu einzelnen Teilwerken innerhalb der Zusammenstellung. Bei der Erfassung von Beziehungen muss diese Unterscheidung beachtet werden. </a:t>
            </a:r>
          </a:p>
          <a:p>
            <a:endParaRPr lang="de-DE" dirty="0"/>
          </a:p>
          <a:p>
            <a:r>
              <a:rPr lang="de-DE" dirty="0" smtClean="0"/>
              <a:t>Beziehungskennzeichnung Anhang I</a:t>
            </a:r>
          </a:p>
          <a:p>
            <a:endParaRPr lang="de-DE" dirty="0"/>
          </a:p>
          <a:p>
            <a:r>
              <a:rPr lang="de-DE" dirty="0" smtClean="0"/>
              <a:t>Die Art der Beschreibung spielt bei der Erfassung der Beziehung von Personen zur Ressource eine Rolle.</a:t>
            </a:r>
          </a:p>
          <a:p>
            <a:endParaRPr lang="de-DE" dirty="0" smtClean="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65</a:t>
            </a:fld>
            <a:endParaRPr lang="de-DE"/>
          </a:p>
        </p:txBody>
      </p:sp>
    </p:spTree>
    <p:extLst>
      <p:ext uri="{BB962C8B-B14F-4D97-AF65-F5344CB8AC3E}">
        <p14:creationId xmlns:p14="http://schemas.microsoft.com/office/powerpoint/2010/main" val="2269879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8" name="Rechteck 7"/>
          <p:cNvSpPr/>
          <p:nvPr/>
        </p:nvSpPr>
        <p:spPr>
          <a:xfrm>
            <a:off x="5870509" y="1412776"/>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Komponist  / Interpret für alle Teil-Werke der Zusammenstellung</a:t>
            </a:r>
            <a:endParaRPr lang="de-DE" dirty="0">
              <a:solidFill>
                <a:schemeClr val="tx1"/>
              </a:solidFill>
            </a:endParaRPr>
          </a:p>
        </p:txBody>
      </p:sp>
      <p:sp>
        <p:nvSpPr>
          <p:cNvPr id="9" name="Rechteck 8"/>
          <p:cNvSpPr/>
          <p:nvPr/>
        </p:nvSpPr>
        <p:spPr>
          <a:xfrm>
            <a:off x="5864051" y="3021925"/>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Komponist / Interpret für den 1. Teil</a:t>
            </a:r>
            <a:endParaRPr lang="de-DE" dirty="0">
              <a:solidFill>
                <a:schemeClr val="tx1"/>
              </a:solidFill>
            </a:endParaRPr>
          </a:p>
        </p:txBody>
      </p:sp>
      <p:sp>
        <p:nvSpPr>
          <p:cNvPr id="10" name="Rechteck 9"/>
          <p:cNvSpPr/>
          <p:nvPr/>
        </p:nvSpPr>
        <p:spPr>
          <a:xfrm>
            <a:off x="5876528" y="4705813"/>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Komponist / Interpret für den X. Teil</a:t>
            </a:r>
            <a:endParaRPr lang="de-DE" dirty="0">
              <a:solidFill>
                <a:schemeClr val="tx1"/>
              </a:solidFill>
            </a:endParaRPr>
          </a:p>
        </p:txBody>
      </p:sp>
      <p:cxnSp>
        <p:nvCxnSpPr>
          <p:cNvPr id="12" name="Gerade Verbindung mit Pfeil 11"/>
          <p:cNvCxnSpPr/>
          <p:nvPr/>
        </p:nvCxnSpPr>
        <p:spPr>
          <a:xfrm flipH="1">
            <a:off x="4211960" y="2132856"/>
            <a:ext cx="136815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4136125" y="5301208"/>
            <a:ext cx="136815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4136125" y="3725416"/>
            <a:ext cx="136815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66</a:t>
            </a:fld>
            <a:endParaRPr lang="de-DE"/>
          </a:p>
        </p:txBody>
      </p:sp>
      <p:sp>
        <p:nvSpPr>
          <p:cNvPr id="15" name="Rechteck 14"/>
          <p:cNvSpPr/>
          <p:nvPr/>
        </p:nvSpPr>
        <p:spPr>
          <a:xfrm>
            <a:off x="899592" y="1412776"/>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Zusammenstellung</a:t>
            </a:r>
            <a:endParaRPr lang="de-DE" dirty="0">
              <a:solidFill>
                <a:schemeClr val="tx1"/>
              </a:solidFill>
            </a:endParaRPr>
          </a:p>
        </p:txBody>
      </p:sp>
      <p:sp>
        <p:nvSpPr>
          <p:cNvPr id="16" name="Rechteck 15"/>
          <p:cNvSpPr/>
          <p:nvPr/>
        </p:nvSpPr>
        <p:spPr>
          <a:xfrm>
            <a:off x="899592" y="2978331"/>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1. Teil –</a:t>
            </a:r>
            <a:br>
              <a:rPr lang="de-DE" dirty="0" smtClean="0">
                <a:solidFill>
                  <a:schemeClr val="tx1"/>
                </a:solidFill>
              </a:rPr>
            </a:br>
            <a:r>
              <a:rPr lang="de-DE" dirty="0" smtClean="0">
                <a:solidFill>
                  <a:schemeClr val="tx1"/>
                </a:solidFill>
              </a:rPr>
              <a:t>enthaltenes Teil-Werk</a:t>
            </a:r>
          </a:p>
        </p:txBody>
      </p:sp>
      <p:sp>
        <p:nvSpPr>
          <p:cNvPr id="17" name="Rechteck 16"/>
          <p:cNvSpPr/>
          <p:nvPr/>
        </p:nvSpPr>
        <p:spPr>
          <a:xfrm>
            <a:off x="877509" y="4581128"/>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X. Teil – </a:t>
            </a:r>
            <a:br>
              <a:rPr lang="de-DE" dirty="0" smtClean="0">
                <a:solidFill>
                  <a:schemeClr val="tx1"/>
                </a:solidFill>
              </a:rPr>
            </a:br>
            <a:r>
              <a:rPr lang="de-DE" dirty="0" smtClean="0">
                <a:solidFill>
                  <a:schemeClr val="tx1"/>
                </a:solidFill>
              </a:rPr>
              <a:t>enthaltenes Teil-Werk</a:t>
            </a:r>
            <a:endParaRPr lang="de-DE" dirty="0">
              <a:solidFill>
                <a:schemeClr val="tx1"/>
              </a:solidFill>
            </a:endParaRPr>
          </a:p>
        </p:txBody>
      </p:sp>
    </p:spTree>
    <p:extLst>
      <p:ext uri="{BB962C8B-B14F-4D97-AF65-F5344CB8AC3E}">
        <p14:creationId xmlns:p14="http://schemas.microsoft.com/office/powerpoint/2010/main" val="30482671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8" name="Rechteck 7"/>
          <p:cNvSpPr/>
          <p:nvPr/>
        </p:nvSpPr>
        <p:spPr>
          <a:xfrm>
            <a:off x="5870509" y="1412776"/>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Komponist  / Interpret für alle Teil-Werke der Zusammenstellung</a:t>
            </a:r>
            <a:endParaRPr lang="de-DE" dirty="0">
              <a:solidFill>
                <a:schemeClr val="tx1"/>
              </a:solidFill>
            </a:endParaRPr>
          </a:p>
        </p:txBody>
      </p:sp>
      <p:sp>
        <p:nvSpPr>
          <p:cNvPr id="9" name="Rechteck 8"/>
          <p:cNvSpPr/>
          <p:nvPr/>
        </p:nvSpPr>
        <p:spPr>
          <a:xfrm>
            <a:off x="5876528" y="3005336"/>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Komponist / Interpret für den 1. Teil</a:t>
            </a:r>
            <a:endParaRPr lang="de-DE" dirty="0">
              <a:solidFill>
                <a:schemeClr val="tx1"/>
              </a:solidFill>
            </a:endParaRPr>
          </a:p>
        </p:txBody>
      </p:sp>
      <p:sp>
        <p:nvSpPr>
          <p:cNvPr id="10" name="Rechteck 9"/>
          <p:cNvSpPr/>
          <p:nvPr/>
        </p:nvSpPr>
        <p:spPr>
          <a:xfrm>
            <a:off x="5876528" y="4703083"/>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Komponist / Interpret für den X. Teil</a:t>
            </a:r>
            <a:endParaRPr lang="de-DE" dirty="0">
              <a:solidFill>
                <a:schemeClr val="tx1"/>
              </a:solidFill>
            </a:endParaRPr>
          </a:p>
        </p:txBody>
      </p:sp>
      <p:cxnSp>
        <p:nvCxnSpPr>
          <p:cNvPr id="12" name="Gerade Verbindung mit Pfeil 11"/>
          <p:cNvCxnSpPr/>
          <p:nvPr/>
        </p:nvCxnSpPr>
        <p:spPr>
          <a:xfrm flipH="1">
            <a:off x="3923928" y="2132856"/>
            <a:ext cx="136815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539552" y="1412776"/>
            <a:ext cx="2448272" cy="144016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Beschreibung der Zusammenstellung</a:t>
            </a:r>
            <a:endParaRPr lang="de-DE" dirty="0">
              <a:solidFill>
                <a:schemeClr val="tx1"/>
              </a:solidFill>
            </a:endParaRPr>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67</a:t>
            </a:fld>
            <a:endParaRPr lang="de-DE"/>
          </a:p>
        </p:txBody>
      </p:sp>
    </p:spTree>
    <p:extLst>
      <p:ext uri="{BB962C8B-B14F-4D97-AF65-F5344CB8AC3E}">
        <p14:creationId xmlns:p14="http://schemas.microsoft.com/office/powerpoint/2010/main" val="3378891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a:t>
            </a:r>
            <a:endParaRPr lang="de-DE" dirty="0"/>
          </a:p>
        </p:txBody>
      </p:sp>
      <p:sp>
        <p:nvSpPr>
          <p:cNvPr id="3" name="Textplatzhalter 2"/>
          <p:cNvSpPr>
            <a:spLocks noGrp="1"/>
          </p:cNvSpPr>
          <p:nvPr>
            <p:ph type="body" sz="quarter" idx="13"/>
          </p:nvPr>
        </p:nvSpPr>
        <p:spPr/>
        <p:txBody>
          <a:bodyPr wrap="square"/>
          <a:lstStyle/>
          <a:p>
            <a:r>
              <a:rPr lang="de-DE" dirty="0" smtClean="0"/>
              <a:t>Es gibt kein RDA-Element und keine RDA-Beziehung </a:t>
            </a:r>
            <a:br>
              <a:rPr lang="de-DE" dirty="0" smtClean="0"/>
            </a:br>
            <a:r>
              <a:rPr lang="de-DE" dirty="0" smtClean="0"/>
              <a:t>„Komponist des enthaltenen Teils“.</a:t>
            </a:r>
          </a:p>
          <a:p>
            <a:endParaRPr lang="de-DE" dirty="0"/>
          </a:p>
          <a:p>
            <a:r>
              <a:rPr lang="de-DE" dirty="0" smtClean="0"/>
              <a:t>Nicht-</a:t>
            </a:r>
            <a:r>
              <a:rPr lang="de-DE" dirty="0" err="1" smtClean="0"/>
              <a:t>rda</a:t>
            </a:r>
            <a:r>
              <a:rPr lang="de-DE" dirty="0" smtClean="0"/>
              <a:t>-gerechter Sucheinstieg</a:t>
            </a:r>
          </a:p>
          <a:p>
            <a:pPr lvl="1"/>
            <a:r>
              <a:rPr lang="de-DE" dirty="0" smtClean="0"/>
              <a:t>Indexierung, Auffindbarkeit</a:t>
            </a:r>
          </a:p>
          <a:p>
            <a:pPr lvl="1"/>
            <a:r>
              <a:rPr lang="de-DE" dirty="0" smtClean="0"/>
              <a:t>Suchstrategien von Benutzer</a:t>
            </a:r>
            <a:endParaRPr lang="de-DE" dirty="0"/>
          </a:p>
          <a:p>
            <a:pPr lvl="1"/>
            <a:endParaRPr lang="de-DE" dirty="0" smtClean="0"/>
          </a:p>
          <a:p>
            <a:r>
              <a:rPr lang="de-DE" dirty="0" smtClean="0"/>
              <a:t>Über die Anwendung der nicht-</a:t>
            </a:r>
            <a:r>
              <a:rPr lang="de-DE" dirty="0" err="1" smtClean="0"/>
              <a:t>rda</a:t>
            </a:r>
            <a:r>
              <a:rPr lang="de-DE" dirty="0" smtClean="0"/>
              <a:t>-gerechten Sucheinstiege entscheidet die katalogisierende Institution oder der Verbund. </a:t>
            </a:r>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68</a:t>
            </a:fld>
            <a:endParaRPr lang="de-DE"/>
          </a:p>
        </p:txBody>
      </p:sp>
    </p:spTree>
    <p:extLst>
      <p:ext uri="{BB962C8B-B14F-4D97-AF65-F5344CB8AC3E}">
        <p14:creationId xmlns:p14="http://schemas.microsoft.com/office/powerpoint/2010/main" val="2332449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768752" cy="365125"/>
          </a:xfrm>
        </p:spPr>
        <p:txBody>
          <a:bodyPr/>
          <a:lstStyle/>
          <a:p>
            <a:r>
              <a:rPr lang="de-DE" smtClean="0"/>
              <a:t>RDA-Musik-Spezialschulung | P. Wagenknecht | Münster 04. - 05. September 2017</a:t>
            </a:r>
            <a:endParaRPr lang="de-DE" dirty="0"/>
          </a:p>
        </p:txBody>
      </p:sp>
      <p:sp>
        <p:nvSpPr>
          <p:cNvPr id="5" name="Ellipse 4"/>
          <p:cNvSpPr/>
          <p:nvPr/>
        </p:nvSpPr>
        <p:spPr>
          <a:xfrm>
            <a:off x="467544" y="1124744"/>
            <a:ext cx="5328592" cy="4788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47709" y="188640"/>
            <a:ext cx="8640960" cy="724942"/>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und Oper - Schallplatte</a:t>
            </a:r>
            <a:endParaRPr lang="de-DE" dirty="0"/>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10" name="Grafik 9"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6046">
            <a:off x="1474749" y="1801962"/>
            <a:ext cx="3391451" cy="3525642"/>
          </a:xfrm>
          <a:prstGeom prst="rect">
            <a:avLst/>
          </a:prstGeom>
          <a:solidFill>
            <a:schemeClr val="bg1"/>
          </a:solidFill>
        </p:spPr>
      </p:pic>
      <p:sp>
        <p:nvSpPr>
          <p:cNvPr id="8" name="Textfeld 7"/>
          <p:cNvSpPr txBox="1"/>
          <p:nvPr/>
        </p:nvSpPr>
        <p:spPr>
          <a:xfrm>
            <a:off x="5796136" y="1400534"/>
            <a:ext cx="28803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Schallplattenseite 1</a:t>
            </a:r>
            <a:r>
              <a:rPr lang="de-DE" sz="1600" dirty="0" smtClean="0"/>
              <a:t> </a:t>
            </a:r>
            <a:endParaRPr lang="de-DE" sz="1600" dirty="0">
              <a:latin typeface="Verdana" pitchFamily="34" charset="0"/>
              <a:ea typeface="Verdana" pitchFamily="34" charset="0"/>
              <a:cs typeface="Verdana" pitchFamily="34" charset="0"/>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69</a:t>
            </a:fld>
            <a:endParaRPr lang="de-DE"/>
          </a:p>
        </p:txBody>
      </p:sp>
    </p:spTree>
    <p:extLst>
      <p:ext uri="{BB962C8B-B14F-4D97-AF65-F5344CB8AC3E}">
        <p14:creationId xmlns:p14="http://schemas.microsoft.com/office/powerpoint/2010/main" val="3731102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lnSpc>
                <a:spcPct val="150000"/>
              </a:lnSpc>
              <a:buNone/>
            </a:pPr>
            <a:r>
              <a:rPr lang="de-DE" dirty="0" smtClean="0"/>
              <a:t>Ressourcen</a:t>
            </a:r>
            <a:r>
              <a:rPr lang="de-DE" dirty="0"/>
              <a:t>, die als einzelne Einheit erscheinen, deren Manifestation aber mehrere Werke verkörpert, werden als Zusammenstellungen bezeichnet (das gilt analog für mehrteilige Monographien gleichen Charakters). Dabei sollten mindestens zwei im Wesentlichen gleichrangige Werke enthalten sein. </a:t>
            </a: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6" name="Foliennummernplatzhalter 4"/>
          <p:cNvSpPr>
            <a:spLocks noGrp="1"/>
          </p:cNvSpPr>
          <p:nvPr>
            <p:ph type="sldNum" sz="quarter" idx="15"/>
          </p:nvPr>
        </p:nvSpPr>
        <p:spPr>
          <a:xfrm>
            <a:off x="7235825" y="6376988"/>
            <a:ext cx="1450975" cy="365125"/>
          </a:xfrm>
        </p:spPr>
        <p:txBody>
          <a:bodyPr/>
          <a:lstStyle/>
          <a:p>
            <a:pPr>
              <a:defRPr/>
            </a:pPr>
            <a:fld id="{0A5759A7-79B4-4033-BA17-8A25555FE889}" type="slidenum">
              <a:rPr lang="de-DE"/>
              <a:pPr>
                <a:defRPr/>
              </a:pPr>
              <a:t>7</a:t>
            </a:fld>
            <a:endParaRPr lang="de-DE" dirty="0"/>
          </a:p>
        </p:txBody>
      </p:sp>
      <p:sp>
        <p:nvSpPr>
          <p:cNvPr id="7" name="Fußzeilenplatzhalter 3"/>
          <p:cNvSpPr txBox="1">
            <a:spLocks/>
          </p:cNvSpPr>
          <p:nvPr/>
        </p:nvSpPr>
        <p:spPr>
          <a:xfrm>
            <a:off x="467544" y="6021288"/>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8" name="Rechteckige Legende 7"/>
          <p:cNvSpPr/>
          <p:nvPr/>
        </p:nvSpPr>
        <p:spPr>
          <a:xfrm>
            <a:off x="3923928" y="4720221"/>
            <a:ext cx="4649847" cy="1296144"/>
          </a:xfrm>
          <a:prstGeom prst="wedgeRectCallout">
            <a:avLst>
              <a:gd name="adj1" fmla="val 19821"/>
              <a:gd name="adj2" fmla="val -96175"/>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Kommt häufig vor </a:t>
            </a:r>
          </a:p>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bei AV-Medien Musik. </a:t>
            </a:r>
          </a:p>
        </p:txBody>
      </p:sp>
    </p:spTree>
    <p:extLst>
      <p:ext uri="{BB962C8B-B14F-4D97-AF65-F5344CB8AC3E}">
        <p14:creationId xmlns:p14="http://schemas.microsoft.com/office/powerpoint/2010/main" val="3452448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RDA-Musik-Spezialschulung | P. Wagenknecht | Münster 04. - 05. September 2017</a:t>
            </a:r>
            <a:endParaRPr lang="de-DE"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640" y="1700806"/>
            <a:ext cx="3801754"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2663317" y="1220421"/>
            <a:ext cx="3600400"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12" name="Titel 11"/>
          <p:cNvSpPr>
            <a:spLocks noGrp="1"/>
          </p:cNvSpPr>
          <p:nvPr>
            <p:ph type="title"/>
          </p:nvPr>
        </p:nvSpPr>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&amp; Oper - Schallplattenhülle</a:t>
            </a:r>
            <a:endParaRPr lang="de-DE" dirty="0"/>
          </a:p>
        </p:txBody>
      </p:sp>
      <p:pic>
        <p:nvPicPr>
          <p:cNvPr id="5" name="Grafik 4"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46" y="1894778"/>
            <a:ext cx="2964437" cy="1562235"/>
          </a:xfrm>
          <a:prstGeom prst="rect">
            <a:avLst/>
          </a:prstGeom>
        </p:spPr>
      </p:pic>
      <p:sp>
        <p:nvSpPr>
          <p:cNvPr id="11" name="Textfeld 10"/>
          <p:cNvSpPr txBox="1"/>
          <p:nvPr/>
        </p:nvSpPr>
        <p:spPr>
          <a:xfrm>
            <a:off x="2663317" y="4077072"/>
            <a:ext cx="3600400" cy="984885"/>
          </a:xfrm>
          <a:prstGeom prst="rect">
            <a:avLst/>
          </a:prstGeom>
          <a:noFill/>
        </p:spPr>
        <p:txBody>
          <a:bodyPr wrap="square" rtlCol="0">
            <a:spAutoFit/>
          </a:bodyPr>
          <a:lstStyle/>
          <a:p>
            <a:pPr marL="228600" indent="-228600">
              <a:buAutoNum type="alphaUcPeriod"/>
            </a:pPr>
            <a:r>
              <a:rPr lang="de-DE" sz="1000" b="1" dirty="0" err="1" smtClean="0">
                <a:latin typeface="Verdana" pitchFamily="34" charset="0"/>
                <a:ea typeface="Verdana" pitchFamily="34" charset="0"/>
                <a:cs typeface="Verdana" pitchFamily="34" charset="0"/>
              </a:rPr>
              <a:t>Lortzing</a:t>
            </a:r>
            <a:r>
              <a:rPr lang="de-DE" sz="1000" b="1" dirty="0" smtClean="0">
                <a:latin typeface="Verdana" pitchFamily="34" charset="0"/>
                <a:ea typeface="Verdana" pitchFamily="34" charset="0"/>
                <a:cs typeface="Verdana" pitchFamily="34" charset="0"/>
              </a:rPr>
              <a:t>	      J. Haydn	           W. A. Mozart</a:t>
            </a:r>
          </a:p>
          <a:p>
            <a:endParaRPr lang="de-DE" sz="800" dirty="0" smtClean="0">
              <a:latin typeface="Verdana" pitchFamily="34" charset="0"/>
              <a:ea typeface="Verdana" pitchFamily="34" charset="0"/>
              <a:cs typeface="Verdana" pitchFamily="34" charset="0"/>
            </a:endParaRPr>
          </a:p>
          <a:p>
            <a:r>
              <a:rPr lang="de-DE" sz="800" dirty="0" smtClean="0">
                <a:latin typeface="Verdana" pitchFamily="34" charset="0"/>
                <a:ea typeface="Verdana" pitchFamily="34" charset="0"/>
                <a:cs typeface="Verdana" pitchFamily="34" charset="0"/>
              </a:rPr>
              <a:t>Ouvertüre                  Konzert für               „Der Schauspieldirektor</a:t>
            </a:r>
          </a:p>
          <a:p>
            <a:r>
              <a:rPr lang="de-DE" sz="800" dirty="0" smtClean="0">
                <a:latin typeface="Verdana" pitchFamily="34" charset="0"/>
                <a:ea typeface="Verdana" pitchFamily="34" charset="0"/>
                <a:cs typeface="Verdana" pitchFamily="34" charset="0"/>
              </a:rPr>
              <a:t>zur Oper                    Trompete                  Oper in einem Akt</a:t>
            </a:r>
          </a:p>
          <a:p>
            <a:r>
              <a:rPr lang="de-DE" sz="800" dirty="0" smtClean="0">
                <a:latin typeface="Verdana" pitchFamily="34" charset="0"/>
                <a:ea typeface="Verdana" pitchFamily="34" charset="0"/>
                <a:cs typeface="Verdana" pitchFamily="34" charset="0"/>
              </a:rPr>
              <a:t>„Die Opernprobe“        und </a:t>
            </a:r>
          </a:p>
          <a:p>
            <a:r>
              <a:rPr lang="de-DE" sz="800" dirty="0">
                <a:latin typeface="Verdana" pitchFamily="34" charset="0"/>
                <a:ea typeface="Verdana" pitchFamily="34" charset="0"/>
                <a:cs typeface="Verdana" pitchFamily="34" charset="0"/>
              </a:rPr>
              <a:t> </a:t>
            </a:r>
            <a:r>
              <a:rPr lang="de-DE" sz="800" dirty="0" smtClean="0">
                <a:latin typeface="Verdana" pitchFamily="34" charset="0"/>
                <a:ea typeface="Verdana" pitchFamily="34" charset="0"/>
                <a:cs typeface="Verdana" pitchFamily="34" charset="0"/>
              </a:rPr>
              <a:t>                                Orchester Es-Dur </a:t>
            </a:r>
            <a:endParaRPr lang="de-DE" sz="800" dirty="0">
              <a:latin typeface="Verdana" pitchFamily="34" charset="0"/>
              <a:ea typeface="Verdana" pitchFamily="34" charset="0"/>
              <a:cs typeface="Verdana" pitchFamily="34" charset="0"/>
            </a:endParaRPr>
          </a:p>
        </p:txBody>
      </p:sp>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17" y="5445223"/>
            <a:ext cx="3527599" cy="358171"/>
          </a:xfrm>
          <a:prstGeom prst="rect">
            <a:avLst/>
          </a:prstGeom>
        </p:spPr>
      </p:pic>
      <p:pic>
        <p:nvPicPr>
          <p:cNvPr id="4" name="Grafik 3"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002" y="1808446"/>
            <a:ext cx="668632" cy="742122"/>
          </a:xfrm>
          <a:prstGeom prst="rect">
            <a:avLst/>
          </a:prstGeom>
        </p:spPr>
      </p:pic>
      <p:pic>
        <p:nvPicPr>
          <p:cNvPr id="15" name="Grafik 14" descr="Bildschirmausschnitt"/>
          <p:cNvPicPr>
            <a:picLocks noChangeAspect="1"/>
          </p:cNvPicPr>
          <p:nvPr/>
        </p:nvPicPr>
        <p:blipFill>
          <a:blip r:embed="rId7"/>
          <a:stretch>
            <a:fillRect/>
          </a:stretch>
        </p:blipFill>
        <p:spPr>
          <a:xfrm>
            <a:off x="4568189" y="3425189"/>
            <a:ext cx="7621" cy="7621"/>
          </a:xfrm>
          <a:prstGeom prst="rect">
            <a:avLst/>
          </a:prstGeom>
        </p:spPr>
      </p:pic>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70</a:t>
            </a:fld>
            <a:endParaRPr lang="de-DE"/>
          </a:p>
        </p:txBody>
      </p:sp>
    </p:spTree>
    <p:extLst>
      <p:ext uri="{BB962C8B-B14F-4D97-AF65-F5344CB8AC3E}">
        <p14:creationId xmlns:p14="http://schemas.microsoft.com/office/powerpoint/2010/main" val="12786855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495686652"/>
              </p:ext>
            </p:extLst>
          </p:nvPr>
        </p:nvGraphicFramePr>
        <p:xfrm>
          <a:off x="419003" y="1005963"/>
          <a:ext cx="8424934" cy="4842107"/>
        </p:xfrm>
        <a:graphic>
          <a:graphicData uri="http://schemas.openxmlformats.org/drawingml/2006/table">
            <a:tbl>
              <a:tblPr firstRow="1" bandRow="1">
                <a:tableStyleId>{5C22544A-7EE6-4342-B048-85BDC9FD1C3A}</a:tableStyleId>
              </a:tblPr>
              <a:tblGrid>
                <a:gridCol w="1008112"/>
                <a:gridCol w="936104"/>
                <a:gridCol w="3240360"/>
                <a:gridCol w="3240358"/>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latin typeface="Verdana" panose="020B0604030504040204" pitchFamily="34" charset="0"/>
                          <a:ea typeface="Verdana" panose="020B0604030504040204" pitchFamily="34" charset="0"/>
                          <a:cs typeface="Verdana" panose="020B0604030504040204" pitchFamily="34" charset="0"/>
                        </a:rPr>
                        <a:t> &amp; Oper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200b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a:t>
                      </a:r>
                    </a:p>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itr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Instrumentalmusiker)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6M.04.09 (Ausschnitt)</a:t>
            </a:r>
            <a:endParaRPr lang="de-DE" dirty="0"/>
          </a:p>
        </p:txBody>
      </p:sp>
      <p:sp>
        <p:nvSpPr>
          <p:cNvPr id="7" name="Titel 1"/>
          <p:cNvSpPr txBox="1">
            <a:spLocks/>
          </p:cNvSpPr>
          <p:nvPr/>
        </p:nvSpPr>
        <p:spPr>
          <a:xfrm>
            <a:off x="395536" y="5589240"/>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6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71</a:t>
            </a:fld>
            <a:endParaRPr lang="de-DE"/>
          </a:p>
        </p:txBody>
      </p:sp>
      <p:sp>
        <p:nvSpPr>
          <p:cNvPr id="3" name="Fußzeilenplatzhalter 2"/>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4360284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259262498"/>
              </p:ext>
            </p:extLst>
          </p:nvPr>
        </p:nvGraphicFramePr>
        <p:xfrm>
          <a:off x="413963" y="1196752"/>
          <a:ext cx="8424934" cy="5116427"/>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latin typeface="Verdana" panose="020B0604030504040204" pitchFamily="34" charset="0"/>
                          <a:ea typeface="Verdana" panose="020B0604030504040204" pitchFamily="34" charset="0"/>
                          <a:cs typeface="Verdana" panose="020B0604030504040204" pitchFamily="34" charset="0"/>
                        </a:rPr>
                        <a:t> &amp; Oper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104b</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19.2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Geistiger Schöpfer</a:t>
                      </a:r>
                    </a:p>
                    <a:p>
                      <a:pPr>
                        <a:lnSpc>
                          <a:spcPct val="100000"/>
                        </a:lnSpc>
                        <a:spcBef>
                          <a:spcPts val="600"/>
                        </a:spcBef>
                        <a:spcAft>
                          <a:spcPts val="600"/>
                        </a:spcAft>
                      </a:pPr>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-nicht-</a:t>
                      </a:r>
                      <a:r>
                        <a:rPr lang="de-DE" sz="1200" b="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rda</a:t>
                      </a:r>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-gerechter</a:t>
                      </a:r>
                      <a:r>
                        <a:rPr lang="de-DE" sz="1200"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Sucheinstieg-</a:t>
                      </a:r>
                      <a:endParaRPr lang="de-DE" sz="12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Lortzing</a:t>
                      </a:r>
                      <a:r>
                        <a:rPr lang="de-DE" dirty="0" smtClean="0">
                          <a:latin typeface="Verdana" panose="020B0604030504040204" pitchFamily="34" charset="0"/>
                          <a:ea typeface="Verdana" panose="020B0604030504040204" pitchFamily="34" charset="0"/>
                          <a:cs typeface="Verdana" panose="020B0604030504040204" pitchFamily="34" charset="0"/>
                        </a:rPr>
                        <a:t>,</a:t>
                      </a:r>
                      <a:r>
                        <a:rPr lang="de-DE" baseline="0" dirty="0" smtClean="0">
                          <a:latin typeface="Verdana" panose="020B0604030504040204" pitchFamily="34" charset="0"/>
                          <a:ea typeface="Verdana" panose="020B0604030504040204" pitchFamily="34" charset="0"/>
                          <a:cs typeface="Verdana" panose="020B0604030504040204" pitchFamily="34" charset="0"/>
                        </a:rPr>
                        <a:t> Albert</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baseline="0" dirty="0" smtClean="0">
                          <a:latin typeface="Verdana" panose="020B0604030504040204" pitchFamily="34" charset="0"/>
                          <a:ea typeface="Verdana" panose="020B0604030504040204" pitchFamily="34" charset="0"/>
                          <a:cs typeface="Verdana" panose="020B0604030504040204" pitchFamily="34" charset="0"/>
                        </a:rPr>
                        <a:t> 1801-1851</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6M.04.09 </a:t>
            </a:r>
            <a:br>
              <a:rPr lang="de-DE" dirty="0" smtClean="0">
                <a:ea typeface="Verdana" panose="020B0604030504040204" pitchFamily="34" charset="0"/>
                <a:cs typeface="Verdana" panose="020B0604030504040204" pitchFamily="34" charset="0"/>
              </a:rPr>
            </a:br>
            <a:r>
              <a:rPr lang="de-DE" dirty="0" smtClean="0">
                <a:ea typeface="Verdana" panose="020B0604030504040204" pitchFamily="34" charset="0"/>
                <a:cs typeface="Verdana" panose="020B0604030504040204" pitchFamily="34" charset="0"/>
              </a:rPr>
              <a:t>(nicht-</a:t>
            </a:r>
            <a:r>
              <a:rPr lang="de-DE" dirty="0" err="1" smtClean="0">
                <a:ea typeface="Verdana" panose="020B0604030504040204" pitchFamily="34" charset="0"/>
                <a:cs typeface="Verdana" panose="020B0604030504040204" pitchFamily="34" charset="0"/>
              </a:rPr>
              <a:t>rda</a:t>
            </a:r>
            <a:r>
              <a:rPr lang="de-DE" dirty="0" smtClean="0">
                <a:ea typeface="Verdana" panose="020B0604030504040204" pitchFamily="34" charset="0"/>
                <a:cs typeface="Verdana" panose="020B0604030504040204" pitchFamily="34" charset="0"/>
              </a:rPr>
              <a:t>-gerechter Sucheinstieg)</a:t>
            </a:r>
            <a:endParaRPr lang="de-DE" dirty="0"/>
          </a:p>
        </p:txBody>
      </p:sp>
      <p:sp>
        <p:nvSpPr>
          <p:cNvPr id="7" name="Titel 1"/>
          <p:cNvSpPr txBox="1">
            <a:spLocks/>
          </p:cNvSpPr>
          <p:nvPr/>
        </p:nvSpPr>
        <p:spPr>
          <a:xfrm>
            <a:off x="395536" y="5589240"/>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6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72</a:t>
            </a:fld>
            <a:endParaRPr lang="de-DE"/>
          </a:p>
        </p:txBody>
      </p:sp>
      <p:sp>
        <p:nvSpPr>
          <p:cNvPr id="3" name="Fußzeilenplatzhalter 2"/>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29756794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6M.04.09 </a:t>
            </a:r>
            <a:endParaRPr lang="de-DE" dirty="0"/>
          </a:p>
        </p:txBody>
      </p:sp>
      <p:sp>
        <p:nvSpPr>
          <p:cNvPr id="3" name="Textplatzhalter 2"/>
          <p:cNvSpPr>
            <a:spLocks noGrp="1"/>
          </p:cNvSpPr>
          <p:nvPr>
            <p:ph type="body" sz="quarter" idx="13"/>
          </p:nvPr>
        </p:nvSpPr>
        <p:spPr/>
        <p:txBody>
          <a:bodyPr wrap="square"/>
          <a:lstStyle/>
          <a:p>
            <a:pPr lvl="1"/>
            <a:r>
              <a:rPr lang="de-DE" dirty="0"/>
              <a:t>Kein geistiger Schöpfer für die Zusammenstellung als Ganzes</a:t>
            </a:r>
          </a:p>
          <a:p>
            <a:pPr lvl="1"/>
            <a:r>
              <a:rPr lang="de-DE" dirty="0"/>
              <a:t>Es können nur nicht-</a:t>
            </a:r>
            <a:r>
              <a:rPr lang="de-DE" dirty="0" err="1"/>
              <a:t>rda</a:t>
            </a:r>
            <a:r>
              <a:rPr lang="de-DE" dirty="0"/>
              <a:t>-gerechte Sucheinstiege für die Komponisten </a:t>
            </a:r>
            <a:r>
              <a:rPr lang="de-DE" dirty="0" err="1"/>
              <a:t>Lortzing</a:t>
            </a:r>
            <a:r>
              <a:rPr lang="de-DE" dirty="0"/>
              <a:t>, Haydn, Mozart erfasst werden</a:t>
            </a:r>
            <a:r>
              <a:rPr lang="de-DE" dirty="0" smtClean="0"/>
              <a:t>.</a:t>
            </a:r>
          </a:p>
          <a:p>
            <a:pPr lvl="1"/>
            <a:r>
              <a:rPr lang="de-DE" dirty="0"/>
              <a:t>Beziehungskennzeichnung Anhang I verwendet</a:t>
            </a:r>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73</a:t>
            </a:fld>
            <a:endParaRPr lang="de-DE"/>
          </a:p>
        </p:txBody>
      </p:sp>
    </p:spTree>
    <p:extLst>
      <p:ext uri="{BB962C8B-B14F-4D97-AF65-F5344CB8AC3E}">
        <p14:creationId xmlns:p14="http://schemas.microsoft.com/office/powerpoint/2010/main" val="121116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192777310"/>
              </p:ext>
            </p:extLst>
          </p:nvPr>
        </p:nvGraphicFramePr>
        <p:xfrm>
          <a:off x="359532" y="764704"/>
          <a:ext cx="8424936" cy="5177387"/>
        </p:xfrm>
        <a:graphic>
          <a:graphicData uri="http://schemas.openxmlformats.org/drawingml/2006/table">
            <a:tbl>
              <a:tblPr firstRow="1" bandRow="1">
                <a:tableStyleId>{5C22544A-7EE6-4342-B048-85BDC9FD1C3A}</a:tableStyleId>
              </a:tblPr>
              <a:tblGrid>
                <a:gridCol w="1018135"/>
                <a:gridCol w="1018135"/>
                <a:gridCol w="3383007"/>
                <a:gridCol w="3005659"/>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Barocke Klangpracht</a:t>
                      </a:r>
                    </a:p>
                  </a:txBody>
                  <a:tcPr anchor="ctr"/>
                </a:tc>
              </a:tr>
              <a:tr h="681741">
                <a:tc rowSpan="2">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359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Münsterorganist:</a:t>
                      </a:r>
                      <a:r>
                        <a:rPr lang="de-DE" sz="1600" baseline="0" dirty="0" smtClean="0">
                          <a:latin typeface="Verdana" panose="020B0604030504040204" pitchFamily="34" charset="0"/>
                          <a:ea typeface="Verdana" panose="020B0604030504040204" pitchFamily="34" charset="0"/>
                          <a:cs typeface="Verdana" panose="020B0604030504040204" pitchFamily="34" charset="0"/>
                        </a:rPr>
                        <a:t> Friedemann Johannes Wieland</a:t>
                      </a: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latin typeface="Verdana" panose="020B0604030504040204" pitchFamily="34" charset="0"/>
                          <a:ea typeface="Verdana" panose="020B0604030504040204" pitchFamily="34" charset="0"/>
                          <a:cs typeface="Verdana" panose="020B0604030504040204" pitchFamily="34" charset="0"/>
                        </a:rPr>
                        <a:t>Werke von Johann Sebastian Bach</a:t>
                      </a:r>
                      <a:r>
                        <a:rPr lang="de-DE" sz="1600" baseline="0" dirty="0" smtClean="0">
                          <a:latin typeface="Verdana" panose="020B0604030504040204" pitchFamily="34" charset="0"/>
                          <a:ea typeface="Verdana" panose="020B0604030504040204" pitchFamily="34" charset="0"/>
                          <a:cs typeface="Verdana" panose="020B0604030504040204" pitchFamily="34" charset="0"/>
                        </a:rPr>
                        <a:t> und Carl Philip Emanuel Bach</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Barocke Klangpracht</a:t>
                      </a:r>
                      <a:endParaRPr lang="de-DE" sz="16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marL="0" indent="0">
                        <a:lnSpc>
                          <a:spcPct val="100000"/>
                        </a:lnSpc>
                        <a:spcBef>
                          <a:spcPts val="600"/>
                        </a:spcBef>
                        <a:spcAft>
                          <a:spcPts val="600"/>
                        </a:spcAft>
                        <a:buNone/>
                      </a:pPr>
                      <a:r>
                        <a:rPr lang="de-DE" sz="1600" b="1" dirty="0" smtClean="0">
                          <a:latin typeface="Verdana" panose="020B0604030504040204" pitchFamily="34" charset="0"/>
                          <a:ea typeface="Verdana" panose="020B0604030504040204" pitchFamily="34" charset="0"/>
                          <a:cs typeface="Verdana" panose="020B0604030504040204" pitchFamily="34" charset="0"/>
                        </a:rPr>
                        <a:t>100b</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1" dirty="0" smtClean="0">
                          <a:latin typeface="Verdana" panose="020B0604030504040204" pitchFamily="34" charset="0"/>
                          <a:ea typeface="Verdana" panose="020B0604030504040204" pitchFamily="34" charset="0"/>
                          <a:cs typeface="Verdana" panose="020B0604030504040204" pitchFamily="34" charset="0"/>
                        </a:rPr>
                        <a:t>20.2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600" baseline="0" dirty="0" smtClean="0">
                          <a:latin typeface="Verdana" panose="020B0604030504040204" pitchFamily="34" charset="0"/>
                          <a:ea typeface="Verdana" panose="020B0604030504040204" pitchFamily="34" charset="0"/>
                          <a:cs typeface="Verdana" panose="020B0604030504040204" pitchFamily="34" charset="0"/>
                        </a:rPr>
                        <a:t> Wieland, Friedemann Johannes</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600" baseline="0" dirty="0" smtClean="0">
                          <a:latin typeface="Verdana" panose="020B0604030504040204" pitchFamily="34" charset="0"/>
                          <a:ea typeface="Verdana" panose="020B0604030504040204" pitchFamily="34" charset="0"/>
                          <a:cs typeface="Verdana" panose="020B0604030504040204" pitchFamily="34" charset="0"/>
                        </a:rPr>
                        <a:t> 1969-</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marL="0" indent="0">
                        <a:lnSpc>
                          <a:spcPct val="150000"/>
                        </a:lnSpc>
                        <a:spcBef>
                          <a:spcPts val="600"/>
                        </a:spcBef>
                        <a:spcAft>
                          <a:spcPts val="600"/>
                        </a:spcAft>
                        <a:buNone/>
                      </a:pP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18.5</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baseline="0" dirty="0" err="1" smtClean="0">
                          <a:latin typeface="Verdana" panose="020B0604030504040204" pitchFamily="34" charset="0"/>
                          <a:ea typeface="Verdana" panose="020B0604030504040204" pitchFamily="34" charset="0"/>
                          <a:cs typeface="Verdana" panose="020B0604030504040204" pitchFamily="34" charset="0"/>
                        </a:rPr>
                        <a:t>itr</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(Instrumentalmusiker)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74</a:t>
            </a:fld>
            <a:endParaRPr lang="de-DE"/>
          </a:p>
        </p:txBody>
      </p:sp>
      <p:sp>
        <p:nvSpPr>
          <p:cNvPr id="2" name="Fußzeilenplatzhalter 1"/>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4068906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273563040"/>
              </p:ext>
            </p:extLst>
          </p:nvPr>
        </p:nvGraphicFramePr>
        <p:xfrm>
          <a:off x="251520" y="1052736"/>
          <a:ext cx="8424935" cy="4994507"/>
        </p:xfrm>
        <a:graphic>
          <a:graphicData uri="http://schemas.openxmlformats.org/drawingml/2006/table">
            <a:tbl>
              <a:tblPr firstRow="1" bandRow="1">
                <a:tableStyleId>{5C22544A-7EE6-4342-B048-85BDC9FD1C3A}</a:tableStyleId>
              </a:tblPr>
              <a:tblGrid>
                <a:gridCol w="957379"/>
                <a:gridCol w="957379"/>
                <a:gridCol w="3479864"/>
                <a:gridCol w="3030313"/>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Barocke Klangpracht</a:t>
                      </a:r>
                    </a:p>
                  </a:txBody>
                  <a:tcPr anchor="ctr"/>
                </a:tc>
              </a:tr>
              <a:tr h="681741">
                <a:tc rowSpan="2">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359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Münsterorganist:</a:t>
                      </a:r>
                      <a:r>
                        <a:rPr lang="de-DE" sz="1600" baseline="0" dirty="0" smtClean="0">
                          <a:latin typeface="Verdana" panose="020B0604030504040204" pitchFamily="34" charset="0"/>
                          <a:ea typeface="Verdana" panose="020B0604030504040204" pitchFamily="34" charset="0"/>
                          <a:cs typeface="Verdana" panose="020B0604030504040204" pitchFamily="34" charset="0"/>
                        </a:rPr>
                        <a:t> Friedemann Johannes Wieland</a:t>
                      </a: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latin typeface="Verdana" panose="020B0604030504040204" pitchFamily="34" charset="0"/>
                          <a:ea typeface="Verdana" panose="020B0604030504040204" pitchFamily="34" charset="0"/>
                          <a:cs typeface="Verdana" panose="020B0604030504040204" pitchFamily="34" charset="0"/>
                        </a:rPr>
                        <a:t>Werke von Johann Sebastian Bach</a:t>
                      </a:r>
                      <a:r>
                        <a:rPr lang="de-DE" sz="1600" baseline="0" dirty="0" smtClean="0">
                          <a:latin typeface="Verdana" panose="020B0604030504040204" pitchFamily="34" charset="0"/>
                          <a:ea typeface="Verdana" panose="020B0604030504040204" pitchFamily="34" charset="0"/>
                          <a:cs typeface="Verdana" panose="020B0604030504040204" pitchFamily="34" charset="0"/>
                        </a:rPr>
                        <a:t> und Carl Philip Emanuel Bach</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Barocke Klangpracht</a:t>
                      </a:r>
                      <a:endParaRPr lang="de-DE" sz="16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marL="0" indent="0">
                        <a:lnSpc>
                          <a:spcPct val="15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104b</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19.2</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sz="1600" b="0" dirty="0" smtClean="0">
                          <a:latin typeface="Verdana" panose="020B0604030504040204" pitchFamily="34" charset="0"/>
                          <a:ea typeface="Verdana" panose="020B0604030504040204" pitchFamily="34" charset="0"/>
                          <a:cs typeface="Verdana" panose="020B0604030504040204" pitchFamily="34" charset="0"/>
                        </a:rPr>
                        <a:t>Geistiger</a:t>
                      </a:r>
                      <a:r>
                        <a:rPr lang="de-DE" sz="1600" b="0" baseline="0" dirty="0" smtClean="0">
                          <a:latin typeface="Verdana" panose="020B0604030504040204" pitchFamily="34" charset="0"/>
                          <a:ea typeface="Verdana" panose="020B0604030504040204" pitchFamily="34" charset="0"/>
                          <a:cs typeface="Verdana" panose="020B0604030504040204" pitchFamily="34" charset="0"/>
                        </a:rPr>
                        <a:t> Schöpfer</a:t>
                      </a:r>
                    </a:p>
                    <a:p>
                      <a:pPr marL="0" indent="0">
                        <a:lnSpc>
                          <a:spcPct val="150000"/>
                        </a:lnSpc>
                        <a:spcBef>
                          <a:spcPts val="600"/>
                        </a:spcBef>
                        <a:spcAft>
                          <a:spcPts val="600"/>
                        </a:spcAft>
                        <a:buFont typeface="+mj-lt"/>
                        <a:buNone/>
                      </a:pPr>
                      <a:r>
                        <a:rPr lang="de-DE" sz="1200"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-nicht-</a:t>
                      </a:r>
                      <a:r>
                        <a:rPr lang="de-DE" sz="1200" b="0" baseline="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rda</a:t>
                      </a:r>
                      <a:r>
                        <a:rPr lang="de-DE" sz="1200"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-gerechter Sucheinstieg-</a:t>
                      </a:r>
                      <a:endParaRPr lang="de-DE" sz="12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600" baseline="0" dirty="0" smtClean="0">
                          <a:latin typeface="Verdana" panose="020B0604030504040204" pitchFamily="34" charset="0"/>
                          <a:ea typeface="Verdana" panose="020B0604030504040204" pitchFamily="34" charset="0"/>
                          <a:cs typeface="Verdana" panose="020B0604030504040204" pitchFamily="34" charset="0"/>
                        </a:rPr>
                        <a:t> Bach, Johann Sebastian</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600" baseline="0"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marL="0" indent="0">
                        <a:lnSpc>
                          <a:spcPct val="150000"/>
                        </a:lnSpc>
                        <a:spcBef>
                          <a:spcPts val="600"/>
                        </a:spcBef>
                        <a:spcAft>
                          <a:spcPts val="600"/>
                        </a:spcAft>
                        <a:buNone/>
                      </a:pP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18.5</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sz="16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baseline="0" dirty="0" err="1" smtClean="0">
                          <a:latin typeface="Verdana" panose="020B0604030504040204" pitchFamily="34" charset="0"/>
                          <a:ea typeface="Verdana" panose="020B0604030504040204" pitchFamily="34" charset="0"/>
                          <a:cs typeface="Verdana" panose="020B0604030504040204" pitchFamily="34" charset="0"/>
                        </a:rPr>
                        <a:t>cmp</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(Komponist)</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 </a:t>
            </a:r>
            <a:br>
              <a:rPr lang="de-DE" dirty="0" smtClean="0">
                <a:ea typeface="Verdana" panose="020B0604030504040204" pitchFamily="34" charset="0"/>
                <a:cs typeface="Verdana" panose="020B0604030504040204" pitchFamily="34" charset="0"/>
              </a:rPr>
            </a:br>
            <a:r>
              <a:rPr lang="de-DE" dirty="0" smtClean="0">
                <a:ea typeface="Verdana" panose="020B0604030504040204" pitchFamily="34" charset="0"/>
                <a:cs typeface="Verdana" panose="020B0604030504040204" pitchFamily="34" charset="0"/>
              </a:rPr>
              <a:t>(nicht-</a:t>
            </a:r>
            <a:r>
              <a:rPr lang="de-DE" dirty="0" err="1" smtClean="0">
                <a:ea typeface="Verdana" panose="020B0604030504040204" pitchFamily="34" charset="0"/>
                <a:cs typeface="Verdana" panose="020B0604030504040204" pitchFamily="34" charset="0"/>
              </a:rPr>
              <a:t>rda</a:t>
            </a:r>
            <a:r>
              <a:rPr lang="de-DE" dirty="0" smtClean="0">
                <a:ea typeface="Verdana" panose="020B0604030504040204" pitchFamily="34" charset="0"/>
                <a:cs typeface="Verdana" panose="020B0604030504040204" pitchFamily="34" charset="0"/>
              </a:rPr>
              <a:t>-gerechter Sucheinstieg)</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75</a:t>
            </a:fld>
            <a:endParaRPr lang="de-DE"/>
          </a:p>
        </p:txBody>
      </p:sp>
      <p:sp>
        <p:nvSpPr>
          <p:cNvPr id="2" name="Fußzeilenplatzhalter 1"/>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2442924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39886748"/>
              </p:ext>
            </p:extLst>
          </p:nvPr>
        </p:nvGraphicFramePr>
        <p:xfrm>
          <a:off x="395536" y="1268760"/>
          <a:ext cx="8424934" cy="2248244"/>
        </p:xfrm>
        <a:graphic>
          <a:graphicData uri="http://schemas.openxmlformats.org/drawingml/2006/table">
            <a:tbl>
              <a:tblPr firstRow="1" bandRow="1">
                <a:tableStyleId>{5C22544A-7EE6-4342-B048-85BDC9FD1C3A}</a:tableStyleId>
              </a:tblPr>
              <a:tblGrid>
                <a:gridCol w="1152128"/>
                <a:gridCol w="1344148"/>
                <a:gridCol w="301633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smtClean="0">
                          <a:latin typeface="Verdana" panose="020B0604030504040204" pitchFamily="34" charset="0"/>
                          <a:ea typeface="Verdana" panose="020B0604030504040204" pitchFamily="34" charset="0"/>
                          <a:cs typeface="Verdana" panose="020B0604030504040204" pitchFamily="34" charset="0"/>
                        </a:rPr>
                        <a:t>Die</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smtClean="0">
                          <a:latin typeface="Verdana" panose="020B0604030504040204" pitchFamily="34" charset="0"/>
                          <a:ea typeface="Verdana" panose="020B0604030504040204" pitchFamily="34" charset="0"/>
                          <a:cs typeface="Verdana" panose="020B0604030504040204" pitchFamily="34" charset="0"/>
                        </a:rPr>
                        <a:t> Chart-Erfolge 1997</a:t>
                      </a:r>
                    </a:p>
                  </a:txBody>
                  <a:tcPr anchor="ctr"/>
                </a:tc>
              </a:tr>
              <a:tr h="681741">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Die</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Chart-Erfolge 1997</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Rechteck 1"/>
          <p:cNvSpPr/>
          <p:nvPr/>
        </p:nvSpPr>
        <p:spPr>
          <a:xfrm>
            <a:off x="395536" y="5122058"/>
            <a:ext cx="8424936" cy="923330"/>
          </a:xfrm>
          <a:prstGeom prst="rect">
            <a:avLst/>
          </a:prstGeom>
        </p:spPr>
        <p:txBody>
          <a:bodyPr wrap="square">
            <a:spAutoFit/>
          </a:bodyPr>
          <a:lstStyle/>
          <a:p>
            <a:r>
              <a:rPr lang="de-DE" dirty="0"/>
              <a:t>Kein geistiger Schöpfer </a:t>
            </a:r>
            <a:r>
              <a:rPr lang="de-DE" dirty="0" smtClean="0"/>
              <a:t>oder Mitwirkender für </a:t>
            </a:r>
            <a:r>
              <a:rPr lang="de-DE" dirty="0"/>
              <a:t>die Zusammenstellung als Ganzes</a:t>
            </a:r>
          </a:p>
          <a:p>
            <a:r>
              <a:rPr lang="de-DE" dirty="0"/>
              <a:t>Es können nur nicht-</a:t>
            </a:r>
            <a:r>
              <a:rPr lang="de-DE" dirty="0" err="1"/>
              <a:t>rda</a:t>
            </a:r>
            <a:r>
              <a:rPr lang="de-DE" dirty="0"/>
              <a:t>-gerechte Sucheinstiege für </a:t>
            </a:r>
            <a:r>
              <a:rPr lang="de-DE" dirty="0" smtClean="0"/>
              <a:t>die Künstler Elton John oder Will Smith erfasst werden.</a:t>
            </a:r>
            <a:endParaRPr lang="de-DE" dirty="0"/>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76</a:t>
            </a:fld>
            <a:endParaRPr lang="de-DE"/>
          </a:p>
        </p:txBody>
      </p:sp>
    </p:spTree>
    <p:extLst>
      <p:ext uri="{BB962C8B-B14F-4D97-AF65-F5344CB8AC3E}">
        <p14:creationId xmlns:p14="http://schemas.microsoft.com/office/powerpoint/2010/main" val="37891928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839563502"/>
              </p:ext>
            </p:extLst>
          </p:nvPr>
        </p:nvGraphicFramePr>
        <p:xfrm>
          <a:off x="395536" y="1268760"/>
          <a:ext cx="8424934" cy="3794606"/>
        </p:xfrm>
        <a:graphic>
          <a:graphicData uri="http://schemas.openxmlformats.org/drawingml/2006/table">
            <a:tbl>
              <a:tblPr firstRow="1" bandRow="1">
                <a:tableStyleId>{5C22544A-7EE6-4342-B048-85BDC9FD1C3A}</a:tableStyleId>
              </a:tblPr>
              <a:tblGrid>
                <a:gridCol w="1080120"/>
                <a:gridCol w="1080120"/>
                <a:gridCol w="3352370"/>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smtClean="0">
                          <a:latin typeface="Verdana" panose="020B0604030504040204" pitchFamily="34" charset="0"/>
                          <a:ea typeface="Verdana" panose="020B0604030504040204" pitchFamily="34" charset="0"/>
                          <a:cs typeface="Verdana" panose="020B0604030504040204" pitchFamily="34" charset="0"/>
                        </a:rPr>
                        <a:t>Die</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smtClean="0">
                          <a:latin typeface="Verdana" panose="020B0604030504040204" pitchFamily="34" charset="0"/>
                          <a:ea typeface="Verdana" panose="020B0604030504040204" pitchFamily="34" charset="0"/>
                          <a:cs typeface="Verdana" panose="020B0604030504040204" pitchFamily="34" charset="0"/>
                        </a:rPr>
                        <a:t> Chart-Erfolge 1997</a:t>
                      </a: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Die</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Chart-Erfolge 1997</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marL="0" indent="0">
                        <a:lnSpc>
                          <a:spcPct val="100000"/>
                        </a:lnSpc>
                        <a:spcBef>
                          <a:spcPts val="600"/>
                        </a:spcBef>
                        <a:spcAft>
                          <a:spcPts val="600"/>
                        </a:spcAft>
                        <a:buNone/>
                      </a:pPr>
                      <a:r>
                        <a:rPr lang="de-DE" b="0" dirty="0" smtClean="0">
                          <a:latin typeface="Verdana" panose="020B0604030504040204" pitchFamily="34" charset="0"/>
                          <a:ea typeface="Verdana" panose="020B0604030504040204" pitchFamily="34" charset="0"/>
                          <a:cs typeface="Verdana" panose="020B0604030504040204" pitchFamily="34" charset="0"/>
                        </a:rPr>
                        <a:t>100b</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0" dirty="0" smtClean="0">
                          <a:latin typeface="Verdana" panose="020B0604030504040204" pitchFamily="34" charset="0"/>
                          <a:ea typeface="Verdana" panose="020B0604030504040204" pitchFamily="34" charset="0"/>
                          <a:cs typeface="Verdana" panose="020B0604030504040204" pitchFamily="34" charset="0"/>
                        </a:rPr>
                        <a:t>20.2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0" dirty="0" smtClean="0">
                          <a:latin typeface="Verdana" panose="020B0604030504040204" pitchFamily="34" charset="0"/>
                          <a:ea typeface="Verdana" panose="020B0604030504040204" pitchFamily="34" charset="0"/>
                          <a:cs typeface="Verdana" panose="020B0604030504040204" pitchFamily="34" charset="0"/>
                        </a:rPr>
                        <a:t>Mitwirkender</a:t>
                      </a:r>
                    </a:p>
                    <a:p>
                      <a:pPr marL="0" indent="0">
                        <a:lnSpc>
                          <a:spcPct val="100000"/>
                        </a:lnSpc>
                        <a:spcBef>
                          <a:spcPts val="600"/>
                        </a:spcBef>
                        <a:spcAft>
                          <a:spcPts val="600"/>
                        </a:spcAft>
                        <a:buFont typeface="+mj-lt"/>
                        <a:buNone/>
                      </a:pPr>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-nicht-</a:t>
                      </a:r>
                      <a:r>
                        <a:rPr lang="de-DE" sz="1200" b="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rda</a:t>
                      </a:r>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-gerechter Sucheinsteig-</a:t>
                      </a:r>
                      <a:endParaRPr lang="de-DE" sz="12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John, Elton</a:t>
                      </a:r>
                    </a:p>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baseline="0" dirty="0" smtClean="0">
                          <a:latin typeface="Verdana" panose="020B0604030504040204" pitchFamily="34" charset="0"/>
                          <a:ea typeface="Verdana" panose="020B0604030504040204" pitchFamily="34" charset="0"/>
                          <a:cs typeface="Verdana" panose="020B0604030504040204" pitchFamily="34" charset="0"/>
                        </a:rPr>
                        <a:t> 1947-</a:t>
                      </a:r>
                    </a:p>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marL="0" indent="0">
                        <a:lnSpc>
                          <a:spcPct val="150000"/>
                        </a:lnSpc>
                        <a:spcBef>
                          <a:spcPts val="600"/>
                        </a:spcBef>
                        <a:spcAft>
                          <a:spcPts val="600"/>
                        </a:spcAft>
                        <a:buNone/>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(Komponist)</a:t>
                      </a:r>
                    </a:p>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prf</a:t>
                      </a:r>
                      <a:r>
                        <a:rPr lang="de-DE" baseline="0" dirty="0" smtClean="0">
                          <a:latin typeface="Verdana" panose="020B0604030504040204" pitchFamily="34" charset="0"/>
                          <a:ea typeface="Verdana" panose="020B0604030504040204" pitchFamily="34" charset="0"/>
                          <a:cs typeface="Verdana" panose="020B0604030504040204" pitchFamily="34" charset="0"/>
                        </a:rPr>
                        <a:t> (Ausführender)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 </a:t>
            </a:r>
            <a:br>
              <a:rPr lang="de-DE" dirty="0" smtClean="0">
                <a:ea typeface="Verdana" panose="020B0604030504040204" pitchFamily="34" charset="0"/>
                <a:cs typeface="Verdana" panose="020B0604030504040204" pitchFamily="34" charset="0"/>
              </a:rPr>
            </a:br>
            <a:r>
              <a:rPr lang="de-DE" dirty="0" smtClean="0">
                <a:ea typeface="Verdana" panose="020B0604030504040204" pitchFamily="34" charset="0"/>
                <a:cs typeface="Verdana" panose="020B0604030504040204" pitchFamily="34" charset="0"/>
              </a:rPr>
              <a:t>(nicht-</a:t>
            </a:r>
            <a:r>
              <a:rPr lang="de-DE" dirty="0" err="1" smtClean="0">
                <a:ea typeface="Verdana" panose="020B0604030504040204" pitchFamily="34" charset="0"/>
                <a:cs typeface="Verdana" panose="020B0604030504040204" pitchFamily="34" charset="0"/>
              </a:rPr>
              <a:t>rda</a:t>
            </a:r>
            <a:r>
              <a:rPr lang="de-DE" dirty="0" smtClean="0">
                <a:ea typeface="Verdana" panose="020B0604030504040204" pitchFamily="34" charset="0"/>
                <a:cs typeface="Verdana" panose="020B0604030504040204" pitchFamily="34" charset="0"/>
              </a:rPr>
              <a:t>-gerechter Sucheinstieg)</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Rechteck 1"/>
          <p:cNvSpPr/>
          <p:nvPr/>
        </p:nvSpPr>
        <p:spPr>
          <a:xfrm>
            <a:off x="395536" y="5699683"/>
            <a:ext cx="8424936" cy="646331"/>
          </a:xfrm>
          <a:prstGeom prst="rect">
            <a:avLst/>
          </a:prstGeom>
        </p:spPr>
        <p:txBody>
          <a:bodyPr wrap="square">
            <a:spAutoFit/>
          </a:bodyPr>
          <a:lstStyle/>
          <a:p>
            <a:r>
              <a:rPr lang="de-DE" dirty="0" smtClean="0"/>
              <a:t>Es </a:t>
            </a:r>
            <a:r>
              <a:rPr lang="de-DE" dirty="0"/>
              <a:t>können nur nicht-</a:t>
            </a:r>
            <a:r>
              <a:rPr lang="de-DE" dirty="0" err="1"/>
              <a:t>rda</a:t>
            </a:r>
            <a:r>
              <a:rPr lang="de-DE" dirty="0"/>
              <a:t>-gerechte Sucheinstiege für </a:t>
            </a:r>
            <a:r>
              <a:rPr lang="de-DE" dirty="0" smtClean="0"/>
              <a:t>die Künstler Elton John oder Will Smith erfasst werden. Beziehungskennzeichnung Anhang I verwendet.</a:t>
            </a:r>
            <a:endParaRPr lang="de-DE" dirty="0"/>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77</a:t>
            </a:fld>
            <a:endParaRPr lang="de-DE"/>
          </a:p>
        </p:txBody>
      </p:sp>
    </p:spTree>
    <p:extLst>
      <p:ext uri="{BB962C8B-B14F-4D97-AF65-F5344CB8AC3E}">
        <p14:creationId xmlns:p14="http://schemas.microsoft.com/office/powerpoint/2010/main" val="1885282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a:t>
            </a:r>
            <a:endParaRPr lang="de-DE" dirty="0"/>
          </a:p>
        </p:txBody>
      </p:sp>
      <p:sp>
        <p:nvSpPr>
          <p:cNvPr id="3" name="Textplatzhalter 2"/>
          <p:cNvSpPr>
            <a:spLocks noGrp="1"/>
          </p:cNvSpPr>
          <p:nvPr>
            <p:ph type="body" sz="quarter" idx="13"/>
          </p:nvPr>
        </p:nvSpPr>
        <p:spPr/>
        <p:txBody>
          <a:bodyPr wrap="square"/>
          <a:lstStyle/>
          <a:p>
            <a:r>
              <a:rPr lang="de-DE" dirty="0" smtClean="0"/>
              <a:t>RDA 17.8 in der Manifestation verkörpertes Werk</a:t>
            </a:r>
          </a:p>
          <a:p>
            <a:r>
              <a:rPr lang="de-DE" dirty="0" smtClean="0"/>
              <a:t>RDA 25.1 in Beziehung stehendes Werk</a:t>
            </a:r>
          </a:p>
          <a:p>
            <a:r>
              <a:rPr lang="de-DE" dirty="0" smtClean="0"/>
              <a:t>RDA 27.1 in Beziehung stehende Manifestation</a:t>
            </a:r>
          </a:p>
          <a:p>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pic>
        <p:nvPicPr>
          <p:cNvPr id="5" name="Grafik 4"/>
          <p:cNvPicPr/>
          <p:nvPr/>
        </p:nvPicPr>
        <p:blipFill>
          <a:blip r:embed="rId3">
            <a:extLst>
              <a:ext uri="{28A0092B-C50C-407E-A947-70E740481C1C}">
                <a14:useLocalDpi xmlns:a14="http://schemas.microsoft.com/office/drawing/2010/main" val="0"/>
              </a:ext>
            </a:extLst>
          </a:blip>
          <a:stretch>
            <a:fillRect/>
          </a:stretch>
        </p:blipFill>
        <p:spPr>
          <a:xfrm>
            <a:off x="1452696" y="2492896"/>
            <a:ext cx="4380979" cy="3816424"/>
          </a:xfrm>
          <a:prstGeom prst="rect">
            <a:avLst/>
          </a:prstGeom>
        </p:spPr>
      </p:pic>
      <p:sp>
        <p:nvSpPr>
          <p:cNvPr id="6" name="Foliennummernplatzhalter 5"/>
          <p:cNvSpPr>
            <a:spLocks noGrp="1"/>
          </p:cNvSpPr>
          <p:nvPr>
            <p:ph type="sldNum" sz="quarter" idx="15"/>
          </p:nvPr>
        </p:nvSpPr>
        <p:spPr/>
        <p:txBody>
          <a:bodyPr/>
          <a:lstStyle/>
          <a:p>
            <a:pPr>
              <a:defRPr/>
            </a:pPr>
            <a:fld id="{0B3328B6-ECD8-4692-B4C5-401D37CA9B77}" type="slidenum">
              <a:rPr lang="de-DE" smtClean="0"/>
              <a:pPr>
                <a:defRPr/>
              </a:pPr>
              <a:t>78</a:t>
            </a:fld>
            <a:endParaRPr lang="de-DE"/>
          </a:p>
        </p:txBody>
      </p:sp>
    </p:spTree>
    <p:extLst>
      <p:ext uri="{BB962C8B-B14F-4D97-AF65-F5344CB8AC3E}">
        <p14:creationId xmlns:p14="http://schemas.microsoft.com/office/powerpoint/2010/main" val="38031138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 </a:t>
            </a:r>
            <a:endParaRPr lang="de-DE" dirty="0"/>
          </a:p>
        </p:txBody>
      </p:sp>
      <p:sp>
        <p:nvSpPr>
          <p:cNvPr id="3" name="Textplatzhalter 2"/>
          <p:cNvSpPr>
            <a:spLocks noGrp="1"/>
          </p:cNvSpPr>
          <p:nvPr>
            <p:ph type="body" sz="quarter" idx="13"/>
          </p:nvPr>
        </p:nvSpPr>
        <p:spPr/>
        <p:txBody>
          <a:bodyPr wrap="square"/>
          <a:lstStyle/>
          <a:p>
            <a:r>
              <a:rPr lang="de-DE" dirty="0" smtClean="0">
                <a:solidFill>
                  <a:srgbClr val="92D050"/>
                </a:solidFill>
              </a:rPr>
              <a:t>RDA 17.8 in der Manifestation verkörpertes Werk</a:t>
            </a:r>
          </a:p>
          <a:p>
            <a:r>
              <a:rPr lang="de-DE" dirty="0" smtClean="0">
                <a:solidFill>
                  <a:srgbClr val="FF0000"/>
                </a:solidFill>
              </a:rPr>
              <a:t>RDA 25.1 in Beziehung stehendes Werk</a:t>
            </a:r>
          </a:p>
          <a:p>
            <a:r>
              <a:rPr lang="de-DE" dirty="0" smtClean="0">
                <a:solidFill>
                  <a:srgbClr val="00B0F0"/>
                </a:solidFill>
              </a:rPr>
              <a:t>RDA 27.1 in Beziehung stehende Manifestation</a:t>
            </a:r>
          </a:p>
          <a:p>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pic>
        <p:nvPicPr>
          <p:cNvPr id="5" name="Grafik 4"/>
          <p:cNvPicPr/>
          <p:nvPr/>
        </p:nvPicPr>
        <p:blipFill>
          <a:blip r:embed="rId3">
            <a:extLst>
              <a:ext uri="{28A0092B-C50C-407E-A947-70E740481C1C}">
                <a14:useLocalDpi xmlns:a14="http://schemas.microsoft.com/office/drawing/2010/main" val="0"/>
              </a:ext>
            </a:extLst>
          </a:blip>
          <a:stretch>
            <a:fillRect/>
          </a:stretch>
        </p:blipFill>
        <p:spPr>
          <a:xfrm>
            <a:off x="1352526" y="2484087"/>
            <a:ext cx="4380979" cy="3816424"/>
          </a:xfrm>
          <a:prstGeom prst="rect">
            <a:avLst/>
          </a:prstGeom>
        </p:spPr>
      </p:pic>
      <p:sp>
        <p:nvSpPr>
          <p:cNvPr id="6" name="Ellipse 5"/>
          <p:cNvSpPr/>
          <p:nvPr/>
        </p:nvSpPr>
        <p:spPr>
          <a:xfrm>
            <a:off x="1547664" y="2204864"/>
            <a:ext cx="4752528" cy="1656184"/>
          </a:xfrm>
          <a:prstGeom prst="ellipse">
            <a:avLst/>
          </a:prstGeom>
          <a:solidFill>
            <a:srgbClr val="92D050">
              <a:alpha val="49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1331639" y="2204864"/>
            <a:ext cx="2311545" cy="4104456"/>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winkelte Verbindung 9"/>
          <p:cNvCxnSpPr/>
          <p:nvPr/>
        </p:nvCxnSpPr>
        <p:spPr>
          <a:xfrm>
            <a:off x="2915816" y="3284984"/>
            <a:ext cx="1584176" cy="1116124"/>
          </a:xfrm>
          <a:prstGeom prst="bentConnector3">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winkelte Verbindung 15"/>
          <p:cNvCxnSpPr/>
          <p:nvPr/>
        </p:nvCxnSpPr>
        <p:spPr>
          <a:xfrm rot="16200000" flipH="1">
            <a:off x="3293858" y="4815154"/>
            <a:ext cx="1332148" cy="504056"/>
          </a:xfrm>
          <a:prstGeom prst="bentConnector3">
            <a:avLst>
              <a:gd name="adj1" fmla="val 100089"/>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Foliennummernplatzhalter 7"/>
          <p:cNvSpPr>
            <a:spLocks noGrp="1"/>
          </p:cNvSpPr>
          <p:nvPr>
            <p:ph type="sldNum" sz="quarter" idx="15"/>
          </p:nvPr>
        </p:nvSpPr>
        <p:spPr/>
        <p:txBody>
          <a:bodyPr/>
          <a:lstStyle/>
          <a:p>
            <a:pPr>
              <a:defRPr/>
            </a:pPr>
            <a:fld id="{0B3328B6-ECD8-4692-B4C5-401D37CA9B77}" type="slidenum">
              <a:rPr lang="de-DE" smtClean="0"/>
              <a:pPr>
                <a:defRPr/>
              </a:pPr>
              <a:t>79</a:t>
            </a:fld>
            <a:endParaRPr lang="de-DE"/>
          </a:p>
        </p:txBody>
      </p:sp>
    </p:spTree>
    <p:extLst>
      <p:ext uri="{BB962C8B-B14F-4D97-AF65-F5344CB8AC3E}">
        <p14:creationId xmlns:p14="http://schemas.microsoft.com/office/powerpoint/2010/main" val="3861465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r>
              <a:rPr lang="de-DE" smtClean="0"/>
              <a:t>RDA-Musik-Spezialschulung | P. Wagenknecht | Münster 04. - 05. September 2017</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763688" y="1916832"/>
            <a:ext cx="2448272"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Titel und Personen</a:t>
            </a:r>
            <a:endParaRPr lang="de-DE" dirty="0">
              <a:solidFill>
                <a:schemeClr val="tx1"/>
              </a:solidFill>
              <a:latin typeface="Verdana"/>
              <a:cs typeface="Verdana"/>
            </a:endParaRPr>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6M.04.06  </a:t>
            </a:r>
            <a:br>
              <a:rPr lang="de-DE" dirty="0" smtClean="0">
                <a:ea typeface="Verdana" panose="020B0604030504040204" pitchFamily="34" charset="0"/>
                <a:cs typeface="Verdana" panose="020B0604030504040204" pitchFamily="34" charset="0"/>
              </a:rPr>
            </a:br>
            <a:r>
              <a:rPr lang="de-DE" dirty="0" smtClean="0"/>
              <a:t>Highway 61 </a:t>
            </a:r>
            <a:r>
              <a:rPr lang="de-DE" dirty="0" err="1" smtClean="0"/>
              <a:t>revisited</a:t>
            </a:r>
            <a:r>
              <a:rPr lang="de-DE" dirty="0" smtClean="0"/>
              <a:t> / Bob Dylan - Silberling</a:t>
            </a:r>
            <a:endParaRPr lang="de-DE" dirty="0"/>
          </a:p>
        </p:txBody>
      </p:sp>
      <p:pic>
        <p:nvPicPr>
          <p:cNvPr id="2" name="Grafik 1"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3" name="Grafik 2"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12776"/>
            <a:ext cx="5112568" cy="4392488"/>
          </a:xfrm>
          <a:prstGeom prst="rect">
            <a:avLst/>
          </a:prstGeom>
        </p:spPr>
      </p:pic>
      <p:sp>
        <p:nvSpPr>
          <p:cNvPr id="4" name="Foliennummernplatzhalter 3"/>
          <p:cNvSpPr>
            <a:spLocks noGrp="1"/>
          </p:cNvSpPr>
          <p:nvPr>
            <p:ph type="sldNum" sz="quarter" idx="15"/>
          </p:nvPr>
        </p:nvSpPr>
        <p:spPr/>
        <p:txBody>
          <a:bodyPr/>
          <a:lstStyle/>
          <a:p>
            <a:pPr>
              <a:defRPr/>
            </a:pPr>
            <a:fld id="{0B3328B6-ECD8-4692-B4C5-401D37CA9B77}" type="slidenum">
              <a:rPr lang="de-DE" smtClean="0"/>
              <a:pPr>
                <a:defRPr/>
              </a:pPr>
              <a:t>8</a:t>
            </a:fld>
            <a:endParaRPr lang="de-DE"/>
          </a:p>
        </p:txBody>
      </p:sp>
    </p:spTree>
    <p:extLst>
      <p:ext uri="{BB962C8B-B14F-4D97-AF65-F5344CB8AC3E}">
        <p14:creationId xmlns:p14="http://schemas.microsoft.com/office/powerpoint/2010/main" val="25403238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Erfassung der Teile</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80</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17041427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Erfassung der enthaltenen Teile in der umfassenden Beschreibung</a:t>
            </a:r>
          </a:p>
          <a:p>
            <a:pPr lvl="1"/>
            <a:r>
              <a:rPr lang="de-DE" dirty="0" smtClean="0"/>
              <a:t>Manifestation / Expression / Werk </a:t>
            </a:r>
          </a:p>
          <a:p>
            <a:pPr lvl="1"/>
            <a:endParaRPr lang="de-DE" dirty="0" smtClean="0"/>
          </a:p>
          <a:p>
            <a:r>
              <a:rPr lang="de-DE" dirty="0" smtClean="0"/>
              <a:t>Informationen, die sich auf die enthaltenen Teile beziehen, können in der umfassenden Beschreibung erfasst werden:</a:t>
            </a:r>
          </a:p>
          <a:p>
            <a:pPr lvl="1"/>
            <a:r>
              <a:rPr lang="de-DE" dirty="0" smtClean="0"/>
              <a:t>Als Anmerkung (RDA 2.17)</a:t>
            </a:r>
          </a:p>
          <a:p>
            <a:pPr lvl="1"/>
            <a:r>
              <a:rPr lang="de-DE" dirty="0" smtClean="0"/>
              <a:t>Als in Beziehung stehende Manifestation (RDA 27.1)</a:t>
            </a:r>
          </a:p>
          <a:p>
            <a:pPr lvl="1"/>
            <a:r>
              <a:rPr lang="de-DE" dirty="0" smtClean="0"/>
              <a:t>Als in Beziehung stehendes, enthaltenes Teil-Werk </a:t>
            </a:r>
            <a:br>
              <a:rPr lang="de-DE" dirty="0" smtClean="0"/>
            </a:br>
            <a:r>
              <a:rPr lang="de-DE" dirty="0" smtClean="0"/>
              <a:t>(RDA 25.1)</a:t>
            </a:r>
          </a:p>
          <a:p>
            <a:pPr marL="457200" lvl="1" indent="0">
              <a:buNone/>
            </a:pPr>
            <a:endParaRPr lang="de-DE" dirty="0"/>
          </a:p>
          <a:p>
            <a:pPr lvl="1">
              <a:buFont typeface="Arial" panose="020B0604020202020204" pitchFamily="34" charset="0"/>
              <a:buChar char="•"/>
            </a:pPr>
            <a:r>
              <a:rPr lang="de-DE" sz="2400" dirty="0" smtClean="0"/>
              <a:t>Erfassung der enthaltenen Teile in der analytischen Beschreibung</a:t>
            </a: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81</a:t>
            </a:fld>
            <a:endParaRPr lang="de-DE"/>
          </a:p>
        </p:txBody>
      </p:sp>
    </p:spTree>
    <p:extLst>
      <p:ext uri="{BB962C8B-B14F-4D97-AF65-F5344CB8AC3E}">
        <p14:creationId xmlns:p14="http://schemas.microsoft.com/office/powerpoint/2010/main" val="22276607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7802614"/>
              </p:ext>
            </p:extLst>
          </p:nvPr>
        </p:nvGraphicFramePr>
        <p:xfrm>
          <a:off x="395536" y="1268760"/>
          <a:ext cx="8424934" cy="133384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 Werk (unstrukturiert)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Enthält</a:t>
                      </a:r>
                      <a:r>
                        <a:rPr lang="de-DE" baseline="0" dirty="0" smtClean="0">
                          <a:latin typeface="Verdana" panose="020B0604030504040204" pitchFamily="34" charset="0"/>
                          <a:ea typeface="Verdana" panose="020B0604030504040204" pitchFamily="34" charset="0"/>
                          <a:cs typeface="Verdana" panose="020B0604030504040204" pitchFamily="34" charset="0"/>
                        </a:rPr>
                        <a:t> 10 Wanderlieder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Unstrukturierte Anmerkung zu enthaltenen Teilen </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611237756"/>
              </p:ext>
            </p:extLst>
          </p:nvPr>
        </p:nvGraphicFramePr>
        <p:xfrm>
          <a:off x="413095" y="2780928"/>
          <a:ext cx="8424934" cy="174532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 Werk (unstrukturiert)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Enthält Kompositionen</a:t>
                      </a:r>
                      <a:r>
                        <a:rPr lang="de-DE" baseline="0" dirty="0" smtClean="0">
                          <a:latin typeface="Verdana" panose="020B0604030504040204" pitchFamily="34" charset="0"/>
                          <a:ea typeface="Verdana" panose="020B0604030504040204" pitchFamily="34" charset="0"/>
                          <a:cs typeface="Verdana" panose="020B0604030504040204" pitchFamily="34" charset="0"/>
                        </a:rPr>
                        <a:t> junger Berliner Musiker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82</a:t>
            </a:fld>
            <a:endParaRPr lang="de-DE"/>
          </a:p>
        </p:txBody>
      </p:sp>
    </p:spTree>
    <p:extLst>
      <p:ext uri="{BB962C8B-B14F-4D97-AF65-F5344CB8AC3E}">
        <p14:creationId xmlns:p14="http://schemas.microsoft.com/office/powerpoint/2010/main" val="28164995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585913377"/>
              </p:ext>
            </p:extLst>
          </p:nvPr>
        </p:nvGraphicFramePr>
        <p:xfrm>
          <a:off x="395536" y="1268760"/>
          <a:ext cx="8424934" cy="215680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 Werk (unstrukturiert)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Enthält</a:t>
                      </a:r>
                      <a:r>
                        <a:rPr lang="de-DE" baseline="0" dirty="0" smtClean="0">
                          <a:latin typeface="Verdana" panose="020B0604030504040204" pitchFamily="34" charset="0"/>
                          <a:ea typeface="Verdana" panose="020B0604030504040204" pitchFamily="34" charset="0"/>
                          <a:cs typeface="Verdana" panose="020B0604030504040204" pitchFamily="34" charset="0"/>
                        </a:rPr>
                        <a:t> Werke von </a:t>
                      </a:r>
                      <a:r>
                        <a:rPr lang="de-DE" dirty="0" smtClean="0">
                          <a:latin typeface="Verdana" panose="020B0604030504040204" pitchFamily="34" charset="0"/>
                          <a:ea typeface="Verdana" panose="020B0604030504040204" pitchFamily="34" charset="0"/>
                          <a:cs typeface="Verdana" panose="020B0604030504040204" pitchFamily="34" charset="0"/>
                        </a:rPr>
                        <a:t>Albert </a:t>
                      </a:r>
                      <a:r>
                        <a:rPr lang="de-DE" dirty="0" err="1" smtClean="0">
                          <a:latin typeface="Verdana" panose="020B0604030504040204" pitchFamily="34" charset="0"/>
                          <a:ea typeface="Verdana" panose="020B0604030504040204" pitchFamily="34" charset="0"/>
                          <a:cs typeface="Verdana" panose="020B0604030504040204" pitchFamily="34" charset="0"/>
                        </a:rPr>
                        <a:t>Lortzing</a:t>
                      </a:r>
                      <a:r>
                        <a:rPr lang="de-DE" dirty="0" smtClean="0">
                          <a:latin typeface="Verdana" panose="020B0604030504040204" pitchFamily="34" charset="0"/>
                          <a:ea typeface="Verdana" panose="020B0604030504040204" pitchFamily="34" charset="0"/>
                          <a:cs typeface="Verdana" panose="020B0604030504040204" pitchFamily="34" charset="0"/>
                        </a:rPr>
                        <a:t>,</a:t>
                      </a:r>
                      <a:r>
                        <a:rPr lang="de-DE" baseline="0" dirty="0" smtClean="0">
                          <a:latin typeface="Verdana" panose="020B0604030504040204" pitchFamily="34" charset="0"/>
                          <a:ea typeface="Verdana" panose="020B0604030504040204" pitchFamily="34" charset="0"/>
                          <a:cs typeface="Verdana" panose="020B0604030504040204" pitchFamily="34" charset="0"/>
                        </a:rPr>
                        <a:t> Joseph Haydn, Wolfgang Amadeus Mozart</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83618" y="3789040"/>
            <a:ext cx="8640960" cy="20882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pPr marL="285750" indent="-285750">
              <a:buFont typeface="Arial" pitchFamily="34" charset="0"/>
              <a:buChar char="•"/>
            </a:pPr>
            <a:r>
              <a:rPr lang="de-DE" sz="2000" dirty="0" smtClean="0">
                <a:solidFill>
                  <a:schemeClr val="tx1"/>
                </a:solidFill>
              </a:rPr>
              <a:t>Unstrukturierte Angaben zu in Beziehung stehenden Werken geben nur allgemeine Informationen über die enthaltenen Teilwerke</a:t>
            </a:r>
            <a:br>
              <a:rPr lang="de-DE" sz="2000" dirty="0" smtClean="0">
                <a:solidFill>
                  <a:schemeClr val="tx1"/>
                </a:solidFill>
              </a:rPr>
            </a:br>
            <a:endParaRPr lang="de-DE" sz="2000" dirty="0" smtClean="0">
              <a:solidFill>
                <a:schemeClr val="tx1"/>
              </a:solidFill>
            </a:endParaRPr>
          </a:p>
          <a:p>
            <a:pPr marL="285750" indent="-285750">
              <a:buFont typeface="Arial" pitchFamily="34" charset="0"/>
              <a:buChar char="•"/>
            </a:pPr>
            <a:r>
              <a:rPr lang="de-DE" sz="2000" dirty="0" smtClean="0">
                <a:solidFill>
                  <a:schemeClr val="tx1"/>
                </a:solidFill>
              </a:rPr>
              <a:t>Besser eine strukturierte Beschreibung als in Beziehung stehendes Werk (RDA 25.1) oder als in Beziehung stehende Manifestation (RDA 27.1). Dies entspricht auch eher der Intention der RDA.</a:t>
            </a:r>
            <a:endParaRPr lang="de-DE" sz="20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83</a:t>
            </a:fld>
            <a:endParaRPr lang="de-DE"/>
          </a:p>
        </p:txBody>
      </p:sp>
    </p:spTree>
    <p:extLst>
      <p:ext uri="{BB962C8B-B14F-4D97-AF65-F5344CB8AC3E}">
        <p14:creationId xmlns:p14="http://schemas.microsoft.com/office/powerpoint/2010/main" val="346946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endParaRPr lang="de-DE" dirty="0" smtClean="0"/>
          </a:p>
          <a:p>
            <a:endParaRPr lang="de-DE" dirty="0"/>
          </a:p>
          <a:p>
            <a:r>
              <a:rPr lang="de-DE" dirty="0" smtClean="0"/>
              <a:t>Allgemeine Anmerkungen ≠ strukturierte Information </a:t>
            </a:r>
          </a:p>
          <a:p>
            <a:endParaRPr lang="de-DE" dirty="0"/>
          </a:p>
          <a:p>
            <a:r>
              <a:rPr lang="de-DE" dirty="0" smtClean="0"/>
              <a:t>Beziehungen = strukturierte Information</a:t>
            </a:r>
          </a:p>
          <a:p>
            <a:pPr lvl="1"/>
            <a:r>
              <a:rPr lang="de-DE" dirty="0" smtClean="0"/>
              <a:t>RDA 25.1 In Beziehung stehendes, enthaltenes Teil-Werk</a:t>
            </a:r>
          </a:p>
          <a:p>
            <a:pPr lvl="1"/>
            <a:r>
              <a:rPr lang="de-DE" dirty="0" smtClean="0"/>
              <a:t>RDA 27.1 In Beziehung stehende Manifestation</a:t>
            </a:r>
          </a:p>
          <a:p>
            <a:endParaRPr lang="de-DE" dirty="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84</a:t>
            </a:fld>
            <a:endParaRPr lang="de-DE"/>
          </a:p>
        </p:txBody>
      </p:sp>
    </p:spTree>
    <p:extLst>
      <p:ext uri="{BB962C8B-B14F-4D97-AF65-F5344CB8AC3E}">
        <p14:creationId xmlns:p14="http://schemas.microsoft.com/office/powerpoint/2010/main" val="23680235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Erfassung der enthaltenen Teile </a:t>
            </a:r>
            <a:br>
              <a:rPr lang="de-DE" dirty="0" smtClean="0"/>
            </a:br>
            <a:r>
              <a:rPr lang="de-DE" dirty="0" smtClean="0"/>
              <a:t>in der umfassenden Beschreibung</a:t>
            </a:r>
          </a:p>
          <a:p>
            <a:endParaRPr lang="de-DE" dirty="0" smtClean="0"/>
          </a:p>
          <a:p>
            <a:r>
              <a:rPr lang="de-DE" dirty="0" smtClean="0"/>
              <a:t>Die enthaltenen Teil-Werke der Zusammenstellung können als in Beziehung zur Zusammenstellung dargestellt werden. (RDA Abschnitt 8)</a:t>
            </a:r>
          </a:p>
          <a:p>
            <a:pPr lvl="1"/>
            <a:r>
              <a:rPr lang="de-DE" dirty="0" err="1" smtClean="0"/>
              <a:t>Identifikator</a:t>
            </a:r>
            <a:r>
              <a:rPr lang="de-DE" dirty="0" smtClean="0"/>
              <a:t> (GND-Nummer)</a:t>
            </a:r>
          </a:p>
          <a:p>
            <a:pPr lvl="1"/>
            <a:r>
              <a:rPr lang="de-DE" dirty="0" smtClean="0"/>
              <a:t>Normierter Sucheinstieg </a:t>
            </a:r>
          </a:p>
          <a:p>
            <a:pPr lvl="1"/>
            <a:r>
              <a:rPr lang="de-DE" dirty="0" smtClean="0"/>
              <a:t>Beschreibung </a:t>
            </a:r>
          </a:p>
          <a:p>
            <a:endParaRPr lang="de-DE" dirty="0"/>
          </a:p>
          <a:p>
            <a:pPr lvl="1"/>
            <a:r>
              <a:rPr lang="de-DE" dirty="0" smtClean="0"/>
              <a:t>Gilt für in Beziehung stehende Manifestation (RDA 2.3.2.6.1 und RDA 27.1)</a:t>
            </a:r>
          </a:p>
          <a:p>
            <a:pPr lvl="1"/>
            <a:r>
              <a:rPr lang="de-DE" dirty="0" smtClean="0"/>
              <a:t>Gilt für in Beziehung stehendes Werk (RDA 25.1) </a:t>
            </a:r>
          </a:p>
          <a:p>
            <a:pPr lvl="1"/>
            <a:r>
              <a:rPr lang="de-DE" dirty="0" smtClean="0"/>
              <a:t>Kann separat oder gleichzeitig in der Beschreibung vorkommen.</a:t>
            </a: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85</a:t>
            </a:fld>
            <a:endParaRPr lang="de-DE"/>
          </a:p>
        </p:txBody>
      </p:sp>
    </p:spTree>
    <p:extLst>
      <p:ext uri="{BB962C8B-B14F-4D97-AF65-F5344CB8AC3E}">
        <p14:creationId xmlns:p14="http://schemas.microsoft.com/office/powerpoint/2010/main" val="2524377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994522518"/>
              </p:ext>
            </p:extLst>
          </p:nvPr>
        </p:nvGraphicFramePr>
        <p:xfrm>
          <a:off x="359533" y="1032511"/>
          <a:ext cx="8424934" cy="2828537"/>
        </p:xfrm>
        <a:graphic>
          <a:graphicData uri="http://schemas.openxmlformats.org/drawingml/2006/table">
            <a:tbl>
              <a:tblPr firstRow="1" bandRow="1">
                <a:tableStyleId>{5C22544A-7EE6-4342-B048-85BDC9FD1C3A}</a:tableStyleId>
              </a:tblPr>
              <a:tblGrid>
                <a:gridCol w="1116123"/>
                <a:gridCol w="1152128"/>
                <a:gridCol w="3244359"/>
                <a:gridCol w="2912324"/>
              </a:tblGrid>
              <a:tr h="462679">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752013">
                <a:tc rowSpan="2">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303t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24.5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Enthält</a:t>
                      </a:r>
                    </a:p>
                  </a:txBody>
                  <a:tcPr anchor="ctr"/>
                </a:tc>
              </a:tr>
              <a:tr h="1613845">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a:t>
                      </a:r>
                      <a:r>
                        <a:rPr lang="de-DE" b="0" baseline="0" dirty="0" smtClean="0">
                          <a:latin typeface="Verdana" panose="020B0604030504040204" pitchFamily="34" charset="0"/>
                          <a:ea typeface="Verdana" panose="020B0604030504040204" pitchFamily="34" charset="0"/>
                          <a:cs typeface="Verdana" panose="020B0604030504040204" pitchFamily="34" charset="0"/>
                        </a:rPr>
                        <a:t> Werk</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$p</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Lortzing</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Albert</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$d</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1801-1851</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Die Opernprobe</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$u</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Ouvertüre</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$9</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GND-ID</a:t>
                      </a:r>
                      <a:endParaRPr lang="de-DE" i="1"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95536" y="3573016"/>
            <a:ext cx="8496944" cy="223224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smtClean="0">
              <a:solidFill>
                <a:schemeClr val="tx1"/>
              </a:solidFill>
            </a:endParaRPr>
          </a:p>
          <a:p>
            <a:r>
              <a:rPr lang="de-DE" sz="2000" dirty="0" smtClean="0">
                <a:solidFill>
                  <a:schemeClr val="tx1"/>
                </a:solidFill>
              </a:rPr>
              <a:t>Zusammenstellung </a:t>
            </a:r>
            <a:r>
              <a:rPr lang="de-DE" sz="2000" dirty="0" err="1" smtClean="0">
                <a:solidFill>
                  <a:schemeClr val="tx1"/>
                </a:solidFill>
              </a:rPr>
              <a:t>Symphonik</a:t>
            </a:r>
            <a:r>
              <a:rPr lang="de-DE" sz="2000" dirty="0" smtClean="0">
                <a:solidFill>
                  <a:schemeClr val="tx1"/>
                </a:solidFill>
              </a:rPr>
              <a:t> &amp; Oper</a:t>
            </a:r>
            <a:br>
              <a:rPr lang="de-DE" sz="2000" dirty="0" smtClean="0">
                <a:solidFill>
                  <a:schemeClr val="tx1"/>
                </a:solidFill>
              </a:rPr>
            </a:br>
            <a:endParaRPr lang="de-DE" sz="2000" dirty="0" smtClean="0">
              <a:solidFill>
                <a:schemeClr val="tx1"/>
              </a:solidFill>
            </a:endParaRPr>
          </a:p>
          <a:p>
            <a:r>
              <a:rPr lang="de-DE" sz="2000" dirty="0" smtClean="0">
                <a:solidFill>
                  <a:schemeClr val="tx1"/>
                </a:solidFill>
              </a:rPr>
              <a:t>Erfassung des enthaltenen Teils als normierter Sucheinstieg für das </a:t>
            </a:r>
            <a:r>
              <a:rPr lang="de-DE" sz="2000" b="1" dirty="0" smtClean="0">
                <a:solidFill>
                  <a:schemeClr val="tx1"/>
                </a:solidFill>
              </a:rPr>
              <a:t>Werk </a:t>
            </a:r>
            <a:r>
              <a:rPr lang="de-DE" sz="2000" dirty="0" smtClean="0">
                <a:solidFill>
                  <a:schemeClr val="tx1"/>
                </a:solidFill>
              </a:rPr>
              <a:t>– hier incl. GND-ID</a:t>
            </a:r>
          </a:p>
          <a:p>
            <a:endParaRPr lang="de-DE" sz="2000" dirty="0">
              <a:solidFill>
                <a:schemeClr val="tx1"/>
              </a:solidFill>
            </a:endParaRPr>
          </a:p>
          <a:p>
            <a:r>
              <a:rPr lang="de-DE" sz="2000" dirty="0" smtClean="0">
                <a:solidFill>
                  <a:schemeClr val="tx1"/>
                </a:solidFill>
              </a:rPr>
              <a:t>Beziehungskennzeichnung Anhang J </a:t>
            </a:r>
            <a:r>
              <a:rPr lang="de-DE" sz="2000" i="1" dirty="0" smtClean="0">
                <a:solidFill>
                  <a:schemeClr val="tx1"/>
                </a:solidFill>
              </a:rPr>
              <a:t>Enthält</a:t>
            </a:r>
            <a:endParaRPr lang="de-DE" sz="2000" i="1"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86</a:t>
            </a:fld>
            <a:endParaRPr lang="de-DE"/>
          </a:p>
        </p:txBody>
      </p:sp>
    </p:spTree>
    <p:extLst>
      <p:ext uri="{BB962C8B-B14F-4D97-AF65-F5344CB8AC3E}">
        <p14:creationId xmlns:p14="http://schemas.microsoft.com/office/powerpoint/2010/main" val="1306390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Strukturierte Beschreibung der in Beziehung stehenden Manifestation (RDA 25.1.1.3 D-A-CH)</a:t>
            </a:r>
          </a:p>
          <a:p>
            <a:endParaRPr lang="de-DE" dirty="0"/>
          </a:p>
          <a:p>
            <a:pPr marL="0" indent="0">
              <a:buNone/>
            </a:pPr>
            <a:r>
              <a:rPr lang="de-DE" dirty="0"/>
              <a:t>Zitat RDA 25.1.1.3 D-A-CH: </a:t>
            </a:r>
            <a:br>
              <a:rPr lang="de-DE" dirty="0"/>
            </a:br>
            <a:r>
              <a:rPr lang="de-DE" sz="1800" i="1" dirty="0"/>
              <a:t>Strukturierte Beschreibung der Teile einer Zusammenstellung:</a:t>
            </a:r>
            <a:endParaRPr lang="de-DE" sz="1800" dirty="0"/>
          </a:p>
          <a:p>
            <a:pPr marL="0" indent="0">
              <a:buNone/>
            </a:pPr>
            <a:r>
              <a:rPr lang="de-DE" sz="1800" i="1" dirty="0"/>
              <a:t>1.Verwenden Sie als einleitende Beziehungskennzeichnung „Enthält“.</a:t>
            </a:r>
            <a:endParaRPr lang="de-DE" sz="1800" dirty="0"/>
          </a:p>
          <a:p>
            <a:pPr marL="0" indent="0">
              <a:buNone/>
            </a:pPr>
            <a:r>
              <a:rPr lang="de-DE" sz="1800" i="1" dirty="0"/>
              <a:t>2.Erfassen Sie die Haupttitel der Teile (entweder von der Haupttitelstelle oder anderen Stellen innerhalb der Ressource). Ergänzen Sie den Haupttitel eines Teils um den zugehörigen Titelzusatz, wenn der Haupttitel ohne den Titelzusatz nicht aussagefähig ist.</a:t>
            </a:r>
            <a:endParaRPr lang="de-DE" sz="1800" dirty="0"/>
          </a:p>
          <a:p>
            <a:pPr marL="0" indent="0">
              <a:buNone/>
            </a:pPr>
            <a:r>
              <a:rPr lang="de-DE" sz="1800" i="1" dirty="0"/>
              <a:t>3.Erfassen Sie zusätzlich mindestens die erste jeweilige Verantwortlichkeitsangabe, wenn diese bei den einzelnen Teilen voneinander abweichen.</a:t>
            </a:r>
            <a:endParaRPr lang="de-DE" sz="1800" dirty="0"/>
          </a:p>
          <a:p>
            <a:endParaRPr lang="de-DE" dirty="0" smtClean="0"/>
          </a:p>
          <a:p>
            <a:r>
              <a:rPr lang="de-DE" dirty="0" smtClean="0"/>
              <a:t>Für AV-Medien Musik ist es sinnvoll, mehrere Verantwortlichkeitsangaben zu erfassen. </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87</a:t>
            </a:fld>
            <a:endParaRPr lang="de-DE"/>
          </a:p>
        </p:txBody>
      </p:sp>
    </p:spTree>
    <p:extLst>
      <p:ext uri="{BB962C8B-B14F-4D97-AF65-F5344CB8AC3E}">
        <p14:creationId xmlns:p14="http://schemas.microsoft.com/office/powerpoint/2010/main" val="23241476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075596643"/>
              </p:ext>
            </p:extLst>
          </p:nvPr>
        </p:nvGraphicFramePr>
        <p:xfrm>
          <a:off x="395536" y="1268760"/>
          <a:ext cx="8424934" cy="1912964"/>
        </p:xfrm>
        <a:graphic>
          <a:graphicData uri="http://schemas.openxmlformats.org/drawingml/2006/table">
            <a:tbl>
              <a:tblPr firstRow="1" bandRow="1">
                <a:tableStyleId>{5C22544A-7EE6-4342-B048-85BDC9FD1C3A}</a:tableStyleId>
              </a:tblPr>
              <a:tblGrid>
                <a:gridCol w="1152128"/>
                <a:gridCol w="1080120"/>
                <a:gridCol w="3096344"/>
                <a:gridCol w="3096342"/>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521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27.1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a:t>
                      </a:r>
                      <a:r>
                        <a:rPr lang="de-DE" b="0" baseline="0" dirty="0" smtClean="0">
                          <a:latin typeface="Verdana" panose="020B0604030504040204" pitchFamily="34" charset="0"/>
                          <a:ea typeface="Verdana" panose="020B0604030504040204" pitchFamily="34" charset="0"/>
                          <a:cs typeface="Verdana" panose="020B0604030504040204" pitchFamily="34" charset="0"/>
                        </a:rPr>
                        <a:t> Beziehung stehende Manifestation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800" kern="120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Enthält:</a:t>
                      </a:r>
                    </a:p>
                    <a:p>
                      <a:pPr>
                        <a:lnSpc>
                          <a:spcPct val="1000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Ouvertüre zur Oper „Die Opernprobe“</a:t>
                      </a:r>
                    </a:p>
                    <a:p>
                      <a:pPr>
                        <a:lnSpc>
                          <a:spcPct val="1000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$r</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Albert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Lortzing</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95536" y="3501008"/>
            <a:ext cx="8640960" cy="20882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2000" dirty="0" smtClean="0">
                <a:solidFill>
                  <a:schemeClr val="tx1"/>
                </a:solidFill>
              </a:rPr>
              <a:t>Zusammenstellung </a:t>
            </a:r>
            <a:r>
              <a:rPr lang="de-DE" sz="2000" dirty="0" err="1" smtClean="0">
                <a:solidFill>
                  <a:schemeClr val="tx1"/>
                </a:solidFill>
              </a:rPr>
              <a:t>Symphonik</a:t>
            </a:r>
            <a:r>
              <a:rPr lang="de-DE" sz="2000" dirty="0" smtClean="0">
                <a:solidFill>
                  <a:schemeClr val="tx1"/>
                </a:solidFill>
              </a:rPr>
              <a:t> &amp; Oper</a:t>
            </a:r>
            <a:br>
              <a:rPr lang="de-DE" sz="2000" dirty="0" smtClean="0">
                <a:solidFill>
                  <a:schemeClr val="tx1"/>
                </a:solidFill>
              </a:rPr>
            </a:br>
            <a:endParaRPr lang="de-DE" sz="2000" dirty="0" smtClean="0">
              <a:solidFill>
                <a:schemeClr val="tx1"/>
              </a:solidFill>
            </a:endParaRPr>
          </a:p>
          <a:p>
            <a:r>
              <a:rPr lang="de-DE" sz="2000" dirty="0" smtClean="0">
                <a:solidFill>
                  <a:schemeClr val="tx1"/>
                </a:solidFill>
              </a:rPr>
              <a:t>Erfassung des enthaltenen Teils als Beschreibung der </a:t>
            </a:r>
            <a:r>
              <a:rPr lang="de-DE" sz="2000" b="1" dirty="0" smtClean="0">
                <a:solidFill>
                  <a:schemeClr val="tx1"/>
                </a:solidFill>
              </a:rPr>
              <a:t>Manifestation</a:t>
            </a:r>
          </a:p>
          <a:p>
            <a:endParaRPr lang="de-DE" sz="2000" dirty="0">
              <a:solidFill>
                <a:schemeClr val="tx1"/>
              </a:solidFill>
            </a:endParaRPr>
          </a:p>
          <a:p>
            <a:r>
              <a:rPr lang="de-DE" sz="2000" dirty="0">
                <a:solidFill>
                  <a:schemeClr val="tx1"/>
                </a:solidFill>
              </a:rPr>
              <a:t>Beziehungskennzeichnung Anhang J </a:t>
            </a:r>
            <a:r>
              <a:rPr lang="de-DE" sz="2000" i="1" dirty="0">
                <a:solidFill>
                  <a:schemeClr val="tx1"/>
                </a:solidFill>
              </a:rPr>
              <a:t>Enthält</a:t>
            </a:r>
          </a:p>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88</a:t>
            </a:fld>
            <a:endParaRPr lang="de-DE"/>
          </a:p>
        </p:txBody>
      </p:sp>
    </p:spTree>
    <p:extLst>
      <p:ext uri="{BB962C8B-B14F-4D97-AF65-F5344CB8AC3E}">
        <p14:creationId xmlns:p14="http://schemas.microsoft.com/office/powerpoint/2010/main" val="20415821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039297842"/>
              </p:ext>
            </p:extLst>
          </p:nvPr>
        </p:nvGraphicFramePr>
        <p:xfrm>
          <a:off x="387188" y="865609"/>
          <a:ext cx="8424934" cy="4671404"/>
        </p:xfrm>
        <a:graphic>
          <a:graphicData uri="http://schemas.openxmlformats.org/drawingml/2006/table">
            <a:tbl>
              <a:tblPr firstRow="1" bandRow="1">
                <a:tableStyleId>{5C22544A-7EE6-4342-B048-85BDC9FD1C3A}</a:tableStyleId>
              </a:tblPr>
              <a:tblGrid>
                <a:gridCol w="1008112"/>
                <a:gridCol w="1008112"/>
                <a:gridCol w="3024336"/>
                <a:gridCol w="338437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521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27.1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a:t>
                      </a:r>
                      <a:r>
                        <a:rPr lang="de-DE" b="0" baseline="0" dirty="0" smtClean="0">
                          <a:latin typeface="Verdana" panose="020B0604030504040204" pitchFamily="34" charset="0"/>
                          <a:ea typeface="Verdana" panose="020B0604030504040204" pitchFamily="34" charset="0"/>
                          <a:cs typeface="Verdana" panose="020B0604030504040204" pitchFamily="34" charset="0"/>
                        </a:rPr>
                        <a:t> Beziehung stehende Manifestation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0"/>
                        </a:spcBef>
                        <a:spcAft>
                          <a:spcPts val="0"/>
                        </a:spcAft>
                      </a:pPr>
                      <a:r>
                        <a:rPr lang="de-DE" sz="1400" kern="120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Enthält:</a:t>
                      </a:r>
                    </a:p>
                    <a:p>
                      <a:pPr>
                        <a:lnSpc>
                          <a:spcPct val="150000"/>
                        </a:lnSpc>
                        <a:spcBef>
                          <a:spcPts val="0"/>
                        </a:spcBef>
                        <a:spcAft>
                          <a:spcPts val="0"/>
                        </a:spcAft>
                      </a:pPr>
                      <a:r>
                        <a:rPr lang="de-DE" sz="14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a:t>
                      </a:r>
                      <a:r>
                        <a:rPr lang="de-DE" sz="14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Der Schauspieldirektor : komische Oper in deutscher Sprache in einem Akt </a:t>
                      </a:r>
                    </a:p>
                    <a:p>
                      <a:pPr>
                        <a:lnSpc>
                          <a:spcPct val="150000"/>
                        </a:lnSpc>
                        <a:spcBef>
                          <a:spcPts val="0"/>
                        </a:spcBef>
                        <a:spcAft>
                          <a:spcPts val="0"/>
                        </a:spcAft>
                      </a:pPr>
                      <a:r>
                        <a:rPr lang="de-DE" sz="14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$r</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Wolfgang Amadeus Mozart ; Caroline Merz-</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Taubenkropp</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Madame Herz; Renate Prinz,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Mademoiselle</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Silberklang;  Marcellus Mauch, Monsieur Vogelsang; Werner Schwarz, Schauspieler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Buff</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Peter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Krawczack</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Schauspieldirektor Frank</a:t>
                      </a:r>
                      <a:endParaRPr lang="de-DE" sz="14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66296" y="573875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Zusammenstellung </a:t>
            </a:r>
            <a:r>
              <a:rPr lang="de-DE" sz="1800" dirty="0" err="1" smtClean="0">
                <a:solidFill>
                  <a:schemeClr val="tx1"/>
                </a:solidFill>
              </a:rPr>
              <a:t>Symphonik</a:t>
            </a:r>
            <a:r>
              <a:rPr lang="de-DE" sz="1800" dirty="0" smtClean="0">
                <a:solidFill>
                  <a:schemeClr val="tx1"/>
                </a:solidFill>
              </a:rPr>
              <a:t> &amp; Oper</a:t>
            </a:r>
          </a:p>
          <a:p>
            <a:r>
              <a:rPr lang="de-DE" sz="1800" dirty="0" smtClean="0">
                <a:solidFill>
                  <a:schemeClr val="tx1"/>
                </a:solidFill>
              </a:rPr>
              <a:t>Erfassung des enthaltenen Teils als Beschreibung der Manifestation</a:t>
            </a:r>
            <a:endParaRPr lang="de-DE" sz="1800" i="1" dirty="0">
              <a:solidFill>
                <a:schemeClr val="tx1"/>
              </a:solidFill>
            </a:endParaRPr>
          </a:p>
          <a:p>
            <a:endParaRPr lang="de-DE" sz="18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89</a:t>
            </a:fld>
            <a:endParaRPr lang="de-DE"/>
          </a:p>
        </p:txBody>
      </p:sp>
      <p:sp>
        <p:nvSpPr>
          <p:cNvPr id="3" name="Fußzeilenplatzhalter 2"/>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Tree>
    <p:extLst>
      <p:ext uri="{BB962C8B-B14F-4D97-AF65-F5344CB8AC3E}">
        <p14:creationId xmlns:p14="http://schemas.microsoft.com/office/powerpoint/2010/main" val="3562931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912768" cy="365125"/>
          </a:xfrm>
        </p:spPr>
        <p:txBody>
          <a:bodyPr/>
          <a:lstStyle/>
          <a:p>
            <a:r>
              <a:rPr lang="de-DE" smtClean="0"/>
              <a:t>RDA-Musik-Spezialschulung | P. Wagenknecht | Münster 04. - 05. September 2017</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br>
              <a:rPr lang="de-DE" dirty="0" smtClean="0">
                <a:ea typeface="Verdana" panose="020B0604030504040204" pitchFamily="34" charset="0"/>
                <a:cs typeface="Verdana" panose="020B0604030504040204" pitchFamily="34" charset="0"/>
              </a:rPr>
            </a:br>
            <a:r>
              <a:rPr lang="de-DE" dirty="0" smtClean="0"/>
              <a:t>Herr</a:t>
            </a:r>
            <a:r>
              <a:rPr lang="de-DE" dirty="0"/>
              <a:t>, auf dich traue ich / Otto Nicolai </a:t>
            </a:r>
          </a:p>
        </p:txBody>
      </p:sp>
      <p:sp>
        <p:nvSpPr>
          <p:cNvPr id="16" name="Rechteck 15"/>
          <p:cNvSpPr/>
          <p:nvPr/>
        </p:nvSpPr>
        <p:spPr>
          <a:xfrm>
            <a:off x="4716016" y="1064612"/>
            <a:ext cx="2880320"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Silberling</a:t>
            </a:r>
            <a:endParaRPr lang="de-DE" dirty="0">
              <a:solidFill>
                <a:schemeClr val="tx1"/>
              </a:solidFill>
              <a:latin typeface="Verdana"/>
              <a:cs typeface="Verdana"/>
            </a:endParaRPr>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sp>
        <p:nvSpPr>
          <p:cNvPr id="18" name="Textfeld 17"/>
          <p:cNvSpPr txBox="1"/>
          <p:nvPr/>
        </p:nvSpPr>
        <p:spPr>
          <a:xfrm>
            <a:off x="1708949" y="2392851"/>
            <a:ext cx="2551724" cy="584775"/>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        Otto Nicolai</a:t>
            </a:r>
          </a:p>
          <a:p>
            <a:r>
              <a:rPr lang="de-DE" sz="1600" dirty="0" smtClean="0">
                <a:latin typeface="Verdana" pitchFamily="34" charset="0"/>
                <a:ea typeface="Verdana" pitchFamily="34" charset="0"/>
                <a:cs typeface="Verdana" pitchFamily="34" charset="0"/>
              </a:rPr>
              <a:t>Herr, auf dich traue ich</a:t>
            </a:r>
            <a:endParaRPr lang="de-DE" sz="1600" dirty="0">
              <a:latin typeface="Verdana" pitchFamily="34" charset="0"/>
              <a:ea typeface="Verdana" pitchFamily="34" charset="0"/>
              <a:cs typeface="Verdana" pitchFamily="34" charset="0"/>
            </a:endParaRPr>
          </a:p>
        </p:txBody>
      </p:sp>
      <p:sp>
        <p:nvSpPr>
          <p:cNvPr id="19" name="Textfeld 18"/>
          <p:cNvSpPr txBox="1"/>
          <p:nvPr/>
        </p:nvSpPr>
        <p:spPr>
          <a:xfrm>
            <a:off x="3851920" y="3425189"/>
            <a:ext cx="1296144" cy="1477328"/>
          </a:xfrm>
          <a:prstGeom prst="rect">
            <a:avLst/>
          </a:prstGeom>
          <a:noFill/>
        </p:spPr>
        <p:txBody>
          <a:bodyPr wrap="square" rtlCol="0">
            <a:spAutoFit/>
          </a:bodyPr>
          <a:lstStyle/>
          <a:p>
            <a:r>
              <a:rPr lang="de-DE" sz="1000" dirty="0" smtClean="0">
                <a:latin typeface="Verdana" pitchFamily="34" charset="0"/>
                <a:ea typeface="Verdana" pitchFamily="34" charset="0"/>
                <a:cs typeface="Verdana" pitchFamily="34" charset="0"/>
              </a:rPr>
              <a:t>Carus 83.299</a:t>
            </a:r>
          </a:p>
          <a:p>
            <a:r>
              <a:rPr lang="de-DE" sz="1000" dirty="0" smtClean="0">
                <a:latin typeface="Verdana" pitchFamily="34" charset="0"/>
                <a:ea typeface="Verdana" pitchFamily="34" charset="0"/>
                <a:cs typeface="Verdana" pitchFamily="34" charset="0"/>
              </a:rPr>
              <a:t>Digital Recording</a:t>
            </a:r>
          </a:p>
          <a:p>
            <a:r>
              <a:rPr lang="de-DE" sz="1000" dirty="0" smtClean="0"/>
              <a:t>℗WDR, 2009,2010</a:t>
            </a:r>
          </a:p>
          <a:p>
            <a:r>
              <a:rPr lang="de-DE" sz="1000" dirty="0" smtClean="0">
                <a:latin typeface="Verdana" pitchFamily="34" charset="0"/>
                <a:ea typeface="Verdana" pitchFamily="34" charset="0"/>
                <a:cs typeface="Verdana" pitchFamily="34" charset="0"/>
              </a:rPr>
              <a:t>SWR, 2011</a:t>
            </a:r>
          </a:p>
          <a:p>
            <a:r>
              <a:rPr lang="de-DE" sz="1000" dirty="0" smtClean="0"/>
              <a:t>©Carus-Verlag,</a:t>
            </a:r>
          </a:p>
          <a:p>
            <a:r>
              <a:rPr lang="de-DE" sz="1000" dirty="0" smtClean="0">
                <a:latin typeface="Verdana" pitchFamily="34" charset="0"/>
                <a:ea typeface="Verdana" pitchFamily="34" charset="0"/>
                <a:cs typeface="Verdana" pitchFamily="34" charset="0"/>
              </a:rPr>
              <a:t>Stuttgart</a:t>
            </a:r>
          </a:p>
          <a:p>
            <a:endParaRPr lang="de-DE" sz="1000" dirty="0">
              <a:latin typeface="Verdana" pitchFamily="34" charset="0"/>
              <a:ea typeface="Verdana" pitchFamily="34" charset="0"/>
              <a:cs typeface="Verdana" pitchFamily="34" charset="0"/>
            </a:endParaRPr>
          </a:p>
          <a:p>
            <a:r>
              <a:rPr lang="de-DE" sz="1000" dirty="0" smtClean="0">
                <a:latin typeface="Verdana" pitchFamily="34" charset="0"/>
                <a:ea typeface="Verdana" pitchFamily="34" charset="0"/>
                <a:cs typeface="Verdana" pitchFamily="34" charset="0"/>
              </a:rPr>
              <a:t>GEMA </a:t>
            </a:r>
            <a:r>
              <a:rPr lang="de-DE" sz="1000" dirty="0" smtClean="0"/>
              <a:t>℗ 2012</a:t>
            </a:r>
            <a:endParaRPr lang="de-DE" sz="1000" dirty="0" smtClean="0">
              <a:latin typeface="Verdana" pitchFamily="34" charset="0"/>
              <a:ea typeface="Verdana" pitchFamily="34" charset="0"/>
              <a:cs typeface="Verdana" pitchFamily="34" charset="0"/>
            </a:endParaRPr>
          </a:p>
          <a:p>
            <a:endParaRPr lang="de-DE" sz="1000" dirty="0">
              <a:latin typeface="Verdana" pitchFamily="34" charset="0"/>
              <a:ea typeface="Verdana" pitchFamily="34" charset="0"/>
              <a:cs typeface="Verdana" pitchFamily="34" charset="0"/>
            </a:endParaRPr>
          </a:p>
        </p:txBody>
      </p:sp>
      <p:sp>
        <p:nvSpPr>
          <p:cNvPr id="21" name="Rechteck 20"/>
          <p:cNvSpPr/>
          <p:nvPr/>
        </p:nvSpPr>
        <p:spPr>
          <a:xfrm>
            <a:off x="1708949" y="4878658"/>
            <a:ext cx="2511190" cy="584775"/>
          </a:xfrm>
          <a:prstGeom prst="rect">
            <a:avLst/>
          </a:prstGeom>
        </p:spPr>
        <p:txBody>
          <a:bodyPr wrap="square">
            <a:spAutoFit/>
          </a:bodyPr>
          <a:lstStyle/>
          <a:p>
            <a:pPr lvl="0"/>
            <a:r>
              <a:rPr lang="de-DE" sz="1600" dirty="0">
                <a:solidFill>
                  <a:prstClr val="black"/>
                </a:solidFill>
                <a:latin typeface="Verdana" pitchFamily="34" charset="0"/>
                <a:ea typeface="Verdana" pitchFamily="34" charset="0"/>
                <a:cs typeface="Verdana" pitchFamily="34" charset="0"/>
              </a:rPr>
              <a:t>Kammerchor Stuttgart</a:t>
            </a:r>
          </a:p>
          <a:p>
            <a:pPr lvl="0"/>
            <a:r>
              <a:rPr lang="de-DE" sz="1600" dirty="0" smtClean="0">
                <a:solidFill>
                  <a:prstClr val="black"/>
                </a:solidFill>
                <a:latin typeface="Verdana" pitchFamily="34" charset="0"/>
                <a:ea typeface="Verdana" pitchFamily="34" charset="0"/>
                <a:cs typeface="Verdana" pitchFamily="34" charset="0"/>
              </a:rPr>
              <a:t>     Frieder </a:t>
            </a:r>
            <a:r>
              <a:rPr lang="de-DE" sz="1600" dirty="0" err="1" smtClean="0">
                <a:solidFill>
                  <a:prstClr val="black"/>
                </a:solidFill>
                <a:latin typeface="Verdana" pitchFamily="34" charset="0"/>
                <a:ea typeface="Verdana" pitchFamily="34" charset="0"/>
                <a:cs typeface="Verdana" pitchFamily="34" charset="0"/>
              </a:rPr>
              <a:t>Bernius</a:t>
            </a:r>
            <a:r>
              <a:rPr lang="de-DE" sz="1600" dirty="0" smtClean="0">
                <a:solidFill>
                  <a:prstClr val="black"/>
                </a:solidFill>
                <a:latin typeface="Verdana" pitchFamily="34" charset="0"/>
                <a:ea typeface="Verdana" pitchFamily="34" charset="0"/>
                <a:cs typeface="Verdana" pitchFamily="34" charset="0"/>
              </a:rPr>
              <a:t> </a:t>
            </a:r>
            <a:endParaRPr lang="de-DE" sz="1600" dirty="0">
              <a:solidFill>
                <a:prstClr val="black"/>
              </a:solidFill>
              <a:latin typeface="Verdana" pitchFamily="34" charset="0"/>
              <a:ea typeface="Verdana" pitchFamily="34" charset="0"/>
              <a:cs typeface="Verdana" pitchFamily="34" charset="0"/>
            </a:endParaRPr>
          </a:p>
        </p:txBody>
      </p:sp>
      <p:sp>
        <p:nvSpPr>
          <p:cNvPr id="22" name="Ellipse 21"/>
          <p:cNvSpPr/>
          <p:nvPr/>
        </p:nvSpPr>
        <p:spPr>
          <a:xfrm>
            <a:off x="2627784" y="3425189"/>
            <a:ext cx="792088" cy="738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9</a:t>
            </a:fld>
            <a:endParaRPr lang="de-DE"/>
          </a:p>
        </p:txBody>
      </p:sp>
    </p:spTree>
    <p:extLst>
      <p:ext uri="{BB962C8B-B14F-4D97-AF65-F5344CB8AC3E}">
        <p14:creationId xmlns:p14="http://schemas.microsoft.com/office/powerpoint/2010/main" val="17397215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817296225"/>
              </p:ext>
            </p:extLst>
          </p:nvPr>
        </p:nvGraphicFramePr>
        <p:xfrm>
          <a:off x="395536" y="1268760"/>
          <a:ext cx="8424934" cy="343696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gn="l">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nchor="ctr"/>
                </a:tc>
                <a:tc>
                  <a:txBody>
                    <a:bodyPr/>
                    <a:lstStyle/>
                    <a:p>
                      <a:pPr algn="l">
                        <a:lnSpc>
                          <a:spcPct val="150000"/>
                        </a:lnSpc>
                        <a:spcAft>
                          <a:spcPts val="600"/>
                        </a:spcAft>
                      </a:pPr>
                      <a:r>
                        <a:rPr lang="de-DE" sz="1800" dirty="0">
                          <a:effectLst/>
                          <a:latin typeface="Verdana"/>
                          <a:ea typeface="Calibri"/>
                          <a:cs typeface="Arial"/>
                        </a:rPr>
                        <a:t>27.1</a:t>
                      </a:r>
                      <a:endParaRPr lang="de-DE" sz="1800" dirty="0">
                        <a:effectLst/>
                        <a:latin typeface="Verdana"/>
                        <a:ea typeface="Calibri"/>
                        <a:cs typeface="Times New Roman"/>
                      </a:endParaRPr>
                    </a:p>
                  </a:txBody>
                  <a:tcPr marL="68580" marR="68580" marT="0" marB="0" anchor="ctr"/>
                </a:tc>
                <a:tc>
                  <a:txBody>
                    <a:bodyPr/>
                    <a:lstStyle/>
                    <a:p>
                      <a:pPr algn="l">
                        <a:lnSpc>
                          <a:spcPct val="150000"/>
                        </a:lnSpc>
                        <a:spcAft>
                          <a:spcPts val="600"/>
                        </a:spcAft>
                      </a:pPr>
                      <a:r>
                        <a:rPr lang="de-DE" sz="1800" dirty="0">
                          <a:effectLst/>
                          <a:latin typeface="Verdana"/>
                          <a:ea typeface="Calibri"/>
                          <a:cs typeface="Arial"/>
                        </a:rPr>
                        <a:t>In Beziehung stehende Manifestation </a:t>
                      </a:r>
                      <a:endParaRPr lang="de-DE" sz="1800" dirty="0">
                        <a:effectLst/>
                        <a:latin typeface="Verdana"/>
                        <a:ea typeface="Calibri"/>
                        <a:cs typeface="Times New Roman"/>
                      </a:endParaRPr>
                    </a:p>
                  </a:txBody>
                  <a:tcPr marL="68580" marR="68580" marT="0" marB="0" anchor="ctr"/>
                </a:tc>
                <a:tc>
                  <a:txBody>
                    <a:bodyPr/>
                    <a:lstStyle/>
                    <a:p>
                      <a:pPr algn="l">
                        <a:lnSpc>
                          <a:spcPct val="100000"/>
                        </a:lnSpc>
                        <a:spcAft>
                          <a:spcPts val="0"/>
                        </a:spcAft>
                      </a:pPr>
                      <a:r>
                        <a:rPr lang="en-US" sz="1800" dirty="0" err="1" smtClean="0">
                          <a:solidFill>
                            <a:schemeClr val="bg1">
                              <a:lumMod val="50000"/>
                            </a:schemeClr>
                          </a:solidFill>
                          <a:effectLst/>
                          <a:latin typeface="Verdana"/>
                          <a:ea typeface="Calibri"/>
                          <a:cs typeface="Arial"/>
                        </a:rPr>
                        <a:t>Enthält</a:t>
                      </a:r>
                      <a:r>
                        <a:rPr lang="en-US" sz="1800" dirty="0" smtClean="0">
                          <a:solidFill>
                            <a:schemeClr val="bg1">
                              <a:lumMod val="50000"/>
                            </a:schemeClr>
                          </a:solidFill>
                          <a:effectLst/>
                          <a:latin typeface="Verdana"/>
                          <a:ea typeface="Calibri"/>
                          <a:cs typeface="Arial"/>
                        </a:rPr>
                        <a:t>:</a:t>
                      </a:r>
                    </a:p>
                    <a:p>
                      <a:pPr algn="l">
                        <a:lnSpc>
                          <a:spcPct val="100000"/>
                        </a:lnSpc>
                        <a:spcAft>
                          <a:spcPts val="0"/>
                        </a:spcAft>
                      </a:pPr>
                      <a:r>
                        <a:rPr lang="en-US" sz="1800" dirty="0" smtClean="0">
                          <a:solidFill>
                            <a:srgbClr val="FF0000"/>
                          </a:solidFill>
                          <a:effectLst/>
                          <a:latin typeface="Verdana"/>
                          <a:ea typeface="Calibri"/>
                          <a:cs typeface="Arial"/>
                        </a:rPr>
                        <a:t>$t</a:t>
                      </a:r>
                      <a:r>
                        <a:rPr lang="en-US" sz="1800" baseline="0" dirty="0" smtClean="0">
                          <a:effectLst/>
                          <a:latin typeface="Verdana"/>
                          <a:ea typeface="Calibri"/>
                          <a:cs typeface="Arial"/>
                        </a:rPr>
                        <a:t> </a:t>
                      </a:r>
                      <a:r>
                        <a:rPr lang="en-US" sz="1800" dirty="0" smtClean="0">
                          <a:effectLst/>
                          <a:latin typeface="Verdana"/>
                          <a:ea typeface="Calibri"/>
                          <a:cs typeface="Arial"/>
                        </a:rPr>
                        <a:t>Candle </a:t>
                      </a:r>
                      <a:r>
                        <a:rPr lang="en-US" sz="1800" dirty="0">
                          <a:effectLst/>
                          <a:latin typeface="Verdana"/>
                          <a:ea typeface="Calibri"/>
                          <a:cs typeface="Arial"/>
                        </a:rPr>
                        <a:t>in the wind </a:t>
                      </a:r>
                      <a:r>
                        <a:rPr lang="en-US" sz="1800" dirty="0" smtClean="0">
                          <a:effectLst/>
                          <a:latin typeface="Verdana"/>
                          <a:ea typeface="Calibri"/>
                          <a:cs typeface="Times New Roman"/>
                        </a:rPr>
                        <a:t>’</a:t>
                      </a:r>
                      <a:r>
                        <a:rPr lang="en-US" sz="1800" dirty="0" smtClean="0">
                          <a:effectLst/>
                          <a:latin typeface="Verdana"/>
                          <a:ea typeface="Calibri"/>
                          <a:cs typeface="Arial"/>
                        </a:rPr>
                        <a:t>97</a:t>
                      </a:r>
                    </a:p>
                    <a:p>
                      <a:pPr algn="l">
                        <a:lnSpc>
                          <a:spcPct val="100000"/>
                        </a:lnSpc>
                        <a:spcAft>
                          <a:spcPts val="0"/>
                        </a:spcAft>
                      </a:pPr>
                      <a:r>
                        <a:rPr lang="en-US" sz="1800" dirty="0" smtClean="0">
                          <a:solidFill>
                            <a:srgbClr val="FF0000"/>
                          </a:solidFill>
                          <a:effectLst/>
                          <a:latin typeface="Verdana"/>
                          <a:ea typeface="Calibri"/>
                          <a:cs typeface="Arial"/>
                        </a:rPr>
                        <a:t>$r</a:t>
                      </a:r>
                      <a:r>
                        <a:rPr lang="en-US" sz="1800" dirty="0" smtClean="0">
                          <a:effectLst/>
                          <a:latin typeface="Verdana"/>
                          <a:ea typeface="Calibri"/>
                          <a:cs typeface="Arial"/>
                        </a:rPr>
                        <a:t> Elton </a:t>
                      </a:r>
                      <a:r>
                        <a:rPr lang="en-US" sz="1800" dirty="0">
                          <a:effectLst/>
                          <a:latin typeface="Verdana"/>
                          <a:ea typeface="Calibri"/>
                          <a:cs typeface="Arial"/>
                        </a:rPr>
                        <a:t>John</a:t>
                      </a:r>
                      <a:endParaRPr lang="de-DE" sz="1800" dirty="0">
                        <a:effectLst/>
                        <a:latin typeface="Verdana"/>
                        <a:ea typeface="Calibri"/>
                        <a:cs typeface="Times New Roman"/>
                      </a:endParaRPr>
                    </a:p>
                  </a:txBody>
                  <a:tcPr marL="68580" marR="68580" marT="0" marB="0" anchor="ctr"/>
                </a:tc>
              </a:tr>
              <a:tr h="681741">
                <a:tc>
                  <a:txBody>
                    <a:bodyPr/>
                    <a:lstStyle/>
                    <a:p>
                      <a:pPr algn="l">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nchor="ctr"/>
                </a:tc>
                <a:tc>
                  <a:txBody>
                    <a:bodyPr/>
                    <a:lstStyle/>
                    <a:p>
                      <a:pPr algn="l">
                        <a:lnSpc>
                          <a:spcPct val="150000"/>
                        </a:lnSpc>
                        <a:spcAft>
                          <a:spcPts val="600"/>
                        </a:spcAft>
                      </a:pPr>
                      <a:r>
                        <a:rPr lang="de-DE" sz="1800" dirty="0">
                          <a:effectLst/>
                          <a:latin typeface="Verdana"/>
                          <a:ea typeface="Calibri"/>
                          <a:cs typeface="Arial"/>
                        </a:rPr>
                        <a:t>27.1</a:t>
                      </a:r>
                      <a:endParaRPr lang="de-DE" sz="1800" dirty="0">
                        <a:effectLst/>
                        <a:latin typeface="Verdana"/>
                        <a:ea typeface="Calibri"/>
                        <a:cs typeface="Times New Roman"/>
                      </a:endParaRPr>
                    </a:p>
                  </a:txBody>
                  <a:tcPr marL="68580" marR="68580" marT="0" marB="0" anchor="ctr"/>
                </a:tc>
                <a:tc>
                  <a:txBody>
                    <a:bodyPr/>
                    <a:lstStyle/>
                    <a:p>
                      <a:pPr algn="l">
                        <a:lnSpc>
                          <a:spcPct val="150000"/>
                        </a:lnSpc>
                        <a:spcAft>
                          <a:spcPts val="600"/>
                        </a:spcAft>
                      </a:pPr>
                      <a:r>
                        <a:rPr lang="de-DE" sz="1800" dirty="0">
                          <a:effectLst/>
                          <a:latin typeface="Verdana"/>
                          <a:ea typeface="Calibri"/>
                          <a:cs typeface="Arial"/>
                        </a:rPr>
                        <a:t>In Beziehung stehende Manifestation </a:t>
                      </a:r>
                      <a:endParaRPr lang="de-DE" sz="1800" dirty="0">
                        <a:effectLst/>
                        <a:latin typeface="Verdana"/>
                        <a:ea typeface="Calibri"/>
                        <a:cs typeface="Times New Roman"/>
                      </a:endParaRPr>
                    </a:p>
                  </a:txBody>
                  <a:tcPr marL="68580" marR="68580" marT="0" marB="0" anchor="ctr"/>
                </a:tc>
                <a:tc>
                  <a:txBody>
                    <a:bodyPr/>
                    <a:lstStyle/>
                    <a:p>
                      <a:pPr algn="l">
                        <a:lnSpc>
                          <a:spcPct val="100000"/>
                        </a:lnSpc>
                        <a:spcAft>
                          <a:spcPts val="0"/>
                        </a:spcAft>
                      </a:pPr>
                      <a:r>
                        <a:rPr lang="en-US" sz="1800" dirty="0" err="1" smtClean="0">
                          <a:solidFill>
                            <a:schemeClr val="bg1">
                              <a:lumMod val="50000"/>
                            </a:schemeClr>
                          </a:solidFill>
                          <a:effectLst/>
                          <a:latin typeface="Verdana"/>
                          <a:ea typeface="Calibri"/>
                          <a:cs typeface="Arial"/>
                        </a:rPr>
                        <a:t>Enthält</a:t>
                      </a:r>
                      <a:r>
                        <a:rPr lang="en-US" sz="1800" dirty="0" smtClean="0">
                          <a:solidFill>
                            <a:schemeClr val="bg1">
                              <a:lumMod val="50000"/>
                            </a:schemeClr>
                          </a:solidFill>
                          <a:effectLst/>
                          <a:latin typeface="Verdana"/>
                          <a:ea typeface="Calibri"/>
                          <a:cs typeface="Arial"/>
                        </a:rPr>
                        <a:t>:</a:t>
                      </a:r>
                    </a:p>
                    <a:p>
                      <a:pPr algn="l">
                        <a:lnSpc>
                          <a:spcPct val="100000"/>
                        </a:lnSpc>
                        <a:spcAft>
                          <a:spcPts val="0"/>
                        </a:spcAft>
                      </a:pPr>
                      <a:r>
                        <a:rPr lang="en-US" sz="1800" dirty="0" smtClean="0">
                          <a:solidFill>
                            <a:srgbClr val="FF0000"/>
                          </a:solidFill>
                          <a:effectLst/>
                          <a:latin typeface="Verdana"/>
                          <a:ea typeface="Calibri"/>
                          <a:cs typeface="Arial"/>
                        </a:rPr>
                        <a:t>$t</a:t>
                      </a:r>
                      <a:r>
                        <a:rPr lang="en-US" sz="1800" baseline="0" dirty="0" smtClean="0">
                          <a:effectLst/>
                          <a:latin typeface="Verdana"/>
                          <a:ea typeface="Calibri"/>
                          <a:cs typeface="Arial"/>
                        </a:rPr>
                        <a:t> </a:t>
                      </a:r>
                      <a:r>
                        <a:rPr lang="en-US" sz="1800" dirty="0" smtClean="0">
                          <a:effectLst/>
                          <a:latin typeface="Verdana"/>
                          <a:ea typeface="Calibri"/>
                          <a:cs typeface="Arial"/>
                        </a:rPr>
                        <a:t>Don</a:t>
                      </a:r>
                      <a:r>
                        <a:rPr lang="en-US" sz="1800" dirty="0" smtClean="0">
                          <a:effectLst/>
                          <a:latin typeface="Verdana"/>
                          <a:ea typeface="Calibri"/>
                          <a:cs typeface="Times New Roman"/>
                        </a:rPr>
                        <a:t>’</a:t>
                      </a:r>
                      <a:r>
                        <a:rPr lang="en-US" sz="1800" dirty="0" smtClean="0">
                          <a:effectLst/>
                          <a:latin typeface="Verdana"/>
                          <a:ea typeface="Calibri"/>
                          <a:cs typeface="Arial"/>
                        </a:rPr>
                        <a:t>t speak</a:t>
                      </a:r>
                    </a:p>
                    <a:p>
                      <a:pPr algn="l">
                        <a:lnSpc>
                          <a:spcPct val="100000"/>
                        </a:lnSpc>
                        <a:spcAft>
                          <a:spcPts val="0"/>
                        </a:spcAft>
                      </a:pPr>
                      <a:r>
                        <a:rPr lang="en-US" sz="1800" dirty="0" smtClean="0">
                          <a:solidFill>
                            <a:srgbClr val="FF0000"/>
                          </a:solidFill>
                          <a:effectLst/>
                          <a:latin typeface="Verdana"/>
                          <a:ea typeface="Calibri"/>
                          <a:cs typeface="Arial"/>
                        </a:rPr>
                        <a:t>$r</a:t>
                      </a:r>
                      <a:r>
                        <a:rPr lang="en-US" sz="1800" dirty="0" smtClean="0">
                          <a:effectLst/>
                          <a:latin typeface="Verdana"/>
                          <a:ea typeface="Calibri"/>
                          <a:cs typeface="Arial"/>
                        </a:rPr>
                        <a:t> No </a:t>
                      </a:r>
                      <a:r>
                        <a:rPr lang="en-US" sz="1800" dirty="0">
                          <a:effectLst/>
                          <a:latin typeface="Verdana"/>
                          <a:ea typeface="Calibri"/>
                          <a:cs typeface="Arial"/>
                        </a:rPr>
                        <a:t>Doubt</a:t>
                      </a:r>
                      <a:endParaRPr lang="de-DE" sz="1800" dirty="0">
                        <a:effectLst/>
                        <a:latin typeface="Verdana"/>
                        <a:ea typeface="Calibri"/>
                        <a:cs typeface="Times New Roman"/>
                      </a:endParaRPr>
                    </a:p>
                  </a:txBody>
                  <a:tcPr marL="68580" marR="68580" marT="0" marB="0" anchor="ctr"/>
                </a:tc>
              </a:tr>
              <a:tr h="681741">
                <a:tc>
                  <a:txBody>
                    <a:bodyPr/>
                    <a:lstStyle/>
                    <a:p>
                      <a:pPr algn="l">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nchor="ctr"/>
                </a:tc>
                <a:tc>
                  <a:txBody>
                    <a:bodyPr/>
                    <a:lstStyle/>
                    <a:p>
                      <a:pPr algn="l">
                        <a:lnSpc>
                          <a:spcPct val="150000"/>
                        </a:lnSpc>
                        <a:spcAft>
                          <a:spcPts val="600"/>
                        </a:spcAft>
                      </a:pPr>
                      <a:r>
                        <a:rPr lang="de-DE" sz="1800">
                          <a:effectLst/>
                          <a:latin typeface="Verdana"/>
                          <a:ea typeface="Calibri"/>
                          <a:cs typeface="Arial"/>
                        </a:rPr>
                        <a:t>27.1</a:t>
                      </a:r>
                      <a:endParaRPr lang="de-DE" sz="1800">
                        <a:effectLst/>
                        <a:latin typeface="Verdana"/>
                        <a:ea typeface="Calibri"/>
                        <a:cs typeface="Times New Roman"/>
                      </a:endParaRPr>
                    </a:p>
                  </a:txBody>
                  <a:tcPr marL="68580" marR="68580" marT="0" marB="0" anchor="ctr"/>
                </a:tc>
                <a:tc>
                  <a:txBody>
                    <a:bodyPr/>
                    <a:lstStyle/>
                    <a:p>
                      <a:pPr algn="l">
                        <a:lnSpc>
                          <a:spcPct val="150000"/>
                        </a:lnSpc>
                        <a:spcAft>
                          <a:spcPts val="600"/>
                        </a:spcAft>
                      </a:pPr>
                      <a:r>
                        <a:rPr lang="de-DE" sz="1800" dirty="0">
                          <a:effectLst/>
                          <a:latin typeface="Verdana"/>
                          <a:ea typeface="Calibri"/>
                          <a:cs typeface="Arial"/>
                        </a:rPr>
                        <a:t>In Beziehung stehende Manifestation </a:t>
                      </a:r>
                      <a:endParaRPr lang="de-DE" sz="1800" dirty="0">
                        <a:effectLst/>
                        <a:latin typeface="Verdana"/>
                        <a:ea typeface="Calibri"/>
                        <a:cs typeface="Times New Roman"/>
                      </a:endParaRPr>
                    </a:p>
                  </a:txBody>
                  <a:tcPr marL="68580" marR="68580" marT="0" marB="0" anchor="ctr"/>
                </a:tc>
                <a:tc>
                  <a:txBody>
                    <a:bodyPr/>
                    <a:lstStyle/>
                    <a:p>
                      <a:pPr algn="l">
                        <a:lnSpc>
                          <a:spcPct val="100000"/>
                        </a:lnSpc>
                        <a:spcAft>
                          <a:spcPts val="0"/>
                        </a:spcAft>
                      </a:pPr>
                      <a:r>
                        <a:rPr lang="de-DE" sz="1800" dirty="0" smtClean="0">
                          <a:solidFill>
                            <a:schemeClr val="bg1">
                              <a:lumMod val="50000"/>
                            </a:schemeClr>
                          </a:solidFill>
                          <a:effectLst/>
                          <a:latin typeface="Verdana"/>
                          <a:ea typeface="Calibri"/>
                          <a:cs typeface="Arial"/>
                        </a:rPr>
                        <a:t>Enthält:</a:t>
                      </a:r>
                    </a:p>
                    <a:p>
                      <a:pPr algn="l">
                        <a:lnSpc>
                          <a:spcPct val="100000"/>
                        </a:lnSpc>
                        <a:spcAft>
                          <a:spcPts val="0"/>
                        </a:spcAft>
                      </a:pPr>
                      <a:r>
                        <a:rPr lang="de-DE" sz="1800" dirty="0" smtClean="0">
                          <a:solidFill>
                            <a:srgbClr val="FF0000"/>
                          </a:solidFill>
                          <a:effectLst/>
                          <a:latin typeface="Verdana"/>
                          <a:ea typeface="Calibri"/>
                          <a:cs typeface="Arial"/>
                        </a:rPr>
                        <a:t>$t</a:t>
                      </a:r>
                      <a:r>
                        <a:rPr lang="de-DE" sz="1800" dirty="0" smtClean="0">
                          <a:effectLst/>
                          <a:latin typeface="Verdana"/>
                          <a:ea typeface="Calibri"/>
                          <a:cs typeface="Arial"/>
                        </a:rPr>
                        <a:t> </a:t>
                      </a:r>
                      <a:r>
                        <a:rPr lang="de-DE" sz="1800" dirty="0" err="1" smtClean="0">
                          <a:effectLst/>
                          <a:latin typeface="Verdana"/>
                          <a:ea typeface="Calibri"/>
                          <a:cs typeface="Arial"/>
                        </a:rPr>
                        <a:t>Men</a:t>
                      </a:r>
                      <a:r>
                        <a:rPr lang="de-DE" sz="1800" dirty="0" smtClean="0">
                          <a:effectLst/>
                          <a:latin typeface="Verdana"/>
                          <a:ea typeface="Calibri"/>
                          <a:cs typeface="Arial"/>
                        </a:rPr>
                        <a:t> </a:t>
                      </a:r>
                      <a:r>
                        <a:rPr lang="de-DE" sz="1800" dirty="0">
                          <a:effectLst/>
                          <a:latin typeface="Verdana"/>
                          <a:ea typeface="Calibri"/>
                          <a:cs typeface="Arial"/>
                        </a:rPr>
                        <a:t>in </a:t>
                      </a:r>
                      <a:r>
                        <a:rPr lang="de-DE" sz="1800" dirty="0" err="1" smtClean="0">
                          <a:effectLst/>
                          <a:latin typeface="Verdana"/>
                          <a:ea typeface="Calibri"/>
                          <a:cs typeface="Arial"/>
                        </a:rPr>
                        <a:t>black</a:t>
                      </a:r>
                      <a:endParaRPr lang="de-DE" sz="1800" dirty="0" smtClean="0">
                        <a:effectLst/>
                        <a:latin typeface="Verdana"/>
                        <a:ea typeface="Calibri"/>
                        <a:cs typeface="Arial"/>
                      </a:endParaRPr>
                    </a:p>
                    <a:p>
                      <a:pPr algn="l">
                        <a:lnSpc>
                          <a:spcPct val="100000"/>
                        </a:lnSpc>
                        <a:spcAft>
                          <a:spcPts val="0"/>
                        </a:spcAft>
                      </a:pPr>
                      <a:r>
                        <a:rPr lang="de-DE" sz="1800" dirty="0" smtClean="0">
                          <a:solidFill>
                            <a:srgbClr val="FF0000"/>
                          </a:solidFill>
                          <a:effectLst/>
                          <a:latin typeface="Verdana"/>
                          <a:ea typeface="Calibri"/>
                          <a:cs typeface="Arial"/>
                        </a:rPr>
                        <a:t>$r</a:t>
                      </a:r>
                      <a:r>
                        <a:rPr lang="de-DE" sz="1800" dirty="0" smtClean="0">
                          <a:effectLst/>
                          <a:latin typeface="Verdana"/>
                          <a:ea typeface="Calibri"/>
                          <a:cs typeface="Arial"/>
                        </a:rPr>
                        <a:t> Will </a:t>
                      </a:r>
                      <a:r>
                        <a:rPr lang="de-DE" sz="1800" dirty="0">
                          <a:effectLst/>
                          <a:latin typeface="Verdana"/>
                          <a:ea typeface="Calibri"/>
                          <a:cs typeface="Arial"/>
                        </a:rPr>
                        <a:t>Smith ; Daniel Robert </a:t>
                      </a:r>
                      <a:r>
                        <a:rPr lang="de-DE" sz="1800" dirty="0" err="1">
                          <a:effectLst/>
                          <a:latin typeface="Verdana"/>
                          <a:ea typeface="Calibri"/>
                          <a:cs typeface="Arial"/>
                        </a:rPr>
                        <a:t>Elfman</a:t>
                      </a:r>
                      <a:endParaRPr lang="de-DE" sz="1800" dirty="0">
                        <a:effectLst/>
                        <a:latin typeface="Verdana"/>
                        <a:ea typeface="Calibri"/>
                        <a:cs typeface="Times New Roman"/>
                      </a:endParaRPr>
                    </a:p>
                  </a:txBody>
                  <a:tcPr marL="68580" marR="68580" marT="0" marB="0"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67933" y="5013176"/>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smtClean="0">
              <a:solidFill>
                <a:schemeClr val="tx1"/>
              </a:solidFill>
            </a:endParaRPr>
          </a:p>
          <a:p>
            <a:endParaRPr lang="de-DE" sz="1800" dirty="0">
              <a:solidFill>
                <a:schemeClr val="tx1"/>
              </a:solidFill>
            </a:endParaRPr>
          </a:p>
          <a:p>
            <a:r>
              <a:rPr lang="de-DE" sz="1800" dirty="0" smtClean="0">
                <a:solidFill>
                  <a:schemeClr val="tx1"/>
                </a:solidFill>
              </a:rPr>
              <a:t>Zusammenstellung Die Chart-Erfolge 1997</a:t>
            </a:r>
          </a:p>
          <a:p>
            <a:r>
              <a:rPr lang="de-DE" sz="1800" dirty="0" smtClean="0">
                <a:solidFill>
                  <a:schemeClr val="tx1"/>
                </a:solidFill>
              </a:rPr>
              <a:t>Erfassung des enthaltenen Teils als Beschreibung der Manifestation</a:t>
            </a:r>
          </a:p>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90</a:t>
            </a:fld>
            <a:endParaRPr lang="de-DE"/>
          </a:p>
        </p:txBody>
      </p:sp>
    </p:spTree>
    <p:extLst>
      <p:ext uri="{BB962C8B-B14F-4D97-AF65-F5344CB8AC3E}">
        <p14:creationId xmlns:p14="http://schemas.microsoft.com/office/powerpoint/2010/main" val="34696037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697322423"/>
              </p:ext>
            </p:extLst>
          </p:nvPr>
        </p:nvGraphicFramePr>
        <p:xfrm>
          <a:off x="440894" y="1124744"/>
          <a:ext cx="8424934" cy="316264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800" dirty="0">
                          <a:effectLst/>
                          <a:latin typeface="Verdana"/>
                          <a:ea typeface="Calibri"/>
                          <a:cs typeface="Arial"/>
                        </a:rPr>
                        <a:t>27.1</a:t>
                      </a:r>
                      <a:endParaRPr lang="de-DE" sz="18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800" dirty="0">
                          <a:effectLst/>
                          <a:latin typeface="Verdana"/>
                          <a:ea typeface="Calibri"/>
                          <a:cs typeface="Arial"/>
                        </a:rPr>
                        <a:t>In Beziehung stehende Manifestation </a:t>
                      </a:r>
                      <a:endParaRPr lang="de-DE" sz="1800" dirty="0">
                        <a:effectLst/>
                        <a:latin typeface="Verdana"/>
                        <a:ea typeface="Calibri"/>
                        <a:cs typeface="Times New Roman"/>
                      </a:endParaRPr>
                    </a:p>
                  </a:txBody>
                  <a:tcPr marL="68580" marR="68580" marT="0" marB="0"/>
                </a:tc>
                <a:tc>
                  <a:txBody>
                    <a:bodyPr/>
                    <a:lstStyle/>
                    <a:p>
                      <a:pPr>
                        <a:lnSpc>
                          <a:spcPct val="100000"/>
                        </a:lnSpc>
                        <a:spcAft>
                          <a:spcPts val="0"/>
                        </a:spcAft>
                      </a:pPr>
                      <a:r>
                        <a:rPr lang="de-DE" sz="1800" dirty="0" smtClean="0">
                          <a:solidFill>
                            <a:schemeClr val="bg1">
                              <a:lumMod val="50000"/>
                            </a:schemeClr>
                          </a:solidFill>
                          <a:effectLst/>
                          <a:latin typeface="Verdana"/>
                          <a:ea typeface="Calibri"/>
                          <a:cs typeface="Cambria Math"/>
                        </a:rPr>
                        <a:t>Enthält:</a:t>
                      </a:r>
                    </a:p>
                    <a:p>
                      <a:pPr>
                        <a:lnSpc>
                          <a:spcPct val="100000"/>
                        </a:lnSpc>
                        <a:spcAft>
                          <a:spcPts val="0"/>
                        </a:spcAft>
                      </a:pPr>
                      <a:r>
                        <a:rPr lang="de-DE" sz="1800" dirty="0" smtClean="0">
                          <a:solidFill>
                            <a:srgbClr val="FF0000"/>
                          </a:solidFill>
                          <a:effectLst/>
                          <a:latin typeface="Verdana"/>
                          <a:ea typeface="Calibri"/>
                          <a:cs typeface="Times New Roman"/>
                        </a:rPr>
                        <a:t>$t</a:t>
                      </a:r>
                      <a:r>
                        <a:rPr lang="de-DE" sz="1800" baseline="0" dirty="0" smtClean="0">
                          <a:effectLst/>
                          <a:latin typeface="Verdana"/>
                          <a:ea typeface="Calibri"/>
                          <a:cs typeface="Times New Roman"/>
                        </a:rPr>
                        <a:t> </a:t>
                      </a:r>
                      <a:r>
                        <a:rPr lang="de-DE" sz="1800" dirty="0" smtClean="0">
                          <a:effectLst/>
                          <a:latin typeface="Verdana"/>
                          <a:ea typeface="Calibri"/>
                          <a:cs typeface="Times New Roman"/>
                        </a:rPr>
                        <a:t>Toccata</a:t>
                      </a:r>
                      <a:r>
                        <a:rPr lang="de-DE" sz="1800" dirty="0">
                          <a:effectLst/>
                          <a:latin typeface="Verdana"/>
                          <a:ea typeface="Calibri"/>
                          <a:cs typeface="Times New Roman"/>
                        </a:rPr>
                        <a:t>, Adagio &amp; Fuge C-Dur BWV </a:t>
                      </a:r>
                      <a:r>
                        <a:rPr lang="de-DE" sz="1800" dirty="0" smtClean="0">
                          <a:effectLst/>
                          <a:latin typeface="Verdana"/>
                          <a:ea typeface="Calibri"/>
                          <a:cs typeface="Times New Roman"/>
                        </a:rPr>
                        <a:t>564</a:t>
                      </a:r>
                    </a:p>
                    <a:p>
                      <a:pPr>
                        <a:lnSpc>
                          <a:spcPct val="100000"/>
                        </a:lnSpc>
                        <a:spcAft>
                          <a:spcPts val="0"/>
                        </a:spcAft>
                      </a:pPr>
                      <a:r>
                        <a:rPr lang="de-DE" sz="1800" dirty="0" smtClean="0">
                          <a:solidFill>
                            <a:srgbClr val="FF0000"/>
                          </a:solidFill>
                          <a:effectLst/>
                          <a:latin typeface="Verdana"/>
                          <a:ea typeface="Calibri"/>
                          <a:cs typeface="Times New Roman"/>
                        </a:rPr>
                        <a:t>$r</a:t>
                      </a:r>
                      <a:r>
                        <a:rPr lang="de-DE" sz="1800" dirty="0" smtClean="0">
                          <a:effectLst/>
                          <a:latin typeface="Verdana"/>
                          <a:ea typeface="Calibri"/>
                          <a:cs typeface="Times New Roman"/>
                        </a:rPr>
                        <a:t> </a:t>
                      </a:r>
                      <a:r>
                        <a:rPr lang="de-DE" sz="1800" dirty="0" smtClean="0">
                          <a:effectLst/>
                          <a:latin typeface="Verdana"/>
                          <a:ea typeface="Calibri"/>
                          <a:cs typeface="Cambria Math"/>
                        </a:rPr>
                        <a:t>Johann </a:t>
                      </a:r>
                      <a:r>
                        <a:rPr lang="de-DE" sz="1800" dirty="0">
                          <a:effectLst/>
                          <a:latin typeface="Verdana"/>
                          <a:ea typeface="Calibri"/>
                          <a:cs typeface="Cambria Math"/>
                        </a:rPr>
                        <a:t>Sebastian Bach</a:t>
                      </a:r>
                      <a:endParaRPr lang="de-DE" sz="1800" dirty="0">
                        <a:effectLst/>
                        <a:latin typeface="Verdana"/>
                        <a:ea typeface="Calibri"/>
                        <a:cs typeface="Times New Roman"/>
                      </a:endParaRPr>
                    </a:p>
                  </a:txBody>
                  <a:tcPr marL="68580" marR="68580" marT="0" marB="0"/>
                </a:tc>
              </a:tr>
              <a:tr h="681741">
                <a:tc>
                  <a:txBody>
                    <a:bodyPr/>
                    <a:lstStyle/>
                    <a:p>
                      <a:pPr>
                        <a:lnSpc>
                          <a:spcPct val="10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800">
                          <a:effectLst/>
                          <a:latin typeface="Verdana"/>
                          <a:ea typeface="Calibri"/>
                          <a:cs typeface="Arial"/>
                        </a:rPr>
                        <a:t>27.1</a:t>
                      </a:r>
                      <a:endParaRPr lang="de-DE" sz="1800">
                        <a:effectLst/>
                        <a:latin typeface="Verdana"/>
                        <a:ea typeface="Calibri"/>
                        <a:cs typeface="Times New Roman"/>
                      </a:endParaRPr>
                    </a:p>
                  </a:txBody>
                  <a:tcPr marL="68580" marR="68580" marT="0" marB="0"/>
                </a:tc>
                <a:tc>
                  <a:txBody>
                    <a:bodyPr/>
                    <a:lstStyle/>
                    <a:p>
                      <a:pPr>
                        <a:lnSpc>
                          <a:spcPct val="100000"/>
                        </a:lnSpc>
                        <a:spcAft>
                          <a:spcPts val="600"/>
                        </a:spcAft>
                      </a:pPr>
                      <a:r>
                        <a:rPr lang="de-DE" sz="1800" dirty="0">
                          <a:effectLst/>
                          <a:latin typeface="Verdana"/>
                          <a:ea typeface="Calibri"/>
                          <a:cs typeface="Arial"/>
                        </a:rPr>
                        <a:t>In Beziehung stehende Manifestation</a:t>
                      </a:r>
                      <a:endParaRPr lang="de-DE" sz="1800" dirty="0">
                        <a:effectLst/>
                        <a:latin typeface="Verdana"/>
                        <a:ea typeface="Calibri"/>
                        <a:cs typeface="Times New Roman"/>
                      </a:endParaRPr>
                    </a:p>
                  </a:txBody>
                  <a:tcPr marL="68580" marR="68580" marT="0" marB="0"/>
                </a:tc>
                <a:tc>
                  <a:txBody>
                    <a:bodyPr/>
                    <a:lstStyle/>
                    <a:p>
                      <a:pPr>
                        <a:lnSpc>
                          <a:spcPct val="100000"/>
                        </a:lnSpc>
                        <a:spcAft>
                          <a:spcPts val="0"/>
                        </a:spcAft>
                      </a:pPr>
                      <a:r>
                        <a:rPr lang="de-DE" sz="1800" dirty="0" smtClean="0">
                          <a:solidFill>
                            <a:schemeClr val="bg1">
                              <a:lumMod val="50000"/>
                            </a:schemeClr>
                          </a:solidFill>
                          <a:effectLst/>
                          <a:latin typeface="Verdana"/>
                          <a:ea typeface="Calibri"/>
                          <a:cs typeface="Cambria Math"/>
                        </a:rPr>
                        <a:t>Enthält:</a:t>
                      </a:r>
                    </a:p>
                    <a:p>
                      <a:pPr>
                        <a:lnSpc>
                          <a:spcPct val="100000"/>
                        </a:lnSpc>
                        <a:spcAft>
                          <a:spcPts val="0"/>
                        </a:spcAft>
                      </a:pPr>
                      <a:r>
                        <a:rPr lang="de-DE" sz="1800" dirty="0" smtClean="0">
                          <a:solidFill>
                            <a:srgbClr val="FF0000"/>
                          </a:solidFill>
                          <a:effectLst/>
                          <a:latin typeface="Verdana"/>
                          <a:ea typeface="Calibri"/>
                          <a:cs typeface="Times New Roman"/>
                        </a:rPr>
                        <a:t>$t</a:t>
                      </a:r>
                      <a:r>
                        <a:rPr lang="de-DE" sz="1800" dirty="0" smtClean="0">
                          <a:effectLst/>
                          <a:latin typeface="Verdana"/>
                          <a:ea typeface="Calibri"/>
                          <a:cs typeface="Times New Roman"/>
                        </a:rPr>
                        <a:t> Sonate </a:t>
                      </a:r>
                      <a:r>
                        <a:rPr lang="de-DE" sz="1800" dirty="0">
                          <a:effectLst/>
                          <a:latin typeface="Verdana"/>
                          <a:ea typeface="Calibri"/>
                          <a:cs typeface="Times New Roman"/>
                        </a:rPr>
                        <a:t>für Orgel a-Moll </a:t>
                      </a:r>
                      <a:r>
                        <a:rPr lang="de-DE" sz="1800" dirty="0" err="1">
                          <a:effectLst/>
                          <a:latin typeface="Verdana"/>
                          <a:ea typeface="Calibri"/>
                          <a:cs typeface="Times New Roman"/>
                        </a:rPr>
                        <a:t>Wq</a:t>
                      </a:r>
                      <a:r>
                        <a:rPr lang="de-DE" sz="1800" dirty="0">
                          <a:effectLst/>
                          <a:latin typeface="Verdana"/>
                          <a:ea typeface="Calibri"/>
                          <a:cs typeface="Times New Roman"/>
                        </a:rPr>
                        <a:t> 70 Nr. 4 (H </a:t>
                      </a:r>
                      <a:r>
                        <a:rPr lang="de-DE" sz="1800" dirty="0" smtClean="0">
                          <a:effectLst/>
                          <a:latin typeface="Verdana"/>
                          <a:ea typeface="Calibri"/>
                          <a:cs typeface="Times New Roman"/>
                        </a:rPr>
                        <a:t>85)</a:t>
                      </a:r>
                    </a:p>
                    <a:p>
                      <a:pPr>
                        <a:lnSpc>
                          <a:spcPct val="100000"/>
                        </a:lnSpc>
                        <a:spcAft>
                          <a:spcPts val="0"/>
                        </a:spcAft>
                      </a:pPr>
                      <a:r>
                        <a:rPr lang="de-DE" sz="1800" dirty="0" smtClean="0">
                          <a:solidFill>
                            <a:srgbClr val="FF0000"/>
                          </a:solidFill>
                          <a:effectLst/>
                          <a:latin typeface="Verdana"/>
                          <a:ea typeface="Calibri"/>
                          <a:cs typeface="Times New Roman"/>
                        </a:rPr>
                        <a:t>$r</a:t>
                      </a:r>
                      <a:r>
                        <a:rPr lang="de-DE" sz="1800" dirty="0" smtClean="0">
                          <a:effectLst/>
                          <a:latin typeface="Verdana"/>
                          <a:ea typeface="Calibri"/>
                          <a:cs typeface="Times New Roman"/>
                        </a:rPr>
                        <a:t> </a:t>
                      </a:r>
                      <a:r>
                        <a:rPr lang="de-DE" sz="1800" dirty="0" smtClean="0">
                          <a:effectLst/>
                          <a:latin typeface="Verdana"/>
                          <a:ea typeface="Calibri"/>
                          <a:cs typeface="Cambria Math"/>
                        </a:rPr>
                        <a:t>Carl </a:t>
                      </a:r>
                      <a:r>
                        <a:rPr lang="de-DE" sz="1800" dirty="0">
                          <a:effectLst/>
                          <a:latin typeface="Verdana"/>
                          <a:ea typeface="Calibri"/>
                          <a:cs typeface="Cambria Math"/>
                        </a:rPr>
                        <a:t>Philip Emanuel Bach</a:t>
                      </a:r>
                      <a:endParaRPr lang="de-DE" sz="1800" dirty="0">
                        <a:effectLst/>
                        <a:latin typeface="Verdana"/>
                        <a:ea typeface="Calibri"/>
                        <a:cs typeface="Times New Roman"/>
                      </a:endParaRPr>
                    </a:p>
                  </a:txBody>
                  <a:tcPr marL="68580" marR="68580" marT="0" marB="0"/>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67933" y="4149080"/>
            <a:ext cx="8640960" cy="20882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smtClean="0">
              <a:solidFill>
                <a:schemeClr val="tx1"/>
              </a:solidFill>
            </a:endParaRPr>
          </a:p>
          <a:p>
            <a:r>
              <a:rPr lang="de-DE" sz="1800" dirty="0" smtClean="0">
                <a:solidFill>
                  <a:schemeClr val="tx1"/>
                </a:solidFill>
              </a:rPr>
              <a:t>Keine Wiederholung Organist Wieland in RDA 27.1</a:t>
            </a:r>
          </a:p>
          <a:p>
            <a:r>
              <a:rPr lang="de-DE" sz="1800" dirty="0" smtClean="0">
                <a:solidFill>
                  <a:schemeClr val="tx1"/>
                </a:solidFill>
              </a:rPr>
              <a:t>Wenn </a:t>
            </a:r>
            <a:r>
              <a:rPr lang="de-DE" sz="1800" dirty="0">
                <a:solidFill>
                  <a:schemeClr val="tx1"/>
                </a:solidFill>
              </a:rPr>
              <a:t>eine Person in der umfassenden Beschreibung bereits als verantwortlich zur Zusammenstellung erfasst wurde, muss die Person nicht zwingend in der Beschreibung der Manifestation des enthaltenen Teils wiederholt erfasst werden. </a:t>
            </a:r>
          </a:p>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91</a:t>
            </a:fld>
            <a:endParaRPr lang="de-DE"/>
          </a:p>
        </p:txBody>
      </p:sp>
    </p:spTree>
    <p:extLst>
      <p:ext uri="{BB962C8B-B14F-4D97-AF65-F5344CB8AC3E}">
        <p14:creationId xmlns:p14="http://schemas.microsoft.com/office/powerpoint/2010/main" val="16054245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04243033"/>
              </p:ext>
            </p:extLst>
          </p:nvPr>
        </p:nvGraphicFramePr>
        <p:xfrm>
          <a:off x="395536" y="1268760"/>
          <a:ext cx="8424934" cy="3116924"/>
        </p:xfrm>
        <a:graphic>
          <a:graphicData uri="http://schemas.openxmlformats.org/drawingml/2006/table">
            <a:tbl>
              <a:tblPr firstRow="1" bandRow="1">
                <a:tableStyleId>{5C22544A-7EE6-4342-B048-85BDC9FD1C3A}</a:tableStyleId>
              </a:tblPr>
              <a:tblGrid>
                <a:gridCol w="1080120"/>
                <a:gridCol w="936104"/>
                <a:gridCol w="3096344"/>
                <a:gridCol w="3312366"/>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a:effectLst/>
                          <a:latin typeface="Verdana"/>
                          <a:ea typeface="Calibri"/>
                          <a:cs typeface="Arial"/>
                        </a:rPr>
                        <a:t>27.1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In Beziehung stehende Manifestation </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smtClean="0">
                          <a:solidFill>
                            <a:schemeClr val="bg1">
                              <a:lumMod val="50000"/>
                            </a:schemeClr>
                          </a:solidFill>
                          <a:effectLst/>
                          <a:latin typeface="Verdana"/>
                          <a:ea typeface="Calibri"/>
                          <a:cs typeface="Cambria Math"/>
                        </a:rPr>
                        <a:t>Enthält:</a:t>
                      </a:r>
                    </a:p>
                    <a:p>
                      <a:pPr>
                        <a:lnSpc>
                          <a:spcPct val="150000"/>
                        </a:lnSpc>
                        <a:spcAft>
                          <a:spcPts val="600"/>
                        </a:spcAft>
                      </a:pPr>
                      <a:r>
                        <a:rPr lang="de-DE" sz="1800" dirty="0" smtClean="0">
                          <a:solidFill>
                            <a:srgbClr val="FF0000"/>
                          </a:solidFill>
                          <a:effectLst/>
                          <a:latin typeface="Verdana"/>
                          <a:ea typeface="Calibri"/>
                          <a:cs typeface="Cambria Math"/>
                        </a:rPr>
                        <a:t>$t</a:t>
                      </a:r>
                      <a:r>
                        <a:rPr lang="de-DE" sz="1800" dirty="0" smtClean="0">
                          <a:effectLst/>
                          <a:latin typeface="Verdana"/>
                          <a:ea typeface="Calibri"/>
                          <a:cs typeface="Cambria Math"/>
                        </a:rPr>
                        <a:t> Fehlerfrei</a:t>
                      </a:r>
                      <a:endParaRPr lang="de-DE" sz="1800" dirty="0">
                        <a:effectLst/>
                        <a:latin typeface="Verdana"/>
                        <a:ea typeface="Calibri"/>
                        <a:cs typeface="Times New Roman"/>
                      </a:endParaRPr>
                    </a:p>
                  </a:txBody>
                  <a:tcPr marL="68580" marR="68580" marT="0" marB="0"/>
                </a:tc>
              </a:tr>
              <a:tr h="681741">
                <a:tc>
                  <a:txBody>
                    <a:bodyPr/>
                    <a:lstStyle/>
                    <a:p>
                      <a:pPr>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27.1</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In Beziehung stehende Manifestation</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smtClean="0">
                          <a:solidFill>
                            <a:schemeClr val="bg1">
                              <a:lumMod val="50000"/>
                            </a:schemeClr>
                          </a:solidFill>
                          <a:effectLst/>
                          <a:latin typeface="Verdana"/>
                          <a:ea typeface="Calibri"/>
                          <a:cs typeface="Cambria Math"/>
                        </a:rPr>
                        <a:t>Enthält:</a:t>
                      </a:r>
                    </a:p>
                    <a:p>
                      <a:pPr>
                        <a:lnSpc>
                          <a:spcPct val="150000"/>
                        </a:lnSpc>
                        <a:spcAft>
                          <a:spcPts val="600"/>
                        </a:spcAft>
                      </a:pPr>
                      <a:r>
                        <a:rPr lang="de-DE" sz="1800" dirty="0" smtClean="0">
                          <a:solidFill>
                            <a:srgbClr val="FF0000"/>
                          </a:solidFill>
                          <a:effectLst/>
                          <a:latin typeface="Verdana"/>
                          <a:ea typeface="Calibri"/>
                          <a:cs typeface="Cambria Math"/>
                        </a:rPr>
                        <a:t>$t</a:t>
                      </a:r>
                      <a:r>
                        <a:rPr lang="de-DE" sz="1800" dirty="0" smtClean="0">
                          <a:effectLst/>
                          <a:latin typeface="Verdana"/>
                          <a:ea typeface="Calibri"/>
                          <a:cs typeface="Cambria Math"/>
                        </a:rPr>
                        <a:t> Mit </a:t>
                      </a:r>
                      <a:r>
                        <a:rPr lang="de-DE" sz="1800" dirty="0">
                          <a:effectLst/>
                          <a:latin typeface="Verdana"/>
                          <a:ea typeface="Calibri"/>
                          <a:cs typeface="Cambria Math"/>
                        </a:rPr>
                        <a:t>keinem andern</a:t>
                      </a:r>
                      <a:endParaRPr lang="de-DE" sz="1800" dirty="0">
                        <a:effectLst/>
                        <a:latin typeface="Verdana"/>
                        <a:ea typeface="Calibri"/>
                        <a:cs typeface="Times New Roman"/>
                      </a:endParaRPr>
                    </a:p>
                  </a:txBody>
                  <a:tcPr marL="68580" marR="68580" marT="0" marB="0"/>
                </a:tc>
              </a:tr>
              <a:tr h="681741">
                <a:tc>
                  <a:txBody>
                    <a:bodyPr/>
                    <a:lstStyle/>
                    <a:p>
                      <a:pPr>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27.1</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In Beziehung stehende Manifestation</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smtClean="0">
                          <a:solidFill>
                            <a:schemeClr val="bg1">
                              <a:lumMod val="50000"/>
                            </a:schemeClr>
                          </a:solidFill>
                          <a:effectLst/>
                          <a:latin typeface="Verdana"/>
                          <a:ea typeface="Calibri"/>
                          <a:cs typeface="Cambria Math"/>
                        </a:rPr>
                        <a:t>Enthält:</a:t>
                      </a:r>
                    </a:p>
                    <a:p>
                      <a:pPr>
                        <a:lnSpc>
                          <a:spcPct val="150000"/>
                        </a:lnSpc>
                        <a:spcAft>
                          <a:spcPts val="600"/>
                        </a:spcAft>
                      </a:pPr>
                      <a:r>
                        <a:rPr lang="de-DE" sz="1800" dirty="0" smtClean="0">
                          <a:solidFill>
                            <a:srgbClr val="FF0000"/>
                          </a:solidFill>
                          <a:effectLst/>
                          <a:latin typeface="Verdana"/>
                          <a:ea typeface="Calibri"/>
                          <a:cs typeface="Cambria Math"/>
                        </a:rPr>
                        <a:t>$t</a:t>
                      </a:r>
                      <a:r>
                        <a:rPr lang="de-DE" sz="1800" baseline="0" dirty="0" smtClean="0">
                          <a:effectLst/>
                          <a:latin typeface="Verdana"/>
                          <a:ea typeface="Calibri"/>
                          <a:cs typeface="Cambria Math"/>
                        </a:rPr>
                        <a:t> </a:t>
                      </a:r>
                      <a:r>
                        <a:rPr lang="de-DE" sz="1800" dirty="0" smtClean="0">
                          <a:effectLst/>
                          <a:latin typeface="Verdana"/>
                          <a:ea typeface="Calibri"/>
                          <a:cs typeface="Cambria Math"/>
                        </a:rPr>
                        <a:t>So </a:t>
                      </a:r>
                      <a:r>
                        <a:rPr lang="de-DE" sz="1800" dirty="0">
                          <a:effectLst/>
                          <a:latin typeface="Verdana"/>
                          <a:ea typeface="Calibri"/>
                          <a:cs typeface="Cambria Math"/>
                        </a:rPr>
                        <a:t>kann das Leben sein</a:t>
                      </a:r>
                      <a:endParaRPr lang="de-DE" sz="1800" dirty="0">
                        <a:effectLst/>
                        <a:latin typeface="Verdana"/>
                        <a:ea typeface="Calibri"/>
                        <a:cs typeface="Times New Roman"/>
                      </a:endParaRPr>
                    </a:p>
                  </a:txBody>
                  <a:tcPr marL="68580" marR="68580" marT="0" marB="0"/>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67933" y="5013176"/>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err="1" smtClean="0">
                <a:solidFill>
                  <a:schemeClr val="tx1"/>
                </a:solidFill>
              </a:rPr>
              <a:t>Tracklisten</a:t>
            </a:r>
            <a:r>
              <a:rPr lang="de-DE" sz="1800" dirty="0" smtClean="0">
                <a:solidFill>
                  <a:schemeClr val="tx1"/>
                </a:solidFill>
              </a:rPr>
              <a:t> bei Rock-Pop-Musik</a:t>
            </a:r>
          </a:p>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92</a:t>
            </a:fld>
            <a:endParaRPr lang="de-DE"/>
          </a:p>
        </p:txBody>
      </p:sp>
    </p:spTree>
    <p:extLst>
      <p:ext uri="{BB962C8B-B14F-4D97-AF65-F5344CB8AC3E}">
        <p14:creationId xmlns:p14="http://schemas.microsoft.com/office/powerpoint/2010/main" val="23986390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Erfassung der enthaltenen Teile </a:t>
            </a:r>
            <a:br>
              <a:rPr lang="de-DE" dirty="0" smtClean="0"/>
            </a:br>
            <a:r>
              <a:rPr lang="de-DE" dirty="0" smtClean="0"/>
              <a:t>als analytisch-hierarchische Beschreibung</a:t>
            </a:r>
          </a:p>
          <a:p>
            <a:endParaRPr lang="de-DE" dirty="0"/>
          </a:p>
          <a:p>
            <a:r>
              <a:rPr lang="de-DE" dirty="0" smtClean="0"/>
              <a:t>Schulungsunterlage Modul 5A.02.02</a:t>
            </a:r>
          </a:p>
          <a:p>
            <a:endParaRPr lang="de-DE" dirty="0"/>
          </a:p>
          <a:p>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93</a:t>
            </a:fld>
            <a:endParaRPr lang="de-DE"/>
          </a:p>
        </p:txBody>
      </p:sp>
    </p:spTree>
    <p:extLst>
      <p:ext uri="{BB962C8B-B14F-4D97-AF65-F5344CB8AC3E}">
        <p14:creationId xmlns:p14="http://schemas.microsoft.com/office/powerpoint/2010/main" val="40959260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Mehrere Werke eines geistigen Schöpfers als Teil einer Zusammenstellung von mehreren geistigen Schöpfern </a:t>
            </a:r>
          </a:p>
          <a:p>
            <a:endParaRPr lang="de-DE" dirty="0"/>
          </a:p>
          <a:p>
            <a:endParaRPr lang="de-DE" dirty="0" smtClean="0"/>
          </a:p>
          <a:p>
            <a:r>
              <a:rPr lang="de-DE" dirty="0" smtClean="0"/>
              <a:t>RDA 6.14.2.8.4 </a:t>
            </a:r>
          </a:p>
          <a:p>
            <a:pPr lvl="1"/>
            <a:r>
              <a:rPr lang="de-DE" dirty="0" smtClean="0"/>
              <a:t>normierter Sucheinstieg für jedes Werk</a:t>
            </a:r>
          </a:p>
          <a:p>
            <a:pPr lvl="1"/>
            <a:r>
              <a:rPr lang="de-DE" dirty="0" smtClean="0"/>
              <a:t>Alternative: zusammenfassender Formaltitel für die Werke eines geistigen Schöpfers</a:t>
            </a:r>
          </a:p>
          <a:p>
            <a:endParaRPr lang="de-DE" dirty="0"/>
          </a:p>
          <a:p>
            <a:r>
              <a:rPr lang="de-DE" dirty="0" smtClean="0"/>
              <a:t>Unabhängig von graphischer Gestaltung oder Zwischenüberschriften auf der Ressource</a:t>
            </a:r>
          </a:p>
          <a:p>
            <a:endParaRPr lang="de-DE" dirty="0"/>
          </a:p>
          <a:p>
            <a:endParaRPr lang="de-DE" dirty="0" smtClean="0"/>
          </a:p>
          <a:p>
            <a:endParaRPr lang="de-DE" dirty="0"/>
          </a:p>
          <a:p>
            <a:endParaRPr lang="de-DE" dirty="0" smtClean="0"/>
          </a:p>
          <a:p>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RDA-Musik-Spezialschulung | P. Wagenknecht | Münster 04. - 05. September 2017</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94</a:t>
            </a:fld>
            <a:endParaRPr lang="de-DE"/>
          </a:p>
        </p:txBody>
      </p:sp>
    </p:spTree>
    <p:extLst>
      <p:ext uri="{BB962C8B-B14F-4D97-AF65-F5344CB8AC3E}">
        <p14:creationId xmlns:p14="http://schemas.microsoft.com/office/powerpoint/2010/main" val="24427417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325137227"/>
              </p:ext>
            </p:extLst>
          </p:nvPr>
        </p:nvGraphicFramePr>
        <p:xfrm>
          <a:off x="359532" y="743593"/>
          <a:ext cx="8424935" cy="5421227"/>
        </p:xfrm>
        <a:graphic>
          <a:graphicData uri="http://schemas.openxmlformats.org/drawingml/2006/table">
            <a:tbl>
              <a:tblPr firstRow="1" bandRow="1">
                <a:tableStyleId>{5C22544A-7EE6-4342-B048-85BDC9FD1C3A}</a:tableStyleId>
              </a:tblPr>
              <a:tblGrid>
                <a:gridCol w="951410"/>
                <a:gridCol w="936104"/>
                <a:gridCol w="3384376"/>
                <a:gridCol w="3153045"/>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0"/>
                        </a:spcBef>
                        <a:spcAft>
                          <a:spcPts val="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gsw-FR"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Barocke Klangpracht</a:t>
                      </a:r>
                    </a:p>
                  </a:txBody>
                  <a:tcPr anchor="ctr"/>
                </a:tc>
              </a:tr>
              <a:tr h="681741">
                <a:tc rowSpan="2">
                  <a:txBody>
                    <a:bodyPr/>
                    <a:lstStyle/>
                    <a:p>
                      <a:pPr>
                        <a:lnSpc>
                          <a:spcPct val="100000"/>
                        </a:lnSpc>
                        <a:spcBef>
                          <a:spcPts val="0"/>
                        </a:spcBef>
                        <a:spcAft>
                          <a:spcPts val="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359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Münsterorganist:</a:t>
                      </a:r>
                      <a:r>
                        <a:rPr lang="de-DE" sz="1600" baseline="0" dirty="0" smtClean="0">
                          <a:latin typeface="Verdana" panose="020B0604030504040204" pitchFamily="34" charset="0"/>
                          <a:ea typeface="Verdana" panose="020B0604030504040204" pitchFamily="34" charset="0"/>
                          <a:cs typeface="Verdana" panose="020B0604030504040204" pitchFamily="34" charset="0"/>
                        </a:rPr>
                        <a:t> Friedemann Johannes Wieland</a:t>
                      </a: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0"/>
                        </a:spcBef>
                        <a:spcAft>
                          <a:spcPts val="0"/>
                        </a:spcAft>
                      </a:pP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600" dirty="0" smtClean="0">
                          <a:latin typeface="Verdana" panose="020B0604030504040204" pitchFamily="34" charset="0"/>
                          <a:ea typeface="Verdana" panose="020B0604030504040204" pitchFamily="34" charset="0"/>
                          <a:cs typeface="Verdana" panose="020B0604030504040204" pitchFamily="34" charset="0"/>
                        </a:rPr>
                        <a:t>Werke von Johann Sebastian Bach</a:t>
                      </a:r>
                      <a:r>
                        <a:rPr lang="de-DE" sz="1600" baseline="0" dirty="0" smtClean="0">
                          <a:latin typeface="Verdana" panose="020B0604030504040204" pitchFamily="34" charset="0"/>
                          <a:ea typeface="Verdana" panose="020B0604030504040204" pitchFamily="34" charset="0"/>
                          <a:cs typeface="Verdana" panose="020B0604030504040204" pitchFamily="34" charset="0"/>
                        </a:rPr>
                        <a:t> und Carl Philip Emanuel Bach</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0"/>
                        </a:spcBef>
                        <a:spcAft>
                          <a:spcPts val="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Font typeface="+mj-l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Barocke Klangpracht</a:t>
                      </a:r>
                      <a:endParaRPr lang="de-DE" sz="16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marL="0" indent="0">
                        <a:lnSpc>
                          <a:spcPct val="100000"/>
                        </a:lnSpc>
                        <a:spcBef>
                          <a:spcPts val="0"/>
                        </a:spcBef>
                        <a:spcAft>
                          <a:spcPts val="0"/>
                        </a:spcAft>
                        <a:buNone/>
                      </a:pPr>
                      <a:r>
                        <a:rPr lang="de-DE" sz="1600" b="1" dirty="0" smtClean="0">
                          <a:latin typeface="Verdana" panose="020B0604030504040204" pitchFamily="34" charset="0"/>
                          <a:ea typeface="Verdana" panose="020B0604030504040204" pitchFamily="34" charset="0"/>
                          <a:cs typeface="Verdana" panose="020B0604030504040204" pitchFamily="34" charset="0"/>
                        </a:rPr>
                        <a:t>303t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1" dirty="0" smtClean="0">
                          <a:latin typeface="Verdana" panose="020B0604030504040204" pitchFamily="34" charset="0"/>
                          <a:ea typeface="Verdana" panose="020B0604030504040204" pitchFamily="34" charset="0"/>
                          <a:cs typeface="Verdana" panose="020B0604030504040204" pitchFamily="34" charset="0"/>
                        </a:rPr>
                        <a:t>24.5</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Font typeface="+mj-lt"/>
                        <a:buNone/>
                      </a:pPr>
                      <a:r>
                        <a:rPr lang="de-DE" sz="1600" b="1"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Enthält</a:t>
                      </a:r>
                    </a:p>
                  </a:txBody>
                  <a:tcPr anchor="ctr"/>
                </a:tc>
              </a:tr>
              <a:tr h="681741">
                <a:tc vMerge="1">
                  <a:txBody>
                    <a:bodyPr/>
                    <a:lstStyle/>
                    <a:p>
                      <a:pPr marL="0" indent="0">
                        <a:lnSpc>
                          <a:spcPct val="100000"/>
                        </a:lnSpc>
                        <a:spcBef>
                          <a:spcPts val="0"/>
                        </a:spcBef>
                        <a:spcAft>
                          <a:spcPts val="0"/>
                        </a:spcAft>
                        <a:buNone/>
                      </a:pP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1" dirty="0" smtClean="0">
                          <a:latin typeface="Verdana" panose="020B0604030504040204" pitchFamily="34" charset="0"/>
                          <a:ea typeface="Verdana" panose="020B0604030504040204" pitchFamily="34" charset="0"/>
                          <a:cs typeface="Verdana" panose="020B0604030504040204" pitchFamily="34" charset="0"/>
                        </a:rPr>
                        <a:t>25.1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Font typeface="+mj-lt"/>
                        <a:buNone/>
                      </a:pPr>
                      <a:r>
                        <a:rPr lang="de-DE" sz="1600" b="1" dirty="0" smtClean="0">
                          <a:latin typeface="Verdana" panose="020B0604030504040204" pitchFamily="34" charset="0"/>
                          <a:ea typeface="Verdana" panose="020B0604030504040204" pitchFamily="34" charset="0"/>
                          <a:cs typeface="Verdana" panose="020B0604030504040204" pitchFamily="34" charset="0"/>
                        </a:rPr>
                        <a:t>In Beziehung</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stehendes Werk</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$p</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Bach, Johann Sebastian</a:t>
                      </a:r>
                    </a:p>
                    <a:p>
                      <a:pPr marL="0" indent="0">
                        <a:lnSpc>
                          <a:spcPct val="100000"/>
                        </a:lnSpc>
                        <a:spcBef>
                          <a:spcPts val="0"/>
                        </a:spcBef>
                        <a:spcAft>
                          <a:spcPts val="0"/>
                        </a:spcAft>
                        <a:buNone/>
                      </a:pPr>
                      <a:r>
                        <a:rPr lang="de-DE" sz="16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$d</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sz="16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Musik für Orgel</a:t>
                      </a:r>
                    </a:p>
                    <a:p>
                      <a:pPr marL="0" indent="0">
                        <a:lnSpc>
                          <a:spcPct val="100000"/>
                        </a:lnSpc>
                        <a:spcBef>
                          <a:spcPts val="0"/>
                        </a:spcBef>
                        <a:spcAft>
                          <a:spcPts val="0"/>
                        </a:spcAft>
                        <a:buNone/>
                      </a:pPr>
                      <a:r>
                        <a:rPr lang="de-DE" sz="16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$9</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GND-ID</a:t>
                      </a:r>
                    </a:p>
                    <a:p>
                      <a:pPr marL="0" indent="0">
                        <a:lnSpc>
                          <a:spcPct val="100000"/>
                        </a:lnSpc>
                        <a:spcBef>
                          <a:spcPts val="0"/>
                        </a:spcBef>
                        <a:spcAft>
                          <a:spcPts val="0"/>
                        </a:spcAft>
                        <a:buNone/>
                      </a:pPr>
                      <a:r>
                        <a:rPr lang="de-DE" sz="16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$z</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Auswahl</a:t>
                      </a:r>
                      <a:endParaRPr lang="de-DE" sz="1600" baseline="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RDA-Musik-Spezialschulung | P. Wagenknecht | Münster 04. - 05. September 2017</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95</a:t>
            </a:fld>
            <a:endParaRPr lang="de-DE"/>
          </a:p>
        </p:txBody>
      </p:sp>
    </p:spTree>
    <p:extLst>
      <p:ext uri="{BB962C8B-B14F-4D97-AF65-F5344CB8AC3E}">
        <p14:creationId xmlns:p14="http://schemas.microsoft.com/office/powerpoint/2010/main" val="26276879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3"/>
          </p:nvPr>
        </p:nvSpPr>
        <p:spPr/>
        <p:txBody>
          <a:bodyPr/>
          <a:lstStyle/>
          <a:p>
            <a:endParaRPr lang="de-DE"/>
          </a:p>
        </p:txBody>
      </p:sp>
      <p:sp>
        <p:nvSpPr>
          <p:cNvPr id="4" name="Fußzeilenplatzhalter 3"/>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96</a:t>
            </a:fld>
            <a:endParaRPr lang="de-DE"/>
          </a:p>
        </p:txBody>
      </p:sp>
    </p:spTree>
    <p:extLst>
      <p:ext uri="{BB962C8B-B14F-4D97-AF65-F5344CB8AC3E}">
        <p14:creationId xmlns:p14="http://schemas.microsoft.com/office/powerpoint/2010/main" val="270120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3"/>
          </p:nvPr>
        </p:nvSpPr>
        <p:spPr/>
        <p:txBody>
          <a:bodyPr/>
          <a:lstStyle/>
          <a:p>
            <a:endParaRPr lang="de-DE"/>
          </a:p>
        </p:txBody>
      </p:sp>
      <p:sp>
        <p:nvSpPr>
          <p:cNvPr id="4" name="Fußzeilenplatzhalter 3"/>
          <p:cNvSpPr>
            <a:spLocks noGrp="1"/>
          </p:cNvSpPr>
          <p:nvPr>
            <p:ph type="ftr" sz="quarter" idx="14"/>
          </p:nvPr>
        </p:nvSpPr>
        <p:spPr/>
        <p:txBody>
          <a:bodyPr/>
          <a:lstStyle/>
          <a:p>
            <a:pPr>
              <a:defRPr/>
            </a:pPr>
            <a:r>
              <a:rPr lang="de-DE" smtClean="0"/>
              <a:t>RDA-Musik-Spezialschulung | P. Wagenknecht | Münster 04. - 05. September 2017</a:t>
            </a:r>
            <a:endParaRPr lang="de-DE"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97</a:t>
            </a:fld>
            <a:endParaRPr lang="de-DE"/>
          </a:p>
        </p:txBody>
      </p:sp>
    </p:spTree>
    <p:extLst>
      <p:ext uri="{BB962C8B-B14F-4D97-AF65-F5344CB8AC3E}">
        <p14:creationId xmlns:p14="http://schemas.microsoft.com/office/powerpoint/2010/main" val="398577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6760</Words>
  <Application>Microsoft Office PowerPoint</Application>
  <PresentationFormat>Bildschirmpräsentation (4:3)</PresentationFormat>
  <Paragraphs>1670</Paragraphs>
  <Slides>97</Slides>
  <Notes>96</Notes>
  <HiddenSlides>4</HiddenSlides>
  <MMClips>0</MMClips>
  <ScaleCrop>false</ScaleCrop>
  <HeadingPairs>
    <vt:vector size="4" baseType="variant">
      <vt:variant>
        <vt:lpstr>Design</vt:lpstr>
      </vt:variant>
      <vt:variant>
        <vt:i4>2</vt:i4>
      </vt:variant>
      <vt:variant>
        <vt:lpstr>Folientitel</vt:lpstr>
      </vt:variant>
      <vt:variant>
        <vt:i4>97</vt:i4>
      </vt:variant>
    </vt:vector>
  </HeadingPairs>
  <TitlesOfParts>
    <vt:vector size="99" baseType="lpstr">
      <vt:lpstr>Larissa</vt:lpstr>
      <vt:lpstr>1_Larissa</vt:lpstr>
      <vt:lpstr>PowerPoint-Präsentation</vt:lpstr>
      <vt:lpstr>PowerPoint-Präsentation</vt:lpstr>
      <vt:lpstr>Zusammenstellungen bei AV-Medien Musik </vt:lpstr>
      <vt:lpstr>PowerPoint-Präsentation</vt:lpstr>
      <vt:lpstr>Inhaltsverzeichnis</vt:lpstr>
      <vt:lpstr>Zusammenstellungen bei AV-Medien Musik  Was ist eine Zusammenstellung? </vt:lpstr>
      <vt:lpstr>Definition</vt:lpstr>
      <vt:lpstr>Bsp. 6M.04.06   Highway 61 revisited / Bob Dylan - Silberling</vt:lpstr>
      <vt:lpstr>Bsp. 6M.04.04   Herr, auf dich traue ich / Otto Nicolai </vt:lpstr>
      <vt:lpstr>Bsp. 6M.04.04    Herr, auf dich traue ich / Otto Nicolai </vt:lpstr>
      <vt:lpstr>Arten von Zusammenstellungen</vt:lpstr>
      <vt:lpstr>Arten der Beschreibung -1-</vt:lpstr>
      <vt:lpstr>Arten der Beschreibung -2-</vt:lpstr>
      <vt:lpstr>In der Manifestation verkörpertes Werk (RDA 17.8)</vt:lpstr>
      <vt:lpstr>Umfassende Beschreibung einer Zusammenstellung </vt:lpstr>
      <vt:lpstr>Zusammenstellungen bei AV-Medien Musik  (K)ein geistiger Schöpfer der Zusammenstellung</vt:lpstr>
      <vt:lpstr>(K)Ein geistiger Schöpfer </vt:lpstr>
      <vt:lpstr>Bsp. 6M.04.06   Highway 61 revisited / Bob Dylan - Silberling</vt:lpstr>
      <vt:lpstr>Bsp. 6M.04.06   Highway 61 revisited / Bob Dylan - Silberling</vt:lpstr>
      <vt:lpstr>Bsp. 6M.04.04   Herr, auf dich traue ich / Otto Nicolai </vt:lpstr>
      <vt:lpstr>Bsp. 6M.04.04    Herr, auf dich traue ich / Otto Nicolai </vt:lpstr>
      <vt:lpstr>Bsp. 6M.04.04    Herr, auf dich traue ich / Otto Nicolai </vt:lpstr>
      <vt:lpstr>Beispiel, fingiert</vt:lpstr>
      <vt:lpstr>(K)Ein geistiger Schöpfer </vt:lpstr>
      <vt:lpstr>(K)Ein geistiger Schöpfer </vt:lpstr>
      <vt:lpstr>Bsp. 6M.04.09   Symphonik und Oper - Schallplatte</vt:lpstr>
      <vt:lpstr>Bsp. 6M.04.09    Symphonik und Oper - Schallplattenhülle</vt:lpstr>
      <vt:lpstr>Bsp. 6M.04.09  Symphonik und Oper</vt:lpstr>
      <vt:lpstr>Beispiel, fingiert</vt:lpstr>
      <vt:lpstr>(K)Ein geistiger Schöpfer </vt:lpstr>
      <vt:lpstr>(K)Ein geistiger Schöpfer – Rock-Pop-Jazz</vt:lpstr>
      <vt:lpstr>Beispiel, fingiert</vt:lpstr>
      <vt:lpstr>Beispiel, fingiert</vt:lpstr>
      <vt:lpstr>(K)Ein geistiger Schöpfer – Rock-Pop-Jazz</vt:lpstr>
      <vt:lpstr>Beispiel, fingiert</vt:lpstr>
      <vt:lpstr>Beispiel, fingiert</vt:lpstr>
      <vt:lpstr>Zusammenstellungen bei AV-Medien Musik  Titel der Zusammenstellung</vt:lpstr>
      <vt:lpstr>Arten von Zusammenstellungen</vt:lpstr>
      <vt:lpstr>Titel der Zusammenstellung</vt:lpstr>
      <vt:lpstr>Titel der Zusammenstellung</vt:lpstr>
      <vt:lpstr>Bsp. 6M.04.04    Herr, auf dich traue ich / Otto Nicolai </vt:lpstr>
      <vt:lpstr>Beispiel, fingiert</vt:lpstr>
      <vt:lpstr>Beispiel, fingiert</vt:lpstr>
      <vt:lpstr>Titel der Zusammenstellung</vt:lpstr>
      <vt:lpstr>Bsp. 6M.04.09  Symphonik und Oper</vt:lpstr>
      <vt:lpstr>Titel der Zusammenstellung</vt:lpstr>
      <vt:lpstr>Bsp. 6M.04.06   Highway 61 revisited / Bob Dylan - Silberling</vt:lpstr>
      <vt:lpstr>Titel der Zusammenstellung</vt:lpstr>
      <vt:lpstr>Titel der Zusammenstellung</vt:lpstr>
      <vt:lpstr>Titel der Zusammenstellung</vt:lpstr>
      <vt:lpstr>Titel der Zusammenstellung</vt:lpstr>
      <vt:lpstr>Titel der Zusammenstellung</vt:lpstr>
      <vt:lpstr>Zusammenstellungen bei AV-Medien Musik  Verantwortlichkeitsangabe  die sich auf die Zusammenstellung bezieht</vt:lpstr>
      <vt:lpstr>Verantwortlichkeitsangabe</vt:lpstr>
      <vt:lpstr>Verantwortlichkeitsangabe</vt:lpstr>
      <vt:lpstr>Beispiel</vt:lpstr>
      <vt:lpstr>Beispiel, fingiert</vt:lpstr>
      <vt:lpstr>Verantwortlichkeitsangabe</vt:lpstr>
      <vt:lpstr>Beispiel, fingiert</vt:lpstr>
      <vt:lpstr>Verantwortlichkeitsangabe</vt:lpstr>
      <vt:lpstr>Beispiel</vt:lpstr>
      <vt:lpstr>Beispiel, fingiert</vt:lpstr>
      <vt:lpstr>Verantwortlichkeitsangabe</vt:lpstr>
      <vt:lpstr>Zusammenstellungen bei AV-Medien Musik  Beziehungen </vt:lpstr>
      <vt:lpstr>Beziehungen</vt:lpstr>
      <vt:lpstr>Beziehungen</vt:lpstr>
      <vt:lpstr>Beziehungen</vt:lpstr>
      <vt:lpstr>Beziehungen</vt:lpstr>
      <vt:lpstr>Bsp. 6M.04.09   Symphonik und Oper - Schallplatte</vt:lpstr>
      <vt:lpstr>Bsp. 6M.04.09    Symphonik &amp; Oper - Schallplattenhülle</vt:lpstr>
      <vt:lpstr>Beispiel 6M.04.09 (Ausschnitt)</vt:lpstr>
      <vt:lpstr>Beispiel 6M.04.09  (nicht-rda-gerechter Sucheinstieg)</vt:lpstr>
      <vt:lpstr>Beispiel 6M.04.09 </vt:lpstr>
      <vt:lpstr>Beispiel, fingiert</vt:lpstr>
      <vt:lpstr>Beispiel, fingiert  (nicht-rda-gerechter Sucheinstieg)</vt:lpstr>
      <vt:lpstr>Beispiel, fingiert</vt:lpstr>
      <vt:lpstr>Beispiel, fingiert  (nicht-rda-gerechter Sucheinstieg)</vt:lpstr>
      <vt:lpstr>Beziehungen</vt:lpstr>
      <vt:lpstr>Beziehungen </vt:lpstr>
      <vt:lpstr>Zusammenstellungen bei AV-Medien Musik  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Beispiel, fingiert</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Wagenknecht, Petra</cp:lastModifiedBy>
  <cp:revision>190</cp:revision>
  <cp:lastPrinted>2016-08-23T09:18:21Z</cp:lastPrinted>
  <dcterms:created xsi:type="dcterms:W3CDTF">2014-02-18T07:01:40Z</dcterms:created>
  <dcterms:modified xsi:type="dcterms:W3CDTF">2017-06-30T08:42:32Z</dcterms:modified>
</cp:coreProperties>
</file>